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137.xml" ContentType="application/vnd.openxmlformats-officedocument.presentationml.slideLayout+xml"/>
  <Override PartName="/ppt/diagrams/colors1.xml" ContentType="application/vnd.openxmlformats-officedocument.drawingml.diagramColors+xml"/>
  <Override PartName="/ppt/notesSlides/notesSlide98.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s/slide207.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12" r:id="rId4"/>
    <p:sldMasterId id="2147483740" r:id="rId5"/>
    <p:sldMasterId id="2147483755" r:id="rId6"/>
    <p:sldMasterId id="2147483781" r:id="rId7"/>
    <p:sldMasterId id="2147483793" r:id="rId8"/>
    <p:sldMasterId id="2147483807" r:id="rId9"/>
    <p:sldMasterId id="2147483835" r:id="rId10"/>
    <p:sldMasterId id="2147483851" r:id="rId11"/>
    <p:sldMasterId id="2147483864" r:id="rId12"/>
    <p:sldMasterId id="2147483905" r:id="rId13"/>
    <p:sldMasterId id="2147483919" r:id="rId14"/>
  </p:sldMasterIdLst>
  <p:notesMasterIdLst>
    <p:notesMasterId r:id="rId247"/>
  </p:notesMasterIdLst>
  <p:sldIdLst>
    <p:sldId id="528" r:id="rId15"/>
    <p:sldId id="1197" r:id="rId16"/>
    <p:sldId id="395" r:id="rId17"/>
    <p:sldId id="819" r:id="rId18"/>
    <p:sldId id="820" r:id="rId19"/>
    <p:sldId id="821" r:id="rId20"/>
    <p:sldId id="827" r:id="rId21"/>
    <p:sldId id="533" r:id="rId22"/>
    <p:sldId id="477" r:id="rId23"/>
    <p:sldId id="479" r:id="rId24"/>
    <p:sldId id="824" r:id="rId25"/>
    <p:sldId id="611" r:id="rId26"/>
    <p:sldId id="390" r:id="rId27"/>
    <p:sldId id="472" r:id="rId28"/>
    <p:sldId id="491" r:id="rId29"/>
    <p:sldId id="1183" r:id="rId30"/>
    <p:sldId id="1184" r:id="rId31"/>
    <p:sldId id="1185" r:id="rId32"/>
    <p:sldId id="1199" r:id="rId33"/>
    <p:sldId id="617" r:id="rId34"/>
    <p:sldId id="838" r:id="rId35"/>
    <p:sldId id="839" r:id="rId36"/>
    <p:sldId id="1192" r:id="rId37"/>
    <p:sldId id="1193" r:id="rId38"/>
    <p:sldId id="835" r:id="rId39"/>
    <p:sldId id="841" r:id="rId40"/>
    <p:sldId id="438" r:id="rId41"/>
    <p:sldId id="630" r:id="rId42"/>
    <p:sldId id="795" r:id="rId43"/>
    <p:sldId id="844" r:id="rId44"/>
    <p:sldId id="624" r:id="rId45"/>
    <p:sldId id="640" r:id="rId46"/>
    <p:sldId id="641" r:id="rId47"/>
    <p:sldId id="634" r:id="rId48"/>
    <p:sldId id="625" r:id="rId49"/>
    <p:sldId id="639" r:id="rId50"/>
    <p:sldId id="843" r:id="rId51"/>
    <p:sldId id="845" r:id="rId52"/>
    <p:sldId id="642" r:id="rId53"/>
    <p:sldId id="643" r:id="rId54"/>
    <p:sldId id="645" r:id="rId55"/>
    <p:sldId id="909" r:id="rId56"/>
    <p:sldId id="647" r:id="rId57"/>
    <p:sldId id="649" r:id="rId58"/>
    <p:sldId id="652" r:id="rId59"/>
    <p:sldId id="650" r:id="rId60"/>
    <p:sldId id="594" r:id="rId61"/>
    <p:sldId id="651" r:id="rId62"/>
    <p:sldId id="912" r:id="rId63"/>
    <p:sldId id="913" r:id="rId64"/>
    <p:sldId id="846" r:id="rId65"/>
    <p:sldId id="847" r:id="rId66"/>
    <p:sldId id="848" r:id="rId67"/>
    <p:sldId id="849" r:id="rId68"/>
    <p:sldId id="850" r:id="rId69"/>
    <p:sldId id="851" r:id="rId70"/>
    <p:sldId id="852" r:id="rId71"/>
    <p:sldId id="853" r:id="rId72"/>
    <p:sldId id="854" r:id="rId73"/>
    <p:sldId id="855" r:id="rId74"/>
    <p:sldId id="914" r:id="rId75"/>
    <p:sldId id="663" r:id="rId76"/>
    <p:sldId id="664" r:id="rId77"/>
    <p:sldId id="915" r:id="rId78"/>
    <p:sldId id="665" r:id="rId79"/>
    <p:sldId id="666" r:id="rId80"/>
    <p:sldId id="668" r:id="rId81"/>
    <p:sldId id="856" r:id="rId82"/>
    <p:sldId id="857" r:id="rId83"/>
    <p:sldId id="858" r:id="rId84"/>
    <p:sldId id="859" r:id="rId85"/>
    <p:sldId id="860" r:id="rId86"/>
    <p:sldId id="872" r:id="rId87"/>
    <p:sldId id="873" r:id="rId88"/>
    <p:sldId id="863" r:id="rId89"/>
    <p:sldId id="875" r:id="rId90"/>
    <p:sldId id="678" r:id="rId91"/>
    <p:sldId id="681" r:id="rId92"/>
    <p:sldId id="682" r:id="rId93"/>
    <p:sldId id="876" r:id="rId94"/>
    <p:sldId id="877" r:id="rId95"/>
    <p:sldId id="878" r:id="rId96"/>
    <p:sldId id="879" r:id="rId97"/>
    <p:sldId id="880" r:id="rId98"/>
    <p:sldId id="881" r:id="rId99"/>
    <p:sldId id="882" r:id="rId100"/>
    <p:sldId id="883" r:id="rId101"/>
    <p:sldId id="884" r:id="rId102"/>
    <p:sldId id="885" r:id="rId103"/>
    <p:sldId id="886" r:id="rId104"/>
    <p:sldId id="887" r:id="rId105"/>
    <p:sldId id="917" r:id="rId106"/>
    <p:sldId id="888" r:id="rId107"/>
    <p:sldId id="890" r:id="rId108"/>
    <p:sldId id="889" r:id="rId109"/>
    <p:sldId id="891" r:id="rId110"/>
    <p:sldId id="892" r:id="rId111"/>
    <p:sldId id="893" r:id="rId112"/>
    <p:sldId id="894" r:id="rId113"/>
    <p:sldId id="895" r:id="rId114"/>
    <p:sldId id="896" r:id="rId115"/>
    <p:sldId id="898" r:id="rId116"/>
    <p:sldId id="899" r:id="rId117"/>
    <p:sldId id="736" r:id="rId118"/>
    <p:sldId id="922" r:id="rId119"/>
    <p:sldId id="923" r:id="rId120"/>
    <p:sldId id="924" r:id="rId121"/>
    <p:sldId id="1194" r:id="rId122"/>
    <p:sldId id="903" r:id="rId123"/>
    <p:sldId id="908" r:id="rId124"/>
    <p:sldId id="904" r:id="rId125"/>
    <p:sldId id="925" r:id="rId126"/>
    <p:sldId id="1158" r:id="rId127"/>
    <p:sldId id="1157" r:id="rId128"/>
    <p:sldId id="902" r:id="rId129"/>
    <p:sldId id="1195" r:id="rId130"/>
    <p:sldId id="1196" r:id="rId131"/>
    <p:sldId id="774" r:id="rId132"/>
    <p:sldId id="779" r:id="rId133"/>
    <p:sldId id="951" r:id="rId134"/>
    <p:sldId id="936" r:id="rId135"/>
    <p:sldId id="949" r:id="rId136"/>
    <p:sldId id="937" r:id="rId137"/>
    <p:sldId id="938" r:id="rId138"/>
    <p:sldId id="939" r:id="rId139"/>
    <p:sldId id="940" r:id="rId140"/>
    <p:sldId id="950" r:id="rId141"/>
    <p:sldId id="941" r:id="rId142"/>
    <p:sldId id="952" r:id="rId143"/>
    <p:sldId id="953" r:id="rId144"/>
    <p:sldId id="958" r:id="rId145"/>
    <p:sldId id="788" r:id="rId146"/>
    <p:sldId id="770" r:id="rId147"/>
    <p:sldId id="959" r:id="rId148"/>
    <p:sldId id="960" r:id="rId149"/>
    <p:sldId id="961" r:id="rId150"/>
    <p:sldId id="963" r:id="rId151"/>
    <p:sldId id="967" r:id="rId152"/>
    <p:sldId id="970" r:id="rId153"/>
    <p:sldId id="968" r:id="rId154"/>
    <p:sldId id="971" r:id="rId155"/>
    <p:sldId id="972" r:id="rId156"/>
    <p:sldId id="966" r:id="rId157"/>
    <p:sldId id="975" r:id="rId158"/>
    <p:sldId id="964" r:id="rId159"/>
    <p:sldId id="1003" r:id="rId160"/>
    <p:sldId id="1002" r:id="rId161"/>
    <p:sldId id="942" r:id="rId162"/>
    <p:sldId id="962" r:id="rId163"/>
    <p:sldId id="986" r:id="rId164"/>
    <p:sldId id="987" r:id="rId165"/>
    <p:sldId id="974" r:id="rId166"/>
    <p:sldId id="990" r:id="rId167"/>
    <p:sldId id="926" r:id="rId168"/>
    <p:sldId id="789" r:id="rId169"/>
    <p:sldId id="1036" r:id="rId170"/>
    <p:sldId id="1001" r:id="rId171"/>
    <p:sldId id="1037" r:id="rId172"/>
    <p:sldId id="1038" r:id="rId173"/>
    <p:sldId id="1040" r:id="rId174"/>
    <p:sldId id="1041" r:id="rId175"/>
    <p:sldId id="1042" r:id="rId176"/>
    <p:sldId id="1043" r:id="rId177"/>
    <p:sldId id="1044" r:id="rId178"/>
    <p:sldId id="995" r:id="rId179"/>
    <p:sldId id="1161" r:id="rId180"/>
    <p:sldId id="1049" r:id="rId181"/>
    <p:sldId id="1050" r:id="rId182"/>
    <p:sldId id="996" r:id="rId183"/>
    <p:sldId id="1052" r:id="rId184"/>
    <p:sldId id="1053" r:id="rId185"/>
    <p:sldId id="791" r:id="rId186"/>
    <p:sldId id="1055" r:id="rId187"/>
    <p:sldId id="1056" r:id="rId188"/>
    <p:sldId id="1057" r:id="rId189"/>
    <p:sldId id="1051" r:id="rId190"/>
    <p:sldId id="1062" r:id="rId191"/>
    <p:sldId id="1058" r:id="rId192"/>
    <p:sldId id="1063" r:id="rId193"/>
    <p:sldId id="1061" r:id="rId194"/>
    <p:sldId id="1060" r:id="rId195"/>
    <p:sldId id="1067" r:id="rId196"/>
    <p:sldId id="1073" r:id="rId197"/>
    <p:sldId id="1068" r:id="rId198"/>
    <p:sldId id="1069" r:id="rId199"/>
    <p:sldId id="1070" r:id="rId200"/>
    <p:sldId id="1071" r:id="rId201"/>
    <p:sldId id="1072" r:id="rId202"/>
    <p:sldId id="1079" r:id="rId203"/>
    <p:sldId id="1080" r:id="rId204"/>
    <p:sldId id="1082" r:id="rId205"/>
    <p:sldId id="1083" r:id="rId206"/>
    <p:sldId id="1090" r:id="rId207"/>
    <p:sldId id="1086" r:id="rId208"/>
    <p:sldId id="1091" r:id="rId209"/>
    <p:sldId id="1094" r:id="rId210"/>
    <p:sldId id="1088" r:id="rId211"/>
    <p:sldId id="1099" r:id="rId212"/>
    <p:sldId id="1100" r:id="rId213"/>
    <p:sldId id="1096" r:id="rId214"/>
    <p:sldId id="1097" r:id="rId215"/>
    <p:sldId id="1108" r:id="rId216"/>
    <p:sldId id="1112" r:id="rId217"/>
    <p:sldId id="1111" r:id="rId218"/>
    <p:sldId id="1114" r:id="rId219"/>
    <p:sldId id="1109" r:id="rId220"/>
    <p:sldId id="1117" r:id="rId221"/>
    <p:sldId id="1115" r:id="rId222"/>
    <p:sldId id="1116" r:id="rId223"/>
    <p:sldId id="1119" r:id="rId224"/>
    <p:sldId id="1118" r:id="rId225"/>
    <p:sldId id="929" r:id="rId226"/>
    <p:sldId id="1146" r:id="rId227"/>
    <p:sldId id="360" r:id="rId228"/>
    <p:sldId id="1147" r:id="rId229"/>
    <p:sldId id="1148" r:id="rId230"/>
    <p:sldId id="1166" r:id="rId231"/>
    <p:sldId id="811" r:id="rId232"/>
    <p:sldId id="1149" r:id="rId233"/>
    <p:sldId id="1167" r:id="rId234"/>
    <p:sldId id="1168" r:id="rId235"/>
    <p:sldId id="1152" r:id="rId236"/>
    <p:sldId id="1173" r:id="rId237"/>
    <p:sldId id="1174" r:id="rId238"/>
    <p:sldId id="1175" r:id="rId239"/>
    <p:sldId id="1176" r:id="rId240"/>
    <p:sldId id="1177" r:id="rId241"/>
    <p:sldId id="1179" r:id="rId242"/>
    <p:sldId id="1181" r:id="rId243"/>
    <p:sldId id="1153" r:id="rId244"/>
    <p:sldId id="1182" r:id="rId245"/>
    <p:sldId id="1164" r:id="rId2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333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85421" autoAdjust="0"/>
  </p:normalViewPr>
  <p:slideViewPr>
    <p:cSldViewPr>
      <p:cViewPr varScale="1">
        <p:scale>
          <a:sx n="47" d="100"/>
          <a:sy n="47" d="100"/>
        </p:scale>
        <p:origin x="-76" y="-144"/>
      </p:cViewPr>
      <p:guideLst>
        <p:guide orient="horz" pos="2160"/>
        <p:guide pos="2880"/>
      </p:guideLst>
    </p:cSldViewPr>
  </p:slideViewPr>
  <p:outlineViewPr>
    <p:cViewPr>
      <p:scale>
        <a:sx n="33" d="100"/>
        <a:sy n="33" d="100"/>
      </p:scale>
      <p:origin x="48" y="3726"/>
    </p:cViewPr>
  </p:outlineViewPr>
  <p:notesTextViewPr>
    <p:cViewPr>
      <p:scale>
        <a:sx n="100" d="100"/>
        <a:sy n="100" d="100"/>
      </p:scale>
      <p:origin x="0" y="0"/>
    </p:cViewPr>
  </p:notesTextViewPr>
  <p:sorterViewPr>
    <p:cViewPr>
      <p:scale>
        <a:sx n="66" d="100"/>
        <a:sy n="66" d="100"/>
      </p:scale>
      <p:origin x="0" y="11088"/>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247" Type="http://schemas.openxmlformats.org/officeDocument/2006/relationships/notesMaster" Target="notesMasters/notesMaster1.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37" Type="http://schemas.openxmlformats.org/officeDocument/2006/relationships/slide" Target="slides/slide223.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slide" Target="slides/slide213.xml"/><Relationship Id="rId248"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slide" Target="slides/slide147.xml"/><Relationship Id="rId166" Type="http://schemas.openxmlformats.org/officeDocument/2006/relationships/slide" Target="slides/slide152.xml"/><Relationship Id="rId182" Type="http://schemas.openxmlformats.org/officeDocument/2006/relationships/slide" Target="slides/slide168.xml"/><Relationship Id="rId187" Type="http://schemas.openxmlformats.org/officeDocument/2006/relationships/slide" Target="slides/slide173.xml"/><Relationship Id="rId217" Type="http://schemas.openxmlformats.org/officeDocument/2006/relationships/slide" Target="slides/slide203.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8.xml"/><Relationship Id="rId233" Type="http://schemas.openxmlformats.org/officeDocument/2006/relationships/slide" Target="slides/slide219.xml"/><Relationship Id="rId238" Type="http://schemas.openxmlformats.org/officeDocument/2006/relationships/slide" Target="slides/slide224.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172" Type="http://schemas.openxmlformats.org/officeDocument/2006/relationships/slide" Target="slides/slide158.xml"/><Relationship Id="rId193" Type="http://schemas.openxmlformats.org/officeDocument/2006/relationships/slide" Target="slides/slide179.xml"/><Relationship Id="rId202" Type="http://schemas.openxmlformats.org/officeDocument/2006/relationships/slide" Target="slides/slide188.xml"/><Relationship Id="rId207" Type="http://schemas.openxmlformats.org/officeDocument/2006/relationships/slide" Target="slides/slide193.xml"/><Relationship Id="rId223" Type="http://schemas.openxmlformats.org/officeDocument/2006/relationships/slide" Target="slides/slide209.xml"/><Relationship Id="rId228" Type="http://schemas.openxmlformats.org/officeDocument/2006/relationships/slide" Target="slides/slide214.xml"/><Relationship Id="rId244" Type="http://schemas.openxmlformats.org/officeDocument/2006/relationships/slide" Target="slides/slide230.xml"/><Relationship Id="rId249"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13" Type="http://schemas.openxmlformats.org/officeDocument/2006/relationships/slide" Target="slides/slide199.xml"/><Relationship Id="rId218" Type="http://schemas.openxmlformats.org/officeDocument/2006/relationships/slide" Target="slides/slide204.xml"/><Relationship Id="rId234" Type="http://schemas.openxmlformats.org/officeDocument/2006/relationships/slide" Target="slides/slide220.xml"/><Relationship Id="rId239"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15.xml"/><Relationship Id="rId250" Type="http://schemas.openxmlformats.org/officeDocument/2006/relationships/theme" Target="theme/theme1.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slide" Target="slides/slide185.xml"/><Relationship Id="rId203" Type="http://schemas.openxmlformats.org/officeDocument/2006/relationships/slide" Target="slides/slide189.xml"/><Relationship Id="rId208" Type="http://schemas.openxmlformats.org/officeDocument/2006/relationships/slide" Target="slides/slide194.xml"/><Relationship Id="rId229" Type="http://schemas.openxmlformats.org/officeDocument/2006/relationships/slide" Target="slides/slide215.xml"/><Relationship Id="rId19" Type="http://schemas.openxmlformats.org/officeDocument/2006/relationships/slide" Target="slides/slide5.xml"/><Relationship Id="rId224" Type="http://schemas.openxmlformats.org/officeDocument/2006/relationships/slide" Target="slides/slide210.xml"/><Relationship Id="rId240" Type="http://schemas.openxmlformats.org/officeDocument/2006/relationships/slide" Target="slides/slide226.xml"/><Relationship Id="rId245" Type="http://schemas.openxmlformats.org/officeDocument/2006/relationships/slide" Target="slides/slide231.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219" Type="http://schemas.openxmlformats.org/officeDocument/2006/relationships/slide" Target="slides/slide205.xml"/><Relationship Id="rId3" Type="http://schemas.openxmlformats.org/officeDocument/2006/relationships/slideMaster" Target="slideMasters/slideMaster3.xml"/><Relationship Id="rId214" Type="http://schemas.openxmlformats.org/officeDocument/2006/relationships/slide" Target="slides/slide200.xml"/><Relationship Id="rId230" Type="http://schemas.openxmlformats.org/officeDocument/2006/relationships/slide" Target="slides/slide216.xml"/><Relationship Id="rId235" Type="http://schemas.openxmlformats.org/officeDocument/2006/relationships/slide" Target="slides/slide221.xml"/><Relationship Id="rId251" Type="http://schemas.openxmlformats.org/officeDocument/2006/relationships/tableStyles" Target="tableStyles.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241" Type="http://schemas.openxmlformats.org/officeDocument/2006/relationships/slide" Target="slides/slide227.xml"/><Relationship Id="rId246" Type="http://schemas.openxmlformats.org/officeDocument/2006/relationships/slide" Target="slides/slide232.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36" Type="http://schemas.openxmlformats.org/officeDocument/2006/relationships/slide" Target="slides/slide222.xml"/><Relationship Id="rId26" Type="http://schemas.openxmlformats.org/officeDocument/2006/relationships/slide" Target="slides/slide12.xml"/><Relationship Id="rId231" Type="http://schemas.openxmlformats.org/officeDocument/2006/relationships/slide" Target="slides/slide217.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018F7-A156-4916-9385-4B89E09B8167}" type="doc">
      <dgm:prSet loTypeId="urn:microsoft.com/office/officeart/2005/8/layout/list1" loCatId="list" qsTypeId="urn:microsoft.com/office/officeart/2005/8/quickstyle/3d2" qsCatId="3D" csTypeId="urn:microsoft.com/office/officeart/2005/8/colors/accent0_3" csCatId="mainScheme" phldr="1"/>
      <dgm:spPr/>
      <dgm:t>
        <a:bodyPr/>
        <a:lstStyle/>
        <a:p>
          <a:endParaRPr lang="en-US"/>
        </a:p>
      </dgm:t>
    </dgm:pt>
    <dgm:pt modelId="{9A33C3C0-1FBD-4BAE-AE44-903AC6929970}">
      <dgm:prSet phldrT="[Text]" custT="1"/>
      <dgm:spPr/>
      <dgm:t>
        <a:bodyPr/>
        <a:lstStyle/>
        <a:p>
          <a:r>
            <a:rPr lang="pt-PT" sz="3200" dirty="0" smtClean="0"/>
            <a:t>Ação do Vento</a:t>
          </a:r>
          <a:endParaRPr lang="en-US" sz="3200" dirty="0"/>
        </a:p>
      </dgm:t>
    </dgm:pt>
    <dgm:pt modelId="{CDA608B7-070A-4A46-93D3-2EE674D57CFB}" type="parTrans" cxnId="{27E004CC-3346-433B-BB1E-A1176D1D6B18}">
      <dgm:prSet/>
      <dgm:spPr/>
      <dgm:t>
        <a:bodyPr/>
        <a:lstStyle/>
        <a:p>
          <a:endParaRPr lang="en-US"/>
        </a:p>
      </dgm:t>
    </dgm:pt>
    <dgm:pt modelId="{5C7A3A0E-D864-47B0-ADAE-43472D62D0F0}" type="sibTrans" cxnId="{27E004CC-3346-433B-BB1E-A1176D1D6B18}">
      <dgm:prSet/>
      <dgm:spPr/>
      <dgm:t>
        <a:bodyPr/>
        <a:lstStyle/>
        <a:p>
          <a:endParaRPr lang="en-US"/>
        </a:p>
      </dgm:t>
    </dgm:pt>
    <dgm:pt modelId="{E763B33D-D620-4268-A4FC-015E1D2FF062}">
      <dgm:prSet phldrT="[Text]" custT="1"/>
      <dgm:spPr/>
      <dgm:t>
        <a:bodyPr/>
        <a:lstStyle/>
        <a:p>
          <a:r>
            <a:rPr lang="pt-PT" sz="3200" dirty="0" smtClean="0"/>
            <a:t>Água Correndo</a:t>
          </a:r>
          <a:endParaRPr lang="en-US" sz="3200" dirty="0"/>
        </a:p>
      </dgm:t>
    </dgm:pt>
    <dgm:pt modelId="{663C52F5-43EA-471D-9C85-EBEB9CF07A9B}" type="parTrans" cxnId="{66E8FDFA-B209-4F5B-A867-CFA46602CE07}">
      <dgm:prSet/>
      <dgm:spPr/>
      <dgm:t>
        <a:bodyPr/>
        <a:lstStyle/>
        <a:p>
          <a:endParaRPr lang="pt-BR"/>
        </a:p>
      </dgm:t>
    </dgm:pt>
    <dgm:pt modelId="{4B03EA1E-6D57-4EF6-BF9A-9E553858FC0C}" type="sibTrans" cxnId="{66E8FDFA-B209-4F5B-A867-CFA46602CE07}">
      <dgm:prSet/>
      <dgm:spPr/>
      <dgm:t>
        <a:bodyPr/>
        <a:lstStyle/>
        <a:p>
          <a:endParaRPr lang="pt-BR"/>
        </a:p>
      </dgm:t>
    </dgm:pt>
    <dgm:pt modelId="{BD2E4D5A-2ABC-4752-A778-C865CD11F6E1}">
      <dgm:prSet phldrT="[Text]" custT="1"/>
      <dgm:spPr/>
      <dgm:t>
        <a:bodyPr/>
        <a:lstStyle/>
        <a:p>
          <a:r>
            <a:rPr lang="pt-PT" sz="3200" dirty="0" smtClean="0"/>
            <a:t>Deslizamentos de Terra</a:t>
          </a:r>
          <a:endParaRPr lang="en-US" sz="3200" dirty="0"/>
        </a:p>
      </dgm:t>
    </dgm:pt>
    <dgm:pt modelId="{D5258A6D-D9EF-45ED-B330-A1BA308D1CD9}" type="parTrans" cxnId="{D1D3016D-053E-46F1-954A-5E3898797390}">
      <dgm:prSet/>
      <dgm:spPr/>
      <dgm:t>
        <a:bodyPr/>
        <a:lstStyle/>
        <a:p>
          <a:endParaRPr lang="pt-BR"/>
        </a:p>
      </dgm:t>
    </dgm:pt>
    <dgm:pt modelId="{082429E4-D386-4FF9-9447-7E5E2C3BA4C2}" type="sibTrans" cxnId="{D1D3016D-053E-46F1-954A-5E3898797390}">
      <dgm:prSet/>
      <dgm:spPr/>
      <dgm:t>
        <a:bodyPr/>
        <a:lstStyle/>
        <a:p>
          <a:endParaRPr lang="pt-BR"/>
        </a:p>
      </dgm:t>
    </dgm:pt>
    <dgm:pt modelId="{A4AA754B-44BF-4193-820D-DDDFEBD40ABB}">
      <dgm:prSet phldrT="[Text]" custT="1"/>
      <dgm:spPr/>
      <dgm:t>
        <a:bodyPr/>
        <a:lstStyle/>
        <a:p>
          <a:r>
            <a:rPr lang="pt-PT" sz="3200" dirty="0" smtClean="0"/>
            <a:t>Correntes de Turbidez</a:t>
          </a:r>
          <a:endParaRPr lang="en-US" sz="3200" dirty="0"/>
        </a:p>
      </dgm:t>
    </dgm:pt>
    <dgm:pt modelId="{32E03A38-91D2-480A-A517-B1CEA678C051}" type="parTrans" cxnId="{7C9519F8-3682-4C6D-AEBE-EBB8AE72E762}">
      <dgm:prSet/>
      <dgm:spPr/>
      <dgm:t>
        <a:bodyPr/>
        <a:lstStyle/>
        <a:p>
          <a:endParaRPr lang="pt-BR"/>
        </a:p>
      </dgm:t>
    </dgm:pt>
    <dgm:pt modelId="{2397DC5D-3132-4CB3-9AD1-2DD1F6A8C7E7}" type="sibTrans" cxnId="{7C9519F8-3682-4C6D-AEBE-EBB8AE72E762}">
      <dgm:prSet/>
      <dgm:spPr/>
      <dgm:t>
        <a:bodyPr/>
        <a:lstStyle/>
        <a:p>
          <a:endParaRPr lang="pt-BR"/>
        </a:p>
      </dgm:t>
    </dgm:pt>
    <dgm:pt modelId="{14DC9B6A-C700-4C16-B8C6-873F35828629}">
      <dgm:prSet phldrT="[Text]" custT="1"/>
      <dgm:spPr/>
      <dgm:t>
        <a:bodyPr/>
        <a:lstStyle/>
        <a:p>
          <a:r>
            <a:rPr lang="pt-PT" sz="3200" dirty="0" smtClean="0"/>
            <a:t>Liquefação</a:t>
          </a:r>
          <a:endParaRPr lang="en-US" sz="3200" dirty="0"/>
        </a:p>
      </dgm:t>
    </dgm:pt>
    <dgm:pt modelId="{BA6255FC-F49D-46C8-B9DF-BE4F9B24F2FD}" type="parTrans" cxnId="{E8D7DC21-4C34-44C3-8109-F7E2530440CC}">
      <dgm:prSet/>
      <dgm:spPr/>
      <dgm:t>
        <a:bodyPr/>
        <a:lstStyle/>
        <a:p>
          <a:endParaRPr lang="pt-BR"/>
        </a:p>
      </dgm:t>
    </dgm:pt>
    <dgm:pt modelId="{EE7FC7FC-3206-413F-A185-C3106FA43BCF}" type="sibTrans" cxnId="{E8D7DC21-4C34-44C3-8109-F7E2530440CC}">
      <dgm:prSet/>
      <dgm:spPr/>
      <dgm:t>
        <a:bodyPr/>
        <a:lstStyle/>
        <a:p>
          <a:endParaRPr lang="pt-BR"/>
        </a:p>
      </dgm:t>
    </dgm:pt>
    <dgm:pt modelId="{705F6B18-904F-426D-A95C-84FF3E7661DC}" type="pres">
      <dgm:prSet presAssocID="{37A018F7-A156-4916-9385-4B89E09B8167}" presName="linear" presStyleCnt="0">
        <dgm:presLayoutVars>
          <dgm:dir/>
          <dgm:animLvl val="lvl"/>
          <dgm:resizeHandles val="exact"/>
        </dgm:presLayoutVars>
      </dgm:prSet>
      <dgm:spPr/>
      <dgm:t>
        <a:bodyPr/>
        <a:lstStyle/>
        <a:p>
          <a:endParaRPr lang="en-US"/>
        </a:p>
      </dgm:t>
    </dgm:pt>
    <dgm:pt modelId="{9299E7AE-1C75-4A7A-A61F-B53CBBD4E53E}" type="pres">
      <dgm:prSet presAssocID="{9A33C3C0-1FBD-4BAE-AE44-903AC6929970}" presName="parentLin" presStyleCnt="0"/>
      <dgm:spPr/>
    </dgm:pt>
    <dgm:pt modelId="{FEE45F6A-9032-4391-91B8-80C33019716A}" type="pres">
      <dgm:prSet presAssocID="{9A33C3C0-1FBD-4BAE-AE44-903AC6929970}" presName="parentLeftMargin" presStyleLbl="node1" presStyleIdx="0" presStyleCnt="5"/>
      <dgm:spPr/>
      <dgm:t>
        <a:bodyPr/>
        <a:lstStyle/>
        <a:p>
          <a:endParaRPr lang="en-US"/>
        </a:p>
      </dgm:t>
    </dgm:pt>
    <dgm:pt modelId="{D179E65F-F542-40D0-A5FE-D1B9F6D0797D}" type="pres">
      <dgm:prSet presAssocID="{9A33C3C0-1FBD-4BAE-AE44-903AC6929970}" presName="parentText" presStyleLbl="node1" presStyleIdx="0" presStyleCnt="5">
        <dgm:presLayoutVars>
          <dgm:chMax val="0"/>
          <dgm:bulletEnabled val="1"/>
        </dgm:presLayoutVars>
      </dgm:prSet>
      <dgm:spPr/>
      <dgm:t>
        <a:bodyPr/>
        <a:lstStyle/>
        <a:p>
          <a:endParaRPr lang="en-US"/>
        </a:p>
      </dgm:t>
    </dgm:pt>
    <dgm:pt modelId="{D08F73ED-6B0E-40F3-B98C-0C8EBE72F655}" type="pres">
      <dgm:prSet presAssocID="{9A33C3C0-1FBD-4BAE-AE44-903AC6929970}" presName="negativeSpace" presStyleCnt="0"/>
      <dgm:spPr/>
    </dgm:pt>
    <dgm:pt modelId="{7A89C41E-07AF-417F-BA11-3E699C2256E4}" type="pres">
      <dgm:prSet presAssocID="{9A33C3C0-1FBD-4BAE-AE44-903AC6929970}" presName="childText" presStyleLbl="conFgAcc1" presStyleIdx="0" presStyleCnt="5">
        <dgm:presLayoutVars>
          <dgm:bulletEnabled val="1"/>
        </dgm:presLayoutVars>
      </dgm:prSet>
      <dgm:spPr/>
    </dgm:pt>
    <dgm:pt modelId="{FEE7AE37-3072-4817-B79E-D565CAF0CC80}" type="pres">
      <dgm:prSet presAssocID="{5C7A3A0E-D864-47B0-ADAE-43472D62D0F0}" presName="spaceBetweenRectangles" presStyleCnt="0"/>
      <dgm:spPr/>
    </dgm:pt>
    <dgm:pt modelId="{1D6FC94C-6AA1-4955-B4E0-32BDC41AA0DE}" type="pres">
      <dgm:prSet presAssocID="{E763B33D-D620-4268-A4FC-015E1D2FF062}" presName="parentLin" presStyleCnt="0"/>
      <dgm:spPr/>
    </dgm:pt>
    <dgm:pt modelId="{D67F4792-8081-4285-AED3-6535D983F5EE}" type="pres">
      <dgm:prSet presAssocID="{E763B33D-D620-4268-A4FC-015E1D2FF062}" presName="parentLeftMargin" presStyleLbl="node1" presStyleIdx="0" presStyleCnt="5"/>
      <dgm:spPr/>
      <dgm:t>
        <a:bodyPr/>
        <a:lstStyle/>
        <a:p>
          <a:endParaRPr lang="pt-BR"/>
        </a:p>
      </dgm:t>
    </dgm:pt>
    <dgm:pt modelId="{E9259655-99C4-4A97-A87A-C144D16E0336}" type="pres">
      <dgm:prSet presAssocID="{E763B33D-D620-4268-A4FC-015E1D2FF062}" presName="parentText" presStyleLbl="node1" presStyleIdx="1" presStyleCnt="5">
        <dgm:presLayoutVars>
          <dgm:chMax val="0"/>
          <dgm:bulletEnabled val="1"/>
        </dgm:presLayoutVars>
      </dgm:prSet>
      <dgm:spPr/>
      <dgm:t>
        <a:bodyPr/>
        <a:lstStyle/>
        <a:p>
          <a:endParaRPr lang="pt-BR"/>
        </a:p>
      </dgm:t>
    </dgm:pt>
    <dgm:pt modelId="{CAB691FD-AE37-492E-A9F3-A19FB6A464CA}" type="pres">
      <dgm:prSet presAssocID="{E763B33D-D620-4268-A4FC-015E1D2FF062}" presName="negativeSpace" presStyleCnt="0"/>
      <dgm:spPr/>
    </dgm:pt>
    <dgm:pt modelId="{B573C2BA-161C-4649-914B-91FD49820495}" type="pres">
      <dgm:prSet presAssocID="{E763B33D-D620-4268-A4FC-015E1D2FF062}" presName="childText" presStyleLbl="conFgAcc1" presStyleIdx="1" presStyleCnt="5">
        <dgm:presLayoutVars>
          <dgm:bulletEnabled val="1"/>
        </dgm:presLayoutVars>
      </dgm:prSet>
      <dgm:spPr/>
    </dgm:pt>
    <dgm:pt modelId="{D8AEC482-8363-48AC-9711-3C1F43259F0A}" type="pres">
      <dgm:prSet presAssocID="{4B03EA1E-6D57-4EF6-BF9A-9E553858FC0C}" presName="spaceBetweenRectangles" presStyleCnt="0"/>
      <dgm:spPr/>
    </dgm:pt>
    <dgm:pt modelId="{55A4EB7E-E6D2-42F5-BBB3-57095C5D5DA9}" type="pres">
      <dgm:prSet presAssocID="{BD2E4D5A-2ABC-4752-A778-C865CD11F6E1}" presName="parentLin" presStyleCnt="0"/>
      <dgm:spPr/>
    </dgm:pt>
    <dgm:pt modelId="{8CA5737B-42DB-4B17-915C-E088A3630B48}" type="pres">
      <dgm:prSet presAssocID="{BD2E4D5A-2ABC-4752-A778-C865CD11F6E1}" presName="parentLeftMargin" presStyleLbl="node1" presStyleIdx="1" presStyleCnt="5"/>
      <dgm:spPr/>
      <dgm:t>
        <a:bodyPr/>
        <a:lstStyle/>
        <a:p>
          <a:endParaRPr lang="pt-BR"/>
        </a:p>
      </dgm:t>
    </dgm:pt>
    <dgm:pt modelId="{F944EE7F-D742-4CB4-AAB3-4CBB731ABF38}" type="pres">
      <dgm:prSet presAssocID="{BD2E4D5A-2ABC-4752-A778-C865CD11F6E1}" presName="parentText" presStyleLbl="node1" presStyleIdx="2" presStyleCnt="5">
        <dgm:presLayoutVars>
          <dgm:chMax val="0"/>
          <dgm:bulletEnabled val="1"/>
        </dgm:presLayoutVars>
      </dgm:prSet>
      <dgm:spPr/>
      <dgm:t>
        <a:bodyPr/>
        <a:lstStyle/>
        <a:p>
          <a:endParaRPr lang="pt-BR"/>
        </a:p>
      </dgm:t>
    </dgm:pt>
    <dgm:pt modelId="{7E93EC36-72EF-4E7B-A8BB-7FA9A3C90C51}" type="pres">
      <dgm:prSet presAssocID="{BD2E4D5A-2ABC-4752-A778-C865CD11F6E1}" presName="negativeSpace" presStyleCnt="0"/>
      <dgm:spPr/>
    </dgm:pt>
    <dgm:pt modelId="{874C4113-DD00-407E-90B5-62E1FCAF8867}" type="pres">
      <dgm:prSet presAssocID="{BD2E4D5A-2ABC-4752-A778-C865CD11F6E1}" presName="childText" presStyleLbl="conFgAcc1" presStyleIdx="2" presStyleCnt="5">
        <dgm:presLayoutVars>
          <dgm:bulletEnabled val="1"/>
        </dgm:presLayoutVars>
      </dgm:prSet>
      <dgm:spPr/>
    </dgm:pt>
    <dgm:pt modelId="{362433D8-B9E2-41B8-8E22-9C121F097440}" type="pres">
      <dgm:prSet presAssocID="{082429E4-D386-4FF9-9447-7E5E2C3BA4C2}" presName="spaceBetweenRectangles" presStyleCnt="0"/>
      <dgm:spPr/>
    </dgm:pt>
    <dgm:pt modelId="{BB37206D-3F3D-4569-B4F9-008380FC7632}" type="pres">
      <dgm:prSet presAssocID="{A4AA754B-44BF-4193-820D-DDDFEBD40ABB}" presName="parentLin" presStyleCnt="0"/>
      <dgm:spPr/>
    </dgm:pt>
    <dgm:pt modelId="{2CD08624-9074-4776-B77C-8A135AC8D356}" type="pres">
      <dgm:prSet presAssocID="{A4AA754B-44BF-4193-820D-DDDFEBD40ABB}" presName="parentLeftMargin" presStyleLbl="node1" presStyleIdx="2" presStyleCnt="5"/>
      <dgm:spPr/>
      <dgm:t>
        <a:bodyPr/>
        <a:lstStyle/>
        <a:p>
          <a:endParaRPr lang="pt-BR"/>
        </a:p>
      </dgm:t>
    </dgm:pt>
    <dgm:pt modelId="{704A09AF-6F92-4708-8CE4-3678E66934FB}" type="pres">
      <dgm:prSet presAssocID="{A4AA754B-44BF-4193-820D-DDDFEBD40ABB}" presName="parentText" presStyleLbl="node1" presStyleIdx="3" presStyleCnt="5">
        <dgm:presLayoutVars>
          <dgm:chMax val="0"/>
          <dgm:bulletEnabled val="1"/>
        </dgm:presLayoutVars>
      </dgm:prSet>
      <dgm:spPr/>
      <dgm:t>
        <a:bodyPr/>
        <a:lstStyle/>
        <a:p>
          <a:endParaRPr lang="pt-BR"/>
        </a:p>
      </dgm:t>
    </dgm:pt>
    <dgm:pt modelId="{855D4E6F-9E24-44CF-B12D-C5E3A89CF185}" type="pres">
      <dgm:prSet presAssocID="{A4AA754B-44BF-4193-820D-DDDFEBD40ABB}" presName="negativeSpace" presStyleCnt="0"/>
      <dgm:spPr/>
    </dgm:pt>
    <dgm:pt modelId="{FBFAD62E-4681-4A63-9BE0-7C70F121EB9D}" type="pres">
      <dgm:prSet presAssocID="{A4AA754B-44BF-4193-820D-DDDFEBD40ABB}" presName="childText" presStyleLbl="conFgAcc1" presStyleIdx="3" presStyleCnt="5">
        <dgm:presLayoutVars>
          <dgm:bulletEnabled val="1"/>
        </dgm:presLayoutVars>
      </dgm:prSet>
      <dgm:spPr/>
    </dgm:pt>
    <dgm:pt modelId="{2A0246AD-5A82-483F-845F-1F3E81A800A8}" type="pres">
      <dgm:prSet presAssocID="{2397DC5D-3132-4CB3-9AD1-2DD1F6A8C7E7}" presName="spaceBetweenRectangles" presStyleCnt="0"/>
      <dgm:spPr/>
    </dgm:pt>
    <dgm:pt modelId="{A1900907-3A9D-4880-82C6-889EB388D2F3}" type="pres">
      <dgm:prSet presAssocID="{14DC9B6A-C700-4C16-B8C6-873F35828629}" presName="parentLin" presStyleCnt="0"/>
      <dgm:spPr/>
    </dgm:pt>
    <dgm:pt modelId="{245E4B7F-A3D4-498D-B049-A597B91C80A3}" type="pres">
      <dgm:prSet presAssocID="{14DC9B6A-C700-4C16-B8C6-873F35828629}" presName="parentLeftMargin" presStyleLbl="node1" presStyleIdx="3" presStyleCnt="5"/>
      <dgm:spPr/>
      <dgm:t>
        <a:bodyPr/>
        <a:lstStyle/>
        <a:p>
          <a:endParaRPr lang="pt-BR"/>
        </a:p>
      </dgm:t>
    </dgm:pt>
    <dgm:pt modelId="{61E2A6EF-B355-4EC4-8556-1DA315950949}" type="pres">
      <dgm:prSet presAssocID="{14DC9B6A-C700-4C16-B8C6-873F35828629}" presName="parentText" presStyleLbl="node1" presStyleIdx="4" presStyleCnt="5">
        <dgm:presLayoutVars>
          <dgm:chMax val="0"/>
          <dgm:bulletEnabled val="1"/>
        </dgm:presLayoutVars>
      </dgm:prSet>
      <dgm:spPr/>
      <dgm:t>
        <a:bodyPr/>
        <a:lstStyle/>
        <a:p>
          <a:endParaRPr lang="pt-BR"/>
        </a:p>
      </dgm:t>
    </dgm:pt>
    <dgm:pt modelId="{9153FD4D-E455-49CD-B628-41B8DD1E5563}" type="pres">
      <dgm:prSet presAssocID="{14DC9B6A-C700-4C16-B8C6-873F35828629}" presName="negativeSpace" presStyleCnt="0"/>
      <dgm:spPr/>
    </dgm:pt>
    <dgm:pt modelId="{BBE7AF4A-241F-4E07-A5A2-9981CB2D2703}" type="pres">
      <dgm:prSet presAssocID="{14DC9B6A-C700-4C16-B8C6-873F35828629}" presName="childText" presStyleLbl="conFgAcc1" presStyleIdx="4" presStyleCnt="5">
        <dgm:presLayoutVars>
          <dgm:bulletEnabled val="1"/>
        </dgm:presLayoutVars>
      </dgm:prSet>
      <dgm:spPr/>
    </dgm:pt>
  </dgm:ptLst>
  <dgm:cxnLst>
    <dgm:cxn modelId="{84DE5E83-60E8-48F8-A982-72F9E0DF4BB4}" type="presOf" srcId="{9A33C3C0-1FBD-4BAE-AE44-903AC6929970}" destId="{D179E65F-F542-40D0-A5FE-D1B9F6D0797D}" srcOrd="1" destOrd="0" presId="urn:microsoft.com/office/officeart/2005/8/layout/list1"/>
    <dgm:cxn modelId="{D1D3016D-053E-46F1-954A-5E3898797390}" srcId="{37A018F7-A156-4916-9385-4B89E09B8167}" destId="{BD2E4D5A-2ABC-4752-A778-C865CD11F6E1}" srcOrd="2" destOrd="0" parTransId="{D5258A6D-D9EF-45ED-B330-A1BA308D1CD9}" sibTransId="{082429E4-D386-4FF9-9447-7E5E2C3BA4C2}"/>
    <dgm:cxn modelId="{A22825DA-A3A2-4595-9535-C7E1B6E6353B}" type="presOf" srcId="{BD2E4D5A-2ABC-4752-A778-C865CD11F6E1}" destId="{8CA5737B-42DB-4B17-915C-E088A3630B48}" srcOrd="0" destOrd="0" presId="urn:microsoft.com/office/officeart/2005/8/layout/list1"/>
    <dgm:cxn modelId="{3DE789B8-0AC2-4C8B-BF4A-03C7BEC4AC2A}" type="presOf" srcId="{E763B33D-D620-4268-A4FC-015E1D2FF062}" destId="{E9259655-99C4-4A97-A87A-C144D16E0336}" srcOrd="1" destOrd="0" presId="urn:microsoft.com/office/officeart/2005/8/layout/list1"/>
    <dgm:cxn modelId="{037A1B73-8576-4E67-A96A-9B5C1EE2AA7B}" type="presOf" srcId="{14DC9B6A-C700-4C16-B8C6-873F35828629}" destId="{245E4B7F-A3D4-498D-B049-A597B91C80A3}" srcOrd="0" destOrd="0" presId="urn:microsoft.com/office/officeart/2005/8/layout/list1"/>
    <dgm:cxn modelId="{BB9A244A-E0C6-4FB5-8B29-B6D69DC9CCDE}" type="presOf" srcId="{37A018F7-A156-4916-9385-4B89E09B8167}" destId="{705F6B18-904F-426D-A95C-84FF3E7661DC}" srcOrd="0" destOrd="0" presId="urn:microsoft.com/office/officeart/2005/8/layout/list1"/>
    <dgm:cxn modelId="{265A4277-8780-46AE-A21A-B68B91AED5FF}" type="presOf" srcId="{A4AA754B-44BF-4193-820D-DDDFEBD40ABB}" destId="{704A09AF-6F92-4708-8CE4-3678E66934FB}" srcOrd="1" destOrd="0" presId="urn:microsoft.com/office/officeart/2005/8/layout/list1"/>
    <dgm:cxn modelId="{1F1B8DCF-1774-4B07-B49C-31CA65BF1BEA}" type="presOf" srcId="{14DC9B6A-C700-4C16-B8C6-873F35828629}" destId="{61E2A6EF-B355-4EC4-8556-1DA315950949}" srcOrd="1" destOrd="0" presId="urn:microsoft.com/office/officeart/2005/8/layout/list1"/>
    <dgm:cxn modelId="{E8D7DC21-4C34-44C3-8109-F7E2530440CC}" srcId="{37A018F7-A156-4916-9385-4B89E09B8167}" destId="{14DC9B6A-C700-4C16-B8C6-873F35828629}" srcOrd="4" destOrd="0" parTransId="{BA6255FC-F49D-46C8-B9DF-BE4F9B24F2FD}" sibTransId="{EE7FC7FC-3206-413F-A185-C3106FA43BCF}"/>
    <dgm:cxn modelId="{66E8FDFA-B209-4F5B-A867-CFA46602CE07}" srcId="{37A018F7-A156-4916-9385-4B89E09B8167}" destId="{E763B33D-D620-4268-A4FC-015E1D2FF062}" srcOrd="1" destOrd="0" parTransId="{663C52F5-43EA-471D-9C85-EBEB9CF07A9B}" sibTransId="{4B03EA1E-6D57-4EF6-BF9A-9E553858FC0C}"/>
    <dgm:cxn modelId="{27E004CC-3346-433B-BB1E-A1176D1D6B18}" srcId="{37A018F7-A156-4916-9385-4B89E09B8167}" destId="{9A33C3C0-1FBD-4BAE-AE44-903AC6929970}" srcOrd="0" destOrd="0" parTransId="{CDA608B7-070A-4A46-93D3-2EE674D57CFB}" sibTransId="{5C7A3A0E-D864-47B0-ADAE-43472D62D0F0}"/>
    <dgm:cxn modelId="{32E9216D-996E-4BEA-9FE2-ABE0634D5539}" type="presOf" srcId="{A4AA754B-44BF-4193-820D-DDDFEBD40ABB}" destId="{2CD08624-9074-4776-B77C-8A135AC8D356}" srcOrd="0" destOrd="0" presId="urn:microsoft.com/office/officeart/2005/8/layout/list1"/>
    <dgm:cxn modelId="{7CA69950-0CAE-4988-A634-20AC887D6CBD}" type="presOf" srcId="{E763B33D-D620-4268-A4FC-015E1D2FF062}" destId="{D67F4792-8081-4285-AED3-6535D983F5EE}" srcOrd="0" destOrd="0" presId="urn:microsoft.com/office/officeart/2005/8/layout/list1"/>
    <dgm:cxn modelId="{5ACF26E0-1EA3-45CC-BF76-4E26418FF2E4}" type="presOf" srcId="{9A33C3C0-1FBD-4BAE-AE44-903AC6929970}" destId="{FEE45F6A-9032-4391-91B8-80C33019716A}" srcOrd="0" destOrd="0" presId="urn:microsoft.com/office/officeart/2005/8/layout/list1"/>
    <dgm:cxn modelId="{D868A7D3-3E00-4A9C-8D63-ED36B7A0400F}" type="presOf" srcId="{BD2E4D5A-2ABC-4752-A778-C865CD11F6E1}" destId="{F944EE7F-D742-4CB4-AAB3-4CBB731ABF38}" srcOrd="1" destOrd="0" presId="urn:microsoft.com/office/officeart/2005/8/layout/list1"/>
    <dgm:cxn modelId="{7C9519F8-3682-4C6D-AEBE-EBB8AE72E762}" srcId="{37A018F7-A156-4916-9385-4B89E09B8167}" destId="{A4AA754B-44BF-4193-820D-DDDFEBD40ABB}" srcOrd="3" destOrd="0" parTransId="{32E03A38-91D2-480A-A517-B1CEA678C051}" sibTransId="{2397DC5D-3132-4CB3-9AD1-2DD1F6A8C7E7}"/>
    <dgm:cxn modelId="{A4C5761B-7889-40DC-A05E-A67E4A853E5C}" type="presParOf" srcId="{705F6B18-904F-426D-A95C-84FF3E7661DC}" destId="{9299E7AE-1C75-4A7A-A61F-B53CBBD4E53E}" srcOrd="0" destOrd="0" presId="urn:microsoft.com/office/officeart/2005/8/layout/list1"/>
    <dgm:cxn modelId="{F945AD28-E002-41FD-9E70-9D9AE79CCFCE}" type="presParOf" srcId="{9299E7AE-1C75-4A7A-A61F-B53CBBD4E53E}" destId="{FEE45F6A-9032-4391-91B8-80C33019716A}" srcOrd="0" destOrd="0" presId="urn:microsoft.com/office/officeart/2005/8/layout/list1"/>
    <dgm:cxn modelId="{EB981F38-E2F6-4671-B617-FE50B2812AE7}" type="presParOf" srcId="{9299E7AE-1C75-4A7A-A61F-B53CBBD4E53E}" destId="{D179E65F-F542-40D0-A5FE-D1B9F6D0797D}" srcOrd="1" destOrd="0" presId="urn:microsoft.com/office/officeart/2005/8/layout/list1"/>
    <dgm:cxn modelId="{70C3E2D2-3AA1-4140-9E29-08E44719FE40}" type="presParOf" srcId="{705F6B18-904F-426D-A95C-84FF3E7661DC}" destId="{D08F73ED-6B0E-40F3-B98C-0C8EBE72F655}" srcOrd="1" destOrd="0" presId="urn:microsoft.com/office/officeart/2005/8/layout/list1"/>
    <dgm:cxn modelId="{B8A3099B-FC5A-4E1D-8479-F5E4FD5158B8}" type="presParOf" srcId="{705F6B18-904F-426D-A95C-84FF3E7661DC}" destId="{7A89C41E-07AF-417F-BA11-3E699C2256E4}" srcOrd="2" destOrd="0" presId="urn:microsoft.com/office/officeart/2005/8/layout/list1"/>
    <dgm:cxn modelId="{15A0DD29-75F7-4319-93BB-3C185E971AB4}" type="presParOf" srcId="{705F6B18-904F-426D-A95C-84FF3E7661DC}" destId="{FEE7AE37-3072-4817-B79E-D565CAF0CC80}" srcOrd="3" destOrd="0" presId="urn:microsoft.com/office/officeart/2005/8/layout/list1"/>
    <dgm:cxn modelId="{DE4D9FE4-B288-48F1-A193-A1BF1E7D2283}" type="presParOf" srcId="{705F6B18-904F-426D-A95C-84FF3E7661DC}" destId="{1D6FC94C-6AA1-4955-B4E0-32BDC41AA0DE}" srcOrd="4" destOrd="0" presId="urn:microsoft.com/office/officeart/2005/8/layout/list1"/>
    <dgm:cxn modelId="{57CC2C0B-8EC9-468B-8FCD-C50EEF3BB1AA}" type="presParOf" srcId="{1D6FC94C-6AA1-4955-B4E0-32BDC41AA0DE}" destId="{D67F4792-8081-4285-AED3-6535D983F5EE}" srcOrd="0" destOrd="0" presId="urn:microsoft.com/office/officeart/2005/8/layout/list1"/>
    <dgm:cxn modelId="{3960306E-E7FD-487B-96DA-FF4D9CEDC5CF}" type="presParOf" srcId="{1D6FC94C-6AA1-4955-B4E0-32BDC41AA0DE}" destId="{E9259655-99C4-4A97-A87A-C144D16E0336}" srcOrd="1" destOrd="0" presId="urn:microsoft.com/office/officeart/2005/8/layout/list1"/>
    <dgm:cxn modelId="{15ABAD2F-DC82-4B08-9CB2-1DFBC27884C2}" type="presParOf" srcId="{705F6B18-904F-426D-A95C-84FF3E7661DC}" destId="{CAB691FD-AE37-492E-A9F3-A19FB6A464CA}" srcOrd="5" destOrd="0" presId="urn:microsoft.com/office/officeart/2005/8/layout/list1"/>
    <dgm:cxn modelId="{B2923001-EC6D-42B5-BE65-F6256374E6CD}" type="presParOf" srcId="{705F6B18-904F-426D-A95C-84FF3E7661DC}" destId="{B573C2BA-161C-4649-914B-91FD49820495}" srcOrd="6" destOrd="0" presId="urn:microsoft.com/office/officeart/2005/8/layout/list1"/>
    <dgm:cxn modelId="{A74333A5-A354-402B-ABBD-8815DFAC8DEA}" type="presParOf" srcId="{705F6B18-904F-426D-A95C-84FF3E7661DC}" destId="{D8AEC482-8363-48AC-9711-3C1F43259F0A}" srcOrd="7" destOrd="0" presId="urn:microsoft.com/office/officeart/2005/8/layout/list1"/>
    <dgm:cxn modelId="{E574DC5C-C546-4993-AE67-17A27D5142F3}" type="presParOf" srcId="{705F6B18-904F-426D-A95C-84FF3E7661DC}" destId="{55A4EB7E-E6D2-42F5-BBB3-57095C5D5DA9}" srcOrd="8" destOrd="0" presId="urn:microsoft.com/office/officeart/2005/8/layout/list1"/>
    <dgm:cxn modelId="{6F18245D-A975-43FE-BE0D-5C2FFEDEF423}" type="presParOf" srcId="{55A4EB7E-E6D2-42F5-BBB3-57095C5D5DA9}" destId="{8CA5737B-42DB-4B17-915C-E088A3630B48}" srcOrd="0" destOrd="0" presId="urn:microsoft.com/office/officeart/2005/8/layout/list1"/>
    <dgm:cxn modelId="{F5B1C4D5-AE29-4CD4-8A4C-1747325A3A9A}" type="presParOf" srcId="{55A4EB7E-E6D2-42F5-BBB3-57095C5D5DA9}" destId="{F944EE7F-D742-4CB4-AAB3-4CBB731ABF38}" srcOrd="1" destOrd="0" presId="urn:microsoft.com/office/officeart/2005/8/layout/list1"/>
    <dgm:cxn modelId="{9C8394FE-A215-4B80-A4ED-644D4B457783}" type="presParOf" srcId="{705F6B18-904F-426D-A95C-84FF3E7661DC}" destId="{7E93EC36-72EF-4E7B-A8BB-7FA9A3C90C51}" srcOrd="9" destOrd="0" presId="urn:microsoft.com/office/officeart/2005/8/layout/list1"/>
    <dgm:cxn modelId="{5D7EA486-C55D-430B-B59F-5486AFE62FF6}" type="presParOf" srcId="{705F6B18-904F-426D-A95C-84FF3E7661DC}" destId="{874C4113-DD00-407E-90B5-62E1FCAF8867}" srcOrd="10" destOrd="0" presId="urn:microsoft.com/office/officeart/2005/8/layout/list1"/>
    <dgm:cxn modelId="{85301D8E-BFDE-4E69-90F2-3119A1ED03C8}" type="presParOf" srcId="{705F6B18-904F-426D-A95C-84FF3E7661DC}" destId="{362433D8-B9E2-41B8-8E22-9C121F097440}" srcOrd="11" destOrd="0" presId="urn:microsoft.com/office/officeart/2005/8/layout/list1"/>
    <dgm:cxn modelId="{29A24888-E5CD-48BC-A65D-6DE50CCCD03F}" type="presParOf" srcId="{705F6B18-904F-426D-A95C-84FF3E7661DC}" destId="{BB37206D-3F3D-4569-B4F9-008380FC7632}" srcOrd="12" destOrd="0" presId="urn:microsoft.com/office/officeart/2005/8/layout/list1"/>
    <dgm:cxn modelId="{629753AA-5879-4E82-B01F-706D563E2CBF}" type="presParOf" srcId="{BB37206D-3F3D-4569-B4F9-008380FC7632}" destId="{2CD08624-9074-4776-B77C-8A135AC8D356}" srcOrd="0" destOrd="0" presId="urn:microsoft.com/office/officeart/2005/8/layout/list1"/>
    <dgm:cxn modelId="{A17B85B0-9606-4A16-BAF0-52BE6CE8E2AF}" type="presParOf" srcId="{BB37206D-3F3D-4569-B4F9-008380FC7632}" destId="{704A09AF-6F92-4708-8CE4-3678E66934FB}" srcOrd="1" destOrd="0" presId="urn:microsoft.com/office/officeart/2005/8/layout/list1"/>
    <dgm:cxn modelId="{A4465302-BB90-4033-8922-126C457DF404}" type="presParOf" srcId="{705F6B18-904F-426D-A95C-84FF3E7661DC}" destId="{855D4E6F-9E24-44CF-B12D-C5E3A89CF185}" srcOrd="13" destOrd="0" presId="urn:microsoft.com/office/officeart/2005/8/layout/list1"/>
    <dgm:cxn modelId="{01EBEB59-3755-417A-BA0E-EBC25E4A1014}" type="presParOf" srcId="{705F6B18-904F-426D-A95C-84FF3E7661DC}" destId="{FBFAD62E-4681-4A63-9BE0-7C70F121EB9D}" srcOrd="14" destOrd="0" presId="urn:microsoft.com/office/officeart/2005/8/layout/list1"/>
    <dgm:cxn modelId="{D980A5D9-B97D-4A51-99A4-C1D5F75A5DA1}" type="presParOf" srcId="{705F6B18-904F-426D-A95C-84FF3E7661DC}" destId="{2A0246AD-5A82-483F-845F-1F3E81A800A8}" srcOrd="15" destOrd="0" presId="urn:microsoft.com/office/officeart/2005/8/layout/list1"/>
    <dgm:cxn modelId="{FBD8606C-BE08-4C5A-A988-652C72006E8D}" type="presParOf" srcId="{705F6B18-904F-426D-A95C-84FF3E7661DC}" destId="{A1900907-3A9D-4880-82C6-889EB388D2F3}" srcOrd="16" destOrd="0" presId="urn:microsoft.com/office/officeart/2005/8/layout/list1"/>
    <dgm:cxn modelId="{B43CBCDF-5A97-4D84-95C2-61D68FB04453}" type="presParOf" srcId="{A1900907-3A9D-4880-82C6-889EB388D2F3}" destId="{245E4B7F-A3D4-498D-B049-A597B91C80A3}" srcOrd="0" destOrd="0" presId="urn:microsoft.com/office/officeart/2005/8/layout/list1"/>
    <dgm:cxn modelId="{AAB8F4B7-5A76-4AA2-A59D-588867973BF5}" type="presParOf" srcId="{A1900907-3A9D-4880-82C6-889EB388D2F3}" destId="{61E2A6EF-B355-4EC4-8556-1DA315950949}" srcOrd="1" destOrd="0" presId="urn:microsoft.com/office/officeart/2005/8/layout/list1"/>
    <dgm:cxn modelId="{54EBE6F3-2C82-42B5-9DDA-36192C48185E}" type="presParOf" srcId="{705F6B18-904F-426D-A95C-84FF3E7661DC}" destId="{9153FD4D-E455-49CD-B628-41B8DD1E5563}" srcOrd="17" destOrd="0" presId="urn:microsoft.com/office/officeart/2005/8/layout/list1"/>
    <dgm:cxn modelId="{7186E6C5-4E1D-44E5-AED2-72742504B4BC}" type="presParOf" srcId="{705F6B18-904F-426D-A95C-84FF3E7661DC}" destId="{BBE7AF4A-241F-4E07-A5A2-9981CB2D2703}" srcOrd="18"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A89C41E-07AF-417F-BA11-3E699C2256E4}">
      <dsp:nvSpPr>
        <dsp:cNvPr id="0" name=""/>
        <dsp:cNvSpPr/>
      </dsp:nvSpPr>
      <dsp:spPr>
        <a:xfrm>
          <a:off x="0" y="313447"/>
          <a:ext cx="6984776" cy="5040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179E65F-F542-40D0-A5FE-D1B9F6D0797D}">
      <dsp:nvSpPr>
        <dsp:cNvPr id="0" name=""/>
        <dsp:cNvSpPr/>
      </dsp:nvSpPr>
      <dsp:spPr>
        <a:xfrm>
          <a:off x="349238" y="18247"/>
          <a:ext cx="4889343" cy="59040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806" tIns="0" rIns="184806" bIns="0" numCol="1" spcCol="1270" anchor="ctr" anchorCtr="0">
          <a:noAutofit/>
        </a:bodyPr>
        <a:lstStyle/>
        <a:p>
          <a:pPr lvl="0" algn="l" defTabSz="1422400">
            <a:lnSpc>
              <a:spcPct val="90000"/>
            </a:lnSpc>
            <a:spcBef>
              <a:spcPct val="0"/>
            </a:spcBef>
            <a:spcAft>
              <a:spcPct val="35000"/>
            </a:spcAft>
          </a:pPr>
          <a:r>
            <a:rPr lang="pt-PT" sz="3200" kern="1200" dirty="0" smtClean="0"/>
            <a:t>Ação do Vento</a:t>
          </a:r>
          <a:endParaRPr lang="en-US" sz="3200" kern="1200" dirty="0"/>
        </a:p>
      </dsp:txBody>
      <dsp:txXfrm>
        <a:off x="349238" y="18247"/>
        <a:ext cx="4889343" cy="590400"/>
      </dsp:txXfrm>
    </dsp:sp>
    <dsp:sp modelId="{B573C2BA-161C-4649-914B-91FD49820495}">
      <dsp:nvSpPr>
        <dsp:cNvPr id="0" name=""/>
        <dsp:cNvSpPr/>
      </dsp:nvSpPr>
      <dsp:spPr>
        <a:xfrm>
          <a:off x="0" y="1220648"/>
          <a:ext cx="6984776" cy="5040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9259655-99C4-4A97-A87A-C144D16E0336}">
      <dsp:nvSpPr>
        <dsp:cNvPr id="0" name=""/>
        <dsp:cNvSpPr/>
      </dsp:nvSpPr>
      <dsp:spPr>
        <a:xfrm>
          <a:off x="349238" y="925447"/>
          <a:ext cx="4889343" cy="59040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806" tIns="0" rIns="184806" bIns="0" numCol="1" spcCol="1270" anchor="ctr" anchorCtr="0">
          <a:noAutofit/>
        </a:bodyPr>
        <a:lstStyle/>
        <a:p>
          <a:pPr lvl="0" algn="l" defTabSz="1422400">
            <a:lnSpc>
              <a:spcPct val="90000"/>
            </a:lnSpc>
            <a:spcBef>
              <a:spcPct val="0"/>
            </a:spcBef>
            <a:spcAft>
              <a:spcPct val="35000"/>
            </a:spcAft>
          </a:pPr>
          <a:r>
            <a:rPr lang="pt-PT" sz="3200" kern="1200" dirty="0" smtClean="0"/>
            <a:t>Água Correndo</a:t>
          </a:r>
          <a:endParaRPr lang="en-US" sz="3200" kern="1200" dirty="0"/>
        </a:p>
      </dsp:txBody>
      <dsp:txXfrm>
        <a:off x="349238" y="925447"/>
        <a:ext cx="4889343" cy="590400"/>
      </dsp:txXfrm>
    </dsp:sp>
    <dsp:sp modelId="{874C4113-DD00-407E-90B5-62E1FCAF8867}">
      <dsp:nvSpPr>
        <dsp:cNvPr id="0" name=""/>
        <dsp:cNvSpPr/>
      </dsp:nvSpPr>
      <dsp:spPr>
        <a:xfrm>
          <a:off x="0" y="2127848"/>
          <a:ext cx="6984776" cy="5040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944EE7F-D742-4CB4-AAB3-4CBB731ABF38}">
      <dsp:nvSpPr>
        <dsp:cNvPr id="0" name=""/>
        <dsp:cNvSpPr/>
      </dsp:nvSpPr>
      <dsp:spPr>
        <a:xfrm>
          <a:off x="349238" y="1832648"/>
          <a:ext cx="4889343" cy="59040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806" tIns="0" rIns="184806" bIns="0" numCol="1" spcCol="1270" anchor="ctr" anchorCtr="0">
          <a:noAutofit/>
        </a:bodyPr>
        <a:lstStyle/>
        <a:p>
          <a:pPr lvl="0" algn="l" defTabSz="1422400">
            <a:lnSpc>
              <a:spcPct val="90000"/>
            </a:lnSpc>
            <a:spcBef>
              <a:spcPct val="0"/>
            </a:spcBef>
            <a:spcAft>
              <a:spcPct val="35000"/>
            </a:spcAft>
          </a:pPr>
          <a:r>
            <a:rPr lang="pt-PT" sz="3200" kern="1200" dirty="0" smtClean="0"/>
            <a:t>Deslizamentos de Terra</a:t>
          </a:r>
          <a:endParaRPr lang="en-US" sz="3200" kern="1200" dirty="0"/>
        </a:p>
      </dsp:txBody>
      <dsp:txXfrm>
        <a:off x="349238" y="1832648"/>
        <a:ext cx="4889343" cy="590400"/>
      </dsp:txXfrm>
    </dsp:sp>
    <dsp:sp modelId="{FBFAD62E-4681-4A63-9BE0-7C70F121EB9D}">
      <dsp:nvSpPr>
        <dsp:cNvPr id="0" name=""/>
        <dsp:cNvSpPr/>
      </dsp:nvSpPr>
      <dsp:spPr>
        <a:xfrm>
          <a:off x="0" y="3035048"/>
          <a:ext cx="6984776" cy="5040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04A09AF-6F92-4708-8CE4-3678E66934FB}">
      <dsp:nvSpPr>
        <dsp:cNvPr id="0" name=""/>
        <dsp:cNvSpPr/>
      </dsp:nvSpPr>
      <dsp:spPr>
        <a:xfrm>
          <a:off x="349238" y="2739848"/>
          <a:ext cx="4889343" cy="59040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806" tIns="0" rIns="184806" bIns="0" numCol="1" spcCol="1270" anchor="ctr" anchorCtr="0">
          <a:noAutofit/>
        </a:bodyPr>
        <a:lstStyle/>
        <a:p>
          <a:pPr lvl="0" algn="l" defTabSz="1422400">
            <a:lnSpc>
              <a:spcPct val="90000"/>
            </a:lnSpc>
            <a:spcBef>
              <a:spcPct val="0"/>
            </a:spcBef>
            <a:spcAft>
              <a:spcPct val="35000"/>
            </a:spcAft>
          </a:pPr>
          <a:r>
            <a:rPr lang="pt-PT" sz="3200" kern="1200" dirty="0" smtClean="0"/>
            <a:t>Correntes de Turbidez</a:t>
          </a:r>
          <a:endParaRPr lang="en-US" sz="3200" kern="1200" dirty="0"/>
        </a:p>
      </dsp:txBody>
      <dsp:txXfrm>
        <a:off x="349238" y="2739848"/>
        <a:ext cx="4889343" cy="590400"/>
      </dsp:txXfrm>
    </dsp:sp>
    <dsp:sp modelId="{BBE7AF4A-241F-4E07-A5A2-9981CB2D2703}">
      <dsp:nvSpPr>
        <dsp:cNvPr id="0" name=""/>
        <dsp:cNvSpPr/>
      </dsp:nvSpPr>
      <dsp:spPr>
        <a:xfrm>
          <a:off x="0" y="3942248"/>
          <a:ext cx="6984776" cy="5040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1E2A6EF-B355-4EC4-8556-1DA315950949}">
      <dsp:nvSpPr>
        <dsp:cNvPr id="0" name=""/>
        <dsp:cNvSpPr/>
      </dsp:nvSpPr>
      <dsp:spPr>
        <a:xfrm>
          <a:off x="349238" y="3647048"/>
          <a:ext cx="4889343" cy="59040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806" tIns="0" rIns="184806" bIns="0" numCol="1" spcCol="1270" anchor="ctr" anchorCtr="0">
          <a:noAutofit/>
        </a:bodyPr>
        <a:lstStyle/>
        <a:p>
          <a:pPr lvl="0" algn="l" defTabSz="1422400">
            <a:lnSpc>
              <a:spcPct val="90000"/>
            </a:lnSpc>
            <a:spcBef>
              <a:spcPct val="0"/>
            </a:spcBef>
            <a:spcAft>
              <a:spcPct val="35000"/>
            </a:spcAft>
          </a:pPr>
          <a:r>
            <a:rPr lang="pt-PT" sz="3200" kern="1200" dirty="0" smtClean="0"/>
            <a:t>Liquefação</a:t>
          </a:r>
          <a:endParaRPr lang="en-US" sz="3200" kern="1200" dirty="0"/>
        </a:p>
      </dsp:txBody>
      <dsp:txXfrm>
        <a:off x="349238" y="3647048"/>
        <a:ext cx="4889343" cy="5904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65090-A5E6-4D44-AD3A-066FF103A9AF}" type="datetimeFigureOut">
              <a:rPr lang="en-US" smtClean="0"/>
              <a:pPr/>
              <a:t>11/7/2016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84337-723A-4458-A1EF-7F0E9FC85058}" type="slidenum">
              <a:rPr lang="en-US" smtClean="0"/>
              <a:pPr/>
              <a:t>‹#›</a:t>
            </a:fld>
            <a:endParaRPr lang="en-US"/>
          </a:p>
        </p:txBody>
      </p:sp>
    </p:spTree>
    <p:extLst>
      <p:ext uri="{BB962C8B-B14F-4D97-AF65-F5344CB8AC3E}">
        <p14:creationId xmlns="" xmlns:p14="http://schemas.microsoft.com/office/powerpoint/2010/main" val="1271621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a:t>
            </a:fld>
            <a:endParaRPr lang="en-US">
              <a:solidFill>
                <a:prstClr val="black"/>
              </a:solidFill>
            </a:endParaRPr>
          </a:p>
        </p:txBody>
      </p:sp>
    </p:spTree>
    <p:extLst>
      <p:ext uri="{BB962C8B-B14F-4D97-AF65-F5344CB8AC3E}">
        <p14:creationId xmlns="" xmlns:p14="http://schemas.microsoft.com/office/powerpoint/2010/main" val="1988755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C8FB6-94F0-4A09-BE3B-7B4E71A62353}" type="slidenum">
              <a:rPr lang="en-US">
                <a:solidFill>
                  <a:prstClr val="black"/>
                </a:solidFill>
              </a:rPr>
              <a:pPr/>
              <a:t>10</a:t>
            </a:fld>
            <a:endParaRPr lang="en-US">
              <a:solidFill>
                <a:prstClr val="black"/>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315009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11</a:t>
            </a:fld>
            <a:endParaRPr lang="en-US">
              <a:solidFill>
                <a:prstClr val="black"/>
              </a:solidFill>
            </a:endParaRPr>
          </a:p>
        </p:txBody>
      </p:sp>
    </p:spTree>
    <p:extLst>
      <p:ext uri="{BB962C8B-B14F-4D97-AF65-F5344CB8AC3E}">
        <p14:creationId xmlns="" xmlns:p14="http://schemas.microsoft.com/office/powerpoint/2010/main" val="406483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12</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Numerous</a:t>
            </a:r>
            <a:r>
              <a:rPr lang="en-US" sz="900" baseline="0" dirty="0" smtClean="0"/>
              <a:t> mechanisms are able to create strata rapidly. Any physical process that </a:t>
            </a:r>
            <a:endParaRPr lang="en-US" sz="900" dirty="0"/>
          </a:p>
        </p:txBody>
      </p:sp>
    </p:spTree>
    <p:extLst>
      <p:ext uri="{BB962C8B-B14F-4D97-AF65-F5344CB8AC3E}">
        <p14:creationId xmlns="" xmlns:p14="http://schemas.microsoft.com/office/powerpoint/2010/main" val="2954646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13</a:t>
            </a:fld>
            <a:endParaRPr lang="en-US">
              <a:solidFill>
                <a:prstClr val="black"/>
              </a:solidFill>
            </a:endParaRPr>
          </a:p>
        </p:txBody>
      </p:sp>
    </p:spTree>
    <p:extLst>
      <p:ext uri="{BB962C8B-B14F-4D97-AF65-F5344CB8AC3E}">
        <p14:creationId xmlns="" xmlns:p14="http://schemas.microsoft.com/office/powerpoint/2010/main" val="1926751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14</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3923752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lot of Time and a Little</a:t>
            </a:r>
            <a:r>
              <a:rPr lang="en-US" baseline="0" dirty="0" smtClean="0"/>
              <a:t> Water?</a:t>
            </a:r>
          </a:p>
          <a:p>
            <a:endParaRPr lang="en-US" baseline="0" dirty="0" smtClean="0"/>
          </a:p>
          <a:p>
            <a:r>
              <a:rPr lang="en-US" baseline="0" dirty="0" smtClean="0"/>
              <a:t>A lot of Water and  Little Time?</a:t>
            </a:r>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15</a:t>
            </a:fld>
            <a:endParaRPr lang="en-US">
              <a:solidFill>
                <a:prstClr val="black"/>
              </a:solidFill>
            </a:endParaRPr>
          </a:p>
        </p:txBody>
      </p:sp>
    </p:spTree>
    <p:extLst>
      <p:ext uri="{BB962C8B-B14F-4D97-AF65-F5344CB8AC3E}">
        <p14:creationId xmlns="" xmlns:p14="http://schemas.microsoft.com/office/powerpoint/2010/main" val="2712839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16</a:t>
            </a:fld>
            <a:endParaRPr lang="en-US">
              <a:solidFill>
                <a:prstClr val="black"/>
              </a:solidFill>
            </a:endParaRPr>
          </a:p>
        </p:txBody>
      </p:sp>
    </p:spTree>
    <p:extLst>
      <p:ext uri="{BB962C8B-B14F-4D97-AF65-F5344CB8AC3E}">
        <p14:creationId xmlns="" xmlns:p14="http://schemas.microsoft.com/office/powerpoint/2010/main" val="2919858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17</a:t>
            </a:fld>
            <a:endParaRPr lang="en-US">
              <a:solidFill>
                <a:prstClr val="black"/>
              </a:solidFill>
            </a:endParaRPr>
          </a:p>
        </p:txBody>
      </p:sp>
    </p:spTree>
    <p:extLst>
      <p:ext uri="{BB962C8B-B14F-4D97-AF65-F5344CB8AC3E}">
        <p14:creationId xmlns="" xmlns:p14="http://schemas.microsoft.com/office/powerpoint/2010/main" val="7553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18</a:t>
            </a:fld>
            <a:endParaRPr lang="en-US">
              <a:solidFill>
                <a:prstClr val="black"/>
              </a:solidFill>
            </a:endParaRPr>
          </a:p>
        </p:txBody>
      </p:sp>
    </p:spTree>
    <p:extLst>
      <p:ext uri="{BB962C8B-B14F-4D97-AF65-F5344CB8AC3E}">
        <p14:creationId xmlns="" xmlns:p14="http://schemas.microsoft.com/office/powerpoint/2010/main" val="629696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pt-BR" dirty="0" smtClean="0"/>
              <a:t>Nas montanhas Blue em Austrália ao oeste de Sydney, há um </a:t>
            </a:r>
            <a:r>
              <a:rPr lang="pt-BR" i="1" u="sng" dirty="0" smtClean="0">
                <a:solidFill>
                  <a:srgbClr val="FF0000"/>
                </a:solidFill>
              </a:rPr>
              <a:t>landmark</a:t>
            </a:r>
            <a:r>
              <a:rPr lang="pt-BR" dirty="0" smtClean="0"/>
              <a:t> popular conhecido como as Três irmãs. </a:t>
            </a:r>
          </a:p>
          <a:p>
            <a:pPr eaLnBrk="1" hangingPunct="1"/>
            <a:r>
              <a:rPr lang="pt-BR" dirty="0" smtClean="0"/>
              <a:t>	Pode ver o </a:t>
            </a:r>
            <a:r>
              <a:rPr lang="pt-BR" i="1" u="sng" dirty="0" smtClean="0"/>
              <a:t>sandstone</a:t>
            </a:r>
            <a:r>
              <a:rPr lang="pt-BR" dirty="0" smtClean="0"/>
              <a:t> esticando bem na distancia, ele cobre uma área imensa – algo melhor explicado pelo dilúvio.</a:t>
            </a:r>
          </a:p>
          <a:p>
            <a:pPr eaLnBrk="1" hangingPunct="1"/>
            <a:r>
              <a:rPr lang="pt-BR" dirty="0" smtClean="0"/>
              <a:t>	Então de acordo com a Bíblia, acerca de 4500 anos atrás, isso parecia como isso… </a:t>
            </a:r>
            <a:endParaRPr lang="pt-BR" dirty="0" smtClean="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19</a:t>
            </a:fld>
            <a:endParaRPr lang="en-US">
              <a:solidFill>
                <a:prstClr val="black"/>
              </a:solidFill>
            </a:endParaRPr>
          </a:p>
        </p:txBody>
      </p:sp>
    </p:spTree>
    <p:extLst>
      <p:ext uri="{BB962C8B-B14F-4D97-AF65-F5344CB8AC3E}">
        <p14:creationId xmlns="" xmlns:p14="http://schemas.microsoft.com/office/powerpoint/2010/main" val="62969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a:t>
            </a:fld>
            <a:endParaRPr lang="en-US">
              <a:solidFill>
                <a:prstClr val="black"/>
              </a:solidFill>
            </a:endParaRPr>
          </a:p>
        </p:txBody>
      </p:sp>
    </p:spTree>
    <p:extLst>
      <p:ext uri="{BB962C8B-B14F-4D97-AF65-F5344CB8AC3E}">
        <p14:creationId xmlns="" xmlns:p14="http://schemas.microsoft.com/office/powerpoint/2010/main" val="489815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20</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Numerous</a:t>
            </a:r>
            <a:r>
              <a:rPr lang="en-US" sz="900" baseline="0" dirty="0" smtClean="0"/>
              <a:t> mechanisms are able to create strata rapidly. Any physical process that </a:t>
            </a:r>
            <a:endParaRPr lang="en-US" sz="900" dirty="0"/>
          </a:p>
        </p:txBody>
      </p:sp>
    </p:spTree>
    <p:extLst>
      <p:ext uri="{BB962C8B-B14F-4D97-AF65-F5344CB8AC3E}">
        <p14:creationId xmlns="" xmlns:p14="http://schemas.microsoft.com/office/powerpoint/2010/main" val="21013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21</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Numerous</a:t>
            </a:r>
            <a:r>
              <a:rPr lang="en-US" sz="900" baseline="0" dirty="0" smtClean="0"/>
              <a:t> mechanisms are able to create strata rapidly. Any physical process that </a:t>
            </a:r>
            <a:endParaRPr lang="en-US" sz="900" dirty="0"/>
          </a:p>
        </p:txBody>
      </p:sp>
    </p:spTree>
    <p:extLst>
      <p:ext uri="{BB962C8B-B14F-4D97-AF65-F5344CB8AC3E}">
        <p14:creationId xmlns="" xmlns:p14="http://schemas.microsoft.com/office/powerpoint/2010/main" val="3434339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22</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Numerous</a:t>
            </a:r>
            <a:r>
              <a:rPr lang="en-US" sz="900" baseline="0" dirty="0" smtClean="0"/>
              <a:t> mechanisms are able to create strata rapidly. Any physical process that </a:t>
            </a:r>
            <a:endParaRPr lang="en-US" sz="900" dirty="0"/>
          </a:p>
        </p:txBody>
      </p:sp>
    </p:spTree>
    <p:extLst>
      <p:ext uri="{BB962C8B-B14F-4D97-AF65-F5344CB8AC3E}">
        <p14:creationId xmlns="" xmlns:p14="http://schemas.microsoft.com/office/powerpoint/2010/main" val="3935579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23</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Numerous</a:t>
            </a:r>
            <a:r>
              <a:rPr lang="en-US" sz="900" baseline="0" dirty="0" smtClean="0"/>
              <a:t> mechanisms are able to create strata rapidly. Any physical process that </a:t>
            </a:r>
            <a:endParaRPr lang="en-US" sz="900" dirty="0"/>
          </a:p>
        </p:txBody>
      </p:sp>
    </p:spTree>
    <p:extLst>
      <p:ext uri="{BB962C8B-B14F-4D97-AF65-F5344CB8AC3E}">
        <p14:creationId xmlns="" xmlns:p14="http://schemas.microsoft.com/office/powerpoint/2010/main" val="2891291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24</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Numerous</a:t>
            </a:r>
            <a:r>
              <a:rPr lang="en-US" sz="900" baseline="0" dirty="0" smtClean="0"/>
              <a:t> mechanisms are able to create strata rapidly. Any physical process that </a:t>
            </a:r>
            <a:endParaRPr lang="en-US" sz="900" dirty="0"/>
          </a:p>
        </p:txBody>
      </p:sp>
    </p:spTree>
    <p:extLst>
      <p:ext uri="{BB962C8B-B14F-4D97-AF65-F5344CB8AC3E}">
        <p14:creationId xmlns="" xmlns:p14="http://schemas.microsoft.com/office/powerpoint/2010/main" val="179311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25</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algn="ctr">
              <a:buNone/>
            </a:pPr>
            <a:r>
              <a:rPr lang="pt-BR" sz="900" dirty="0" smtClean="0">
                <a:solidFill>
                  <a:srgbClr val="333333"/>
                </a:solidFill>
                <a:latin typeface="Arial" pitchFamily="34" charset="0"/>
                <a:cs typeface="Arial" pitchFamily="34" charset="0"/>
              </a:rPr>
              <a:t>A formação </a:t>
            </a:r>
            <a:r>
              <a:rPr lang="pt-BR" sz="900" dirty="0" err="1" smtClean="0">
                <a:solidFill>
                  <a:srgbClr val="333333"/>
                </a:solidFill>
                <a:latin typeface="Arial" pitchFamily="34" charset="0"/>
                <a:cs typeface="Arial" pitchFamily="34" charset="0"/>
              </a:rPr>
              <a:t>Frasnian</a:t>
            </a:r>
            <a:r>
              <a:rPr lang="pt-BR" sz="900" dirty="0" smtClean="0">
                <a:solidFill>
                  <a:srgbClr val="333333"/>
                </a:solidFill>
                <a:latin typeface="Arial" pitchFamily="34" charset="0"/>
                <a:cs typeface="Arial" pitchFamily="34" charset="0"/>
              </a:rPr>
              <a:t> / </a:t>
            </a:r>
            <a:r>
              <a:rPr lang="pt-BR" sz="900" dirty="0" err="1" smtClean="0">
                <a:solidFill>
                  <a:srgbClr val="333333"/>
                </a:solidFill>
                <a:latin typeface="Arial" pitchFamily="34" charset="0"/>
                <a:cs typeface="Arial" pitchFamily="34" charset="0"/>
              </a:rPr>
              <a:t>Fameniano</a:t>
            </a:r>
            <a:r>
              <a:rPr lang="pt-BR" sz="900" dirty="0" smtClean="0">
                <a:solidFill>
                  <a:srgbClr val="333333"/>
                </a:solidFill>
                <a:latin typeface="Arial" pitchFamily="34" charset="0"/>
                <a:cs typeface="Arial" pitchFamily="34" charset="0"/>
              </a:rPr>
              <a:t> na Bacia de </a:t>
            </a:r>
            <a:r>
              <a:rPr lang="pt-BR" sz="900" dirty="0" err="1" smtClean="0">
                <a:solidFill>
                  <a:srgbClr val="333333"/>
                </a:solidFill>
                <a:latin typeface="Arial" pitchFamily="34" charset="0"/>
                <a:cs typeface="Arial" pitchFamily="34" charset="0"/>
              </a:rPr>
              <a:t>Appalachian</a:t>
            </a:r>
            <a:r>
              <a:rPr lang="pt-BR" sz="900" dirty="0" smtClean="0">
                <a:solidFill>
                  <a:srgbClr val="333333"/>
                </a:solidFill>
                <a:latin typeface="Arial" pitchFamily="34" charset="0"/>
                <a:cs typeface="Arial" pitchFamily="34" charset="0"/>
              </a:rPr>
              <a:t> norte é encontrado no </a:t>
            </a:r>
            <a:r>
              <a:rPr lang="pt-BR" sz="900" dirty="0" err="1" smtClean="0">
                <a:solidFill>
                  <a:srgbClr val="333333"/>
                </a:solidFill>
                <a:latin typeface="Arial" pitchFamily="34" charset="0"/>
                <a:cs typeface="Arial" pitchFamily="34" charset="0"/>
              </a:rPr>
              <a:t>Hanover</a:t>
            </a:r>
            <a:r>
              <a:rPr lang="pt-BR" sz="900" dirty="0" smtClean="0">
                <a:solidFill>
                  <a:srgbClr val="333333"/>
                </a:solidFill>
                <a:latin typeface="Arial" pitchFamily="34" charset="0"/>
                <a:cs typeface="Arial" pitchFamily="34" charset="0"/>
              </a:rPr>
              <a:t> Xisto onde está associada localmente com um intervalo de xisto preto equivalente ao intervalo superior </a:t>
            </a:r>
            <a:r>
              <a:rPr lang="pt-BR" sz="900" dirty="0" err="1" smtClean="0">
                <a:solidFill>
                  <a:srgbClr val="333333"/>
                </a:solidFill>
                <a:latin typeface="Arial" pitchFamily="34" charset="0"/>
                <a:cs typeface="Arial" pitchFamily="34" charset="0"/>
              </a:rPr>
              <a:t>Kellwasser</a:t>
            </a:r>
            <a:r>
              <a:rPr lang="pt-BR" sz="900" dirty="0" smtClean="0">
                <a:solidFill>
                  <a:srgbClr val="333333"/>
                </a:solidFill>
                <a:latin typeface="Arial" pitchFamily="34" charset="0"/>
                <a:cs typeface="Arial" pitchFamily="34" charset="0"/>
              </a:rPr>
              <a:t> na Europa.</a:t>
            </a:r>
          </a:p>
        </p:txBody>
      </p:sp>
    </p:spTree>
    <p:extLst>
      <p:ext uri="{BB962C8B-B14F-4D97-AF65-F5344CB8AC3E}">
        <p14:creationId xmlns="" xmlns:p14="http://schemas.microsoft.com/office/powerpoint/2010/main" val="1126977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26</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algn="ctr">
              <a:buNone/>
            </a:pPr>
            <a:r>
              <a:rPr lang="pt-BR" sz="900" dirty="0" smtClean="0">
                <a:solidFill>
                  <a:srgbClr val="333333"/>
                </a:solidFill>
                <a:latin typeface="Arial" pitchFamily="34" charset="0"/>
                <a:cs typeface="Arial" pitchFamily="34" charset="0"/>
              </a:rPr>
              <a:t>A formação </a:t>
            </a:r>
            <a:r>
              <a:rPr lang="pt-BR" sz="900" dirty="0" err="1" smtClean="0">
                <a:solidFill>
                  <a:srgbClr val="333333"/>
                </a:solidFill>
                <a:latin typeface="Arial" pitchFamily="34" charset="0"/>
                <a:cs typeface="Arial" pitchFamily="34" charset="0"/>
              </a:rPr>
              <a:t>Frasnian</a:t>
            </a:r>
            <a:r>
              <a:rPr lang="pt-BR" sz="900" dirty="0" smtClean="0">
                <a:solidFill>
                  <a:srgbClr val="333333"/>
                </a:solidFill>
                <a:latin typeface="Arial" pitchFamily="34" charset="0"/>
                <a:cs typeface="Arial" pitchFamily="34" charset="0"/>
              </a:rPr>
              <a:t> / </a:t>
            </a:r>
            <a:r>
              <a:rPr lang="pt-BR" sz="900" dirty="0" err="1" smtClean="0">
                <a:solidFill>
                  <a:srgbClr val="333333"/>
                </a:solidFill>
                <a:latin typeface="Arial" pitchFamily="34" charset="0"/>
                <a:cs typeface="Arial" pitchFamily="34" charset="0"/>
              </a:rPr>
              <a:t>Fameniano</a:t>
            </a:r>
            <a:r>
              <a:rPr lang="pt-BR" sz="900" dirty="0" smtClean="0">
                <a:solidFill>
                  <a:srgbClr val="333333"/>
                </a:solidFill>
                <a:latin typeface="Arial" pitchFamily="34" charset="0"/>
                <a:cs typeface="Arial" pitchFamily="34" charset="0"/>
              </a:rPr>
              <a:t> na Bacia de </a:t>
            </a:r>
            <a:r>
              <a:rPr lang="pt-BR" sz="900" dirty="0" err="1" smtClean="0">
                <a:solidFill>
                  <a:srgbClr val="333333"/>
                </a:solidFill>
                <a:latin typeface="Arial" pitchFamily="34" charset="0"/>
                <a:cs typeface="Arial" pitchFamily="34" charset="0"/>
              </a:rPr>
              <a:t>Appalachian</a:t>
            </a:r>
            <a:r>
              <a:rPr lang="pt-BR" sz="900" dirty="0" smtClean="0">
                <a:solidFill>
                  <a:srgbClr val="333333"/>
                </a:solidFill>
                <a:latin typeface="Arial" pitchFamily="34" charset="0"/>
                <a:cs typeface="Arial" pitchFamily="34" charset="0"/>
              </a:rPr>
              <a:t> norte é encontrado no </a:t>
            </a:r>
            <a:r>
              <a:rPr lang="pt-BR" sz="900" dirty="0" err="1" smtClean="0">
                <a:solidFill>
                  <a:srgbClr val="333333"/>
                </a:solidFill>
                <a:latin typeface="Arial" pitchFamily="34" charset="0"/>
                <a:cs typeface="Arial" pitchFamily="34" charset="0"/>
              </a:rPr>
              <a:t>Hanover</a:t>
            </a:r>
            <a:r>
              <a:rPr lang="pt-BR" sz="900" dirty="0" smtClean="0">
                <a:solidFill>
                  <a:srgbClr val="333333"/>
                </a:solidFill>
                <a:latin typeface="Arial" pitchFamily="34" charset="0"/>
                <a:cs typeface="Arial" pitchFamily="34" charset="0"/>
              </a:rPr>
              <a:t> Xisto onde está associada localmente com um intervalo de xisto preto equivalente ao intervalo superior </a:t>
            </a:r>
            <a:r>
              <a:rPr lang="pt-BR" sz="900" dirty="0" err="1" smtClean="0">
                <a:solidFill>
                  <a:srgbClr val="333333"/>
                </a:solidFill>
                <a:latin typeface="Arial" pitchFamily="34" charset="0"/>
                <a:cs typeface="Arial" pitchFamily="34" charset="0"/>
              </a:rPr>
              <a:t>Kellwasser</a:t>
            </a:r>
            <a:r>
              <a:rPr lang="pt-BR" sz="900" dirty="0" smtClean="0">
                <a:solidFill>
                  <a:srgbClr val="333333"/>
                </a:solidFill>
                <a:latin typeface="Arial" pitchFamily="34" charset="0"/>
                <a:cs typeface="Arial" pitchFamily="34" charset="0"/>
              </a:rPr>
              <a:t> na Europa.</a:t>
            </a:r>
          </a:p>
        </p:txBody>
      </p:sp>
    </p:spTree>
    <p:extLst>
      <p:ext uri="{BB962C8B-B14F-4D97-AF65-F5344CB8AC3E}">
        <p14:creationId xmlns="" xmlns:p14="http://schemas.microsoft.com/office/powerpoint/2010/main" val="407907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27</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3494749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28</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Image source</a:t>
            </a:r>
            <a:r>
              <a:rPr lang="en-US" sz="900" baseline="0" dirty="0" smtClean="0"/>
              <a:t>: </a:t>
            </a:r>
            <a:r>
              <a:rPr lang="en-US" sz="900" baseline="0" dirty="0" err="1" smtClean="0"/>
              <a:t>CreationWiki</a:t>
            </a:r>
            <a:r>
              <a:rPr lang="en-US" sz="900" baseline="0" dirty="0" smtClean="0"/>
              <a:t> (public domain)</a:t>
            </a:r>
          </a:p>
          <a:p>
            <a:r>
              <a:rPr lang="en-US" sz="900" dirty="0" smtClean="0"/>
              <a:t>http://creationwiki.org/Turbidite</a:t>
            </a:r>
            <a:endParaRPr lang="en-US" sz="900" dirty="0"/>
          </a:p>
        </p:txBody>
      </p:sp>
    </p:spTree>
    <p:extLst>
      <p:ext uri="{BB962C8B-B14F-4D97-AF65-F5344CB8AC3E}">
        <p14:creationId xmlns="" xmlns:p14="http://schemas.microsoft.com/office/powerpoint/2010/main" val="295091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29</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Image source</a:t>
            </a:r>
            <a:r>
              <a:rPr lang="en-US" sz="900" baseline="0" dirty="0" smtClean="0"/>
              <a:t>: </a:t>
            </a:r>
            <a:r>
              <a:rPr lang="en-US" sz="900" baseline="0" dirty="0" err="1" smtClean="0"/>
              <a:t>CreationWiki</a:t>
            </a:r>
            <a:r>
              <a:rPr lang="en-US" sz="900" baseline="0" dirty="0" smtClean="0"/>
              <a:t> (public domain)</a:t>
            </a:r>
          </a:p>
          <a:p>
            <a:r>
              <a:rPr lang="en-US" sz="900" dirty="0" smtClean="0"/>
              <a:t>http://creationwiki.org/Turbidite</a:t>
            </a:r>
            <a:endParaRPr lang="en-US" sz="900" dirty="0"/>
          </a:p>
        </p:txBody>
      </p:sp>
    </p:spTree>
    <p:extLst>
      <p:ext uri="{BB962C8B-B14F-4D97-AF65-F5344CB8AC3E}">
        <p14:creationId xmlns="" xmlns:p14="http://schemas.microsoft.com/office/powerpoint/2010/main" val="231953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3</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1840851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30</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Image source</a:t>
            </a:r>
            <a:r>
              <a:rPr lang="en-US" sz="900" baseline="0" dirty="0" smtClean="0"/>
              <a:t>: </a:t>
            </a:r>
            <a:r>
              <a:rPr lang="en-US" sz="900" baseline="0" dirty="0" err="1" smtClean="0"/>
              <a:t>CreationWiki</a:t>
            </a:r>
            <a:r>
              <a:rPr lang="en-US" sz="900" baseline="0" dirty="0" smtClean="0"/>
              <a:t> (public domain)</a:t>
            </a:r>
          </a:p>
          <a:p>
            <a:r>
              <a:rPr lang="en-US" sz="900" dirty="0" smtClean="0"/>
              <a:t>http://creationwiki.org/Turbidite</a:t>
            </a:r>
            <a:endParaRPr lang="en-US" sz="900" dirty="0"/>
          </a:p>
        </p:txBody>
      </p:sp>
    </p:spTree>
    <p:extLst>
      <p:ext uri="{BB962C8B-B14F-4D97-AF65-F5344CB8AC3E}">
        <p14:creationId xmlns="" xmlns:p14="http://schemas.microsoft.com/office/powerpoint/2010/main" val="295424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31</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900" dirty="0" smtClean="0"/>
              <a:t>Image source</a:t>
            </a:r>
            <a:r>
              <a:rPr lang="en-US" sz="900" baseline="0" dirty="0" smtClean="0"/>
              <a:t>: </a:t>
            </a:r>
            <a:r>
              <a:rPr lang="en-US" sz="900" baseline="0" dirty="0" err="1" smtClean="0"/>
              <a:t>CreationWiki</a:t>
            </a:r>
            <a:r>
              <a:rPr lang="en-US" sz="900" baseline="0" dirty="0" smtClean="0"/>
              <a:t> (public domain)</a:t>
            </a:r>
          </a:p>
          <a:p>
            <a:r>
              <a:rPr lang="en-US" sz="900" dirty="0" smtClean="0"/>
              <a:t>http://creationwiki.org/Turbidite</a:t>
            </a:r>
            <a:endParaRPr lang="en-US" sz="900" dirty="0"/>
          </a:p>
        </p:txBody>
      </p:sp>
    </p:spTree>
    <p:extLst>
      <p:ext uri="{BB962C8B-B14F-4D97-AF65-F5344CB8AC3E}">
        <p14:creationId xmlns="" xmlns:p14="http://schemas.microsoft.com/office/powerpoint/2010/main" val="1490015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32</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dirty="0"/>
          </a:p>
        </p:txBody>
      </p:sp>
    </p:spTree>
    <p:extLst>
      <p:ext uri="{BB962C8B-B14F-4D97-AF65-F5344CB8AC3E}">
        <p14:creationId xmlns="" xmlns:p14="http://schemas.microsoft.com/office/powerpoint/2010/main" val="1134969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33</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dirty="0"/>
          </a:p>
        </p:txBody>
      </p:sp>
    </p:spTree>
    <p:extLst>
      <p:ext uri="{BB962C8B-B14F-4D97-AF65-F5344CB8AC3E}">
        <p14:creationId xmlns="" xmlns:p14="http://schemas.microsoft.com/office/powerpoint/2010/main" val="914700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34</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dirty="0"/>
          </a:p>
        </p:txBody>
      </p:sp>
    </p:spTree>
    <p:extLst>
      <p:ext uri="{BB962C8B-B14F-4D97-AF65-F5344CB8AC3E}">
        <p14:creationId xmlns="" xmlns:p14="http://schemas.microsoft.com/office/powerpoint/2010/main" val="1649367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35</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dirty="0" smtClean="0"/>
              <a:t>Geologists have concluded that the </a:t>
            </a:r>
            <a:r>
              <a:rPr lang="en-US" sz="900" dirty="0" err="1" smtClean="0"/>
              <a:t>Tapeats</a:t>
            </a:r>
            <a:r>
              <a:rPr lang="en-US" sz="900" dirty="0" smtClean="0"/>
              <a:t> Sandstone was due to a series of underwater flows of sand racing along at speeds of up to 90 miles per hour (145km/h). Such devastating  sand flows</a:t>
            </a:r>
            <a:r>
              <a:rPr lang="en-US" sz="900" baseline="0" dirty="0" smtClean="0"/>
              <a:t> comprised a highly energetic event and must have been caused by an even greater event. </a:t>
            </a:r>
            <a:r>
              <a:rPr lang="en-US" sz="900" u="sng" dirty="0" smtClean="0"/>
              <a:t>The Geology Book</a:t>
            </a:r>
            <a:r>
              <a:rPr lang="en-US" sz="900" u="none" baseline="0" dirty="0" smtClean="0"/>
              <a:t> </a:t>
            </a:r>
            <a:r>
              <a:rPr lang="en-US" sz="900" baseline="0" dirty="0" smtClean="0"/>
              <a:t>by John Morris (p.35)</a:t>
            </a:r>
            <a:endParaRPr lang="en-US" sz="900" dirty="0" smtClean="0"/>
          </a:p>
          <a:p>
            <a:endParaRPr lang="en-US" sz="900" dirty="0" smtClean="0"/>
          </a:p>
          <a:p>
            <a:r>
              <a:rPr lang="en-US" sz="900" dirty="0" smtClean="0"/>
              <a:t>Image and Info Source:</a:t>
            </a:r>
          </a:p>
          <a:p>
            <a:r>
              <a:rPr lang="en-US" sz="900" u="sng" dirty="0" smtClean="0"/>
              <a:t>The Geology Book</a:t>
            </a:r>
            <a:r>
              <a:rPr lang="en-US" sz="900" u="none" baseline="0" dirty="0" smtClean="0"/>
              <a:t> </a:t>
            </a:r>
            <a:r>
              <a:rPr lang="en-US" sz="900" baseline="0" dirty="0" smtClean="0"/>
              <a:t>by John Morris (p.35)</a:t>
            </a:r>
            <a:endParaRPr lang="en-US" sz="900" dirty="0"/>
          </a:p>
        </p:txBody>
      </p:sp>
    </p:spTree>
    <p:extLst>
      <p:ext uri="{BB962C8B-B14F-4D97-AF65-F5344CB8AC3E}">
        <p14:creationId xmlns="" xmlns:p14="http://schemas.microsoft.com/office/powerpoint/2010/main" val="3232823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36</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dirty="0"/>
          </a:p>
        </p:txBody>
      </p:sp>
    </p:spTree>
    <p:extLst>
      <p:ext uri="{BB962C8B-B14F-4D97-AF65-F5344CB8AC3E}">
        <p14:creationId xmlns="" xmlns:p14="http://schemas.microsoft.com/office/powerpoint/2010/main" val="687338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37</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algn="ctr">
              <a:buNone/>
            </a:pPr>
            <a:endParaRPr lang="pt-BR" sz="900" dirty="0" smtClean="0">
              <a:solidFill>
                <a:srgbClr val="333333"/>
              </a:solidFill>
              <a:latin typeface="Arial" pitchFamily="34" charset="0"/>
              <a:cs typeface="Arial" pitchFamily="34" charset="0"/>
            </a:endParaRPr>
          </a:p>
        </p:txBody>
      </p:sp>
    </p:spTree>
    <p:extLst>
      <p:ext uri="{BB962C8B-B14F-4D97-AF65-F5344CB8AC3E}">
        <p14:creationId xmlns="" xmlns:p14="http://schemas.microsoft.com/office/powerpoint/2010/main" val="3789725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38</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dirty="0" smtClean="0"/>
              <a:t>Geologists have concluded that the </a:t>
            </a:r>
            <a:r>
              <a:rPr lang="en-US" sz="900" dirty="0" err="1" smtClean="0"/>
              <a:t>Tapeats</a:t>
            </a:r>
            <a:r>
              <a:rPr lang="en-US" sz="900" dirty="0" smtClean="0"/>
              <a:t> Sandstone was due to a series of underwater flows of sand racing along at speeds of up to 90 miles per hour (145km/h). Such devastating  sand flows</a:t>
            </a:r>
            <a:r>
              <a:rPr lang="en-US" sz="900" baseline="0" dirty="0" smtClean="0"/>
              <a:t> comprised a highly energetic event and must have been caused by an even greater event. </a:t>
            </a:r>
            <a:r>
              <a:rPr lang="en-US" sz="900" u="sng" dirty="0" smtClean="0"/>
              <a:t>The Geology Book</a:t>
            </a:r>
            <a:r>
              <a:rPr lang="en-US" sz="900" u="none" baseline="0" dirty="0" smtClean="0"/>
              <a:t> </a:t>
            </a:r>
            <a:r>
              <a:rPr lang="en-US" sz="900" baseline="0" dirty="0" smtClean="0"/>
              <a:t>by John Morris (p.35)</a:t>
            </a:r>
            <a:endParaRPr lang="en-US" sz="900" dirty="0" smtClean="0"/>
          </a:p>
          <a:p>
            <a:endParaRPr lang="en-US" sz="900" dirty="0" smtClean="0"/>
          </a:p>
          <a:p>
            <a:r>
              <a:rPr lang="en-US" sz="900" dirty="0" smtClean="0"/>
              <a:t>Image and Info Source:</a:t>
            </a:r>
          </a:p>
          <a:p>
            <a:r>
              <a:rPr lang="en-US" sz="900" u="sng" dirty="0" smtClean="0"/>
              <a:t>The Geology Book</a:t>
            </a:r>
            <a:r>
              <a:rPr lang="en-US" sz="900" u="none" baseline="0" dirty="0" smtClean="0"/>
              <a:t> </a:t>
            </a:r>
            <a:r>
              <a:rPr lang="en-US" sz="900" baseline="0" dirty="0" smtClean="0"/>
              <a:t>by John Morris (p.35)</a:t>
            </a:r>
            <a:endParaRPr lang="en-US" sz="900" dirty="0"/>
          </a:p>
        </p:txBody>
      </p:sp>
    </p:spTree>
    <p:extLst>
      <p:ext uri="{BB962C8B-B14F-4D97-AF65-F5344CB8AC3E}">
        <p14:creationId xmlns="" xmlns:p14="http://schemas.microsoft.com/office/powerpoint/2010/main" val="3221157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39</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dirty="0"/>
          </a:p>
        </p:txBody>
      </p:sp>
    </p:spTree>
    <p:extLst>
      <p:ext uri="{BB962C8B-B14F-4D97-AF65-F5344CB8AC3E}">
        <p14:creationId xmlns="" xmlns:p14="http://schemas.microsoft.com/office/powerpoint/2010/main" val="1043023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a:t>
            </a:fld>
            <a:endParaRPr lang="en-US">
              <a:solidFill>
                <a:prstClr val="black"/>
              </a:solidFill>
            </a:endParaRPr>
          </a:p>
        </p:txBody>
      </p:sp>
    </p:spTree>
    <p:extLst>
      <p:ext uri="{BB962C8B-B14F-4D97-AF65-F5344CB8AC3E}">
        <p14:creationId xmlns="" xmlns:p14="http://schemas.microsoft.com/office/powerpoint/2010/main" val="3544347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40</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2763100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42</a:t>
            </a:fld>
            <a:endParaRPr lang="en-US">
              <a:solidFill>
                <a:prstClr val="black"/>
              </a:solidFill>
            </a:endParaRPr>
          </a:p>
        </p:txBody>
      </p:sp>
    </p:spTree>
    <p:extLst>
      <p:ext uri="{BB962C8B-B14F-4D97-AF65-F5344CB8AC3E}">
        <p14:creationId xmlns="" xmlns:p14="http://schemas.microsoft.com/office/powerpoint/2010/main" val="3330150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523A78F-5A2A-4B71-A8B5-44ECEF3A797F}" type="slidenum">
              <a:rPr lang="en-US">
                <a:solidFill>
                  <a:prstClr val="white"/>
                </a:solidFill>
              </a:rPr>
              <a:pPr/>
              <a:t>47</a:t>
            </a:fld>
            <a:endParaRPr lang="en-US">
              <a:solidFill>
                <a:prstClr val="white"/>
              </a:solidFill>
            </a:endParaRPr>
          </a:p>
        </p:txBody>
      </p:sp>
      <p:sp>
        <p:nvSpPr>
          <p:cNvPr id="5703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F2ED24CA-8FD1-43A9-8970-F32DB1F1F61F}" type="slidenum">
              <a:rPr lang="en-US" sz="1200">
                <a:solidFill>
                  <a:prstClr val="black"/>
                </a:solidFill>
                <a:latin typeface="Times New Roman" pitchFamily="18" charset="0"/>
              </a:rPr>
              <a:pPr algn="r" eaLnBrk="0" fontAlgn="base" hangingPunct="0">
                <a:spcBef>
                  <a:spcPct val="0"/>
                </a:spcBef>
                <a:spcAft>
                  <a:spcPct val="0"/>
                </a:spcAft>
              </a:pPr>
              <a:t>47</a:t>
            </a:fld>
            <a:endParaRPr lang="en-US" sz="1200">
              <a:solidFill>
                <a:prstClr val="black"/>
              </a:solidFill>
              <a:latin typeface="Times New Roman" pitchFamily="18" charset="0"/>
            </a:endParaRPr>
          </a:p>
        </p:txBody>
      </p:sp>
      <p:sp>
        <p:nvSpPr>
          <p:cNvPr id="570371" name="Rectangle 2"/>
          <p:cNvSpPr>
            <a:spLocks noGrp="1" noRot="1" noChangeAspect="1" noChangeArrowheads="1" noTextEdit="1"/>
          </p:cNvSpPr>
          <p:nvPr>
            <p:ph type="sldImg"/>
          </p:nvPr>
        </p:nvSpPr>
        <p:spPr>
          <a:ln/>
        </p:spPr>
      </p:sp>
      <p:sp>
        <p:nvSpPr>
          <p:cNvPr id="570372" name="Rectangle 3"/>
          <p:cNvSpPr>
            <a:spLocks noGrp="1" noChangeArrowheads="1"/>
          </p:cNvSpPr>
          <p:nvPr>
            <p:ph type="body" idx="1"/>
          </p:nvPr>
        </p:nvSpPr>
        <p:spPr>
          <a:xfrm>
            <a:off x="914400" y="4343400"/>
            <a:ext cx="5029200" cy="4114800"/>
          </a:xfrm>
        </p:spPr>
        <p:txBody>
          <a:bodyPr/>
          <a:lstStyle/>
          <a:p>
            <a:endParaRPr lang="pt-BR"/>
          </a:p>
        </p:txBody>
      </p:sp>
    </p:spTree>
    <p:extLst>
      <p:ext uri="{BB962C8B-B14F-4D97-AF65-F5344CB8AC3E}">
        <p14:creationId xmlns="" xmlns:p14="http://schemas.microsoft.com/office/powerpoint/2010/main" val="3166908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51</a:t>
            </a:fld>
            <a:endParaRPr lang="en-US">
              <a:solidFill>
                <a:prstClr val="black"/>
              </a:solidFill>
            </a:endParaRPr>
          </a:p>
        </p:txBody>
      </p:sp>
    </p:spTree>
    <p:extLst>
      <p:ext uri="{BB962C8B-B14F-4D97-AF65-F5344CB8AC3E}">
        <p14:creationId xmlns="" xmlns:p14="http://schemas.microsoft.com/office/powerpoint/2010/main" val="3090550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52</a:t>
            </a:fld>
            <a:endParaRPr lang="en-US">
              <a:solidFill>
                <a:prstClr val="black"/>
              </a:solidFill>
            </a:endParaRPr>
          </a:p>
        </p:txBody>
      </p:sp>
    </p:spTree>
    <p:extLst>
      <p:ext uri="{BB962C8B-B14F-4D97-AF65-F5344CB8AC3E}">
        <p14:creationId xmlns="" xmlns:p14="http://schemas.microsoft.com/office/powerpoint/2010/main" val="3873988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57</a:t>
            </a:fld>
            <a:endParaRPr lang="en-US">
              <a:solidFill>
                <a:prstClr val="black"/>
              </a:solidFill>
            </a:endParaRPr>
          </a:p>
        </p:txBody>
      </p:sp>
    </p:spTree>
    <p:extLst>
      <p:ext uri="{BB962C8B-B14F-4D97-AF65-F5344CB8AC3E}">
        <p14:creationId xmlns="" xmlns:p14="http://schemas.microsoft.com/office/powerpoint/2010/main" val="13119776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58</a:t>
            </a:fld>
            <a:endParaRPr lang="en-US">
              <a:solidFill>
                <a:prstClr val="black"/>
              </a:solidFill>
            </a:endParaRPr>
          </a:p>
        </p:txBody>
      </p:sp>
    </p:spTree>
    <p:extLst>
      <p:ext uri="{BB962C8B-B14F-4D97-AF65-F5344CB8AC3E}">
        <p14:creationId xmlns="" xmlns:p14="http://schemas.microsoft.com/office/powerpoint/2010/main" val="1393810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59</a:t>
            </a:fld>
            <a:endParaRPr lang="en-US">
              <a:solidFill>
                <a:prstClr val="black"/>
              </a:solidFill>
            </a:endParaRPr>
          </a:p>
        </p:txBody>
      </p:sp>
    </p:spTree>
    <p:extLst>
      <p:ext uri="{BB962C8B-B14F-4D97-AF65-F5344CB8AC3E}">
        <p14:creationId xmlns="" xmlns:p14="http://schemas.microsoft.com/office/powerpoint/2010/main" val="941923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60</a:t>
            </a:fld>
            <a:endParaRPr lang="en-US">
              <a:solidFill>
                <a:prstClr val="black"/>
              </a:solidFill>
            </a:endParaRPr>
          </a:p>
        </p:txBody>
      </p:sp>
    </p:spTree>
    <p:extLst>
      <p:ext uri="{BB962C8B-B14F-4D97-AF65-F5344CB8AC3E}">
        <p14:creationId xmlns="" xmlns:p14="http://schemas.microsoft.com/office/powerpoint/2010/main" val="231138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61</a:t>
            </a:fld>
            <a:endParaRPr lang="en-US">
              <a:solidFill>
                <a:prstClr val="black"/>
              </a:solidFill>
            </a:endParaRPr>
          </a:p>
        </p:txBody>
      </p:sp>
    </p:spTree>
    <p:extLst>
      <p:ext uri="{BB962C8B-B14F-4D97-AF65-F5344CB8AC3E}">
        <p14:creationId xmlns="" xmlns:p14="http://schemas.microsoft.com/office/powerpoint/2010/main" val="76492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5</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2311428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68</a:t>
            </a:fld>
            <a:endParaRPr lang="en-US">
              <a:solidFill>
                <a:prstClr val="black"/>
              </a:solidFill>
            </a:endParaRPr>
          </a:p>
        </p:txBody>
      </p:sp>
    </p:spTree>
    <p:extLst>
      <p:ext uri="{BB962C8B-B14F-4D97-AF65-F5344CB8AC3E}">
        <p14:creationId xmlns="" xmlns:p14="http://schemas.microsoft.com/office/powerpoint/2010/main" val="116637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69</a:t>
            </a:fld>
            <a:endParaRPr lang="en-US">
              <a:solidFill>
                <a:prstClr val="black"/>
              </a:solidFill>
            </a:endParaRPr>
          </a:p>
        </p:txBody>
      </p:sp>
    </p:spTree>
    <p:extLst>
      <p:ext uri="{BB962C8B-B14F-4D97-AF65-F5344CB8AC3E}">
        <p14:creationId xmlns="" xmlns:p14="http://schemas.microsoft.com/office/powerpoint/2010/main" val="3230979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71</a:t>
            </a:fld>
            <a:endParaRPr lang="en-US">
              <a:solidFill>
                <a:prstClr val="black"/>
              </a:solidFill>
            </a:endParaRPr>
          </a:p>
        </p:txBody>
      </p:sp>
    </p:spTree>
    <p:extLst>
      <p:ext uri="{BB962C8B-B14F-4D97-AF65-F5344CB8AC3E}">
        <p14:creationId xmlns="" xmlns:p14="http://schemas.microsoft.com/office/powerpoint/2010/main" val="18311528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72</a:t>
            </a:fld>
            <a:endParaRPr lang="en-US">
              <a:solidFill>
                <a:prstClr val="black"/>
              </a:solidFill>
            </a:endParaRPr>
          </a:p>
        </p:txBody>
      </p:sp>
    </p:spTree>
    <p:extLst>
      <p:ext uri="{BB962C8B-B14F-4D97-AF65-F5344CB8AC3E}">
        <p14:creationId xmlns="" xmlns:p14="http://schemas.microsoft.com/office/powerpoint/2010/main" val="2867887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3B139A22-D029-4789-9A91-C539BC9F9604}" type="slidenum">
              <a:rPr lang="en-US" smtClean="0"/>
              <a:pPr/>
              <a:t>74</a:t>
            </a:fld>
            <a:endParaRPr lang="en-US"/>
          </a:p>
        </p:txBody>
      </p:sp>
    </p:spTree>
    <p:extLst>
      <p:ext uri="{BB962C8B-B14F-4D97-AF65-F5344CB8AC3E}">
        <p14:creationId xmlns="" xmlns:p14="http://schemas.microsoft.com/office/powerpoint/2010/main" val="1833196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75</a:t>
            </a:fld>
            <a:endParaRPr lang="en-US">
              <a:solidFill>
                <a:prstClr val="black"/>
              </a:solidFill>
            </a:endParaRPr>
          </a:p>
        </p:txBody>
      </p:sp>
    </p:spTree>
    <p:extLst>
      <p:ext uri="{BB962C8B-B14F-4D97-AF65-F5344CB8AC3E}">
        <p14:creationId xmlns="" xmlns:p14="http://schemas.microsoft.com/office/powerpoint/2010/main" val="2664096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76</a:t>
            </a:fld>
            <a:endParaRPr lang="en-US">
              <a:solidFill>
                <a:prstClr val="black"/>
              </a:solidFill>
            </a:endParaRPr>
          </a:p>
        </p:txBody>
      </p:sp>
    </p:spTree>
    <p:extLst>
      <p:ext uri="{BB962C8B-B14F-4D97-AF65-F5344CB8AC3E}">
        <p14:creationId xmlns="" xmlns:p14="http://schemas.microsoft.com/office/powerpoint/2010/main" val="31891577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80</a:t>
            </a:fld>
            <a:endParaRPr lang="en-US">
              <a:solidFill>
                <a:prstClr val="black"/>
              </a:solidFill>
            </a:endParaRPr>
          </a:p>
        </p:txBody>
      </p:sp>
    </p:spTree>
    <p:extLst>
      <p:ext uri="{BB962C8B-B14F-4D97-AF65-F5344CB8AC3E}">
        <p14:creationId xmlns="" xmlns:p14="http://schemas.microsoft.com/office/powerpoint/2010/main" val="1263360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86</a:t>
            </a:fld>
            <a:endParaRPr lang="en-US">
              <a:solidFill>
                <a:prstClr val="black"/>
              </a:solidFill>
            </a:endParaRPr>
          </a:p>
        </p:txBody>
      </p:sp>
    </p:spTree>
    <p:extLst>
      <p:ext uri="{BB962C8B-B14F-4D97-AF65-F5344CB8AC3E}">
        <p14:creationId xmlns="" xmlns:p14="http://schemas.microsoft.com/office/powerpoint/2010/main" val="35297010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87</a:t>
            </a:fld>
            <a:endParaRPr lang="en-US">
              <a:solidFill>
                <a:prstClr val="black"/>
              </a:solidFill>
            </a:endParaRPr>
          </a:p>
        </p:txBody>
      </p:sp>
    </p:spTree>
    <p:extLst>
      <p:ext uri="{BB962C8B-B14F-4D97-AF65-F5344CB8AC3E}">
        <p14:creationId xmlns="" xmlns:p14="http://schemas.microsoft.com/office/powerpoint/2010/main" val="62339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6</a:t>
            </a:fld>
            <a:endParaRPr lang="en-US">
              <a:solidFill>
                <a:prstClr val="black"/>
              </a:solidFill>
            </a:endParaRPr>
          </a:p>
        </p:txBody>
      </p:sp>
    </p:spTree>
    <p:extLst>
      <p:ext uri="{BB962C8B-B14F-4D97-AF65-F5344CB8AC3E}">
        <p14:creationId xmlns="" xmlns:p14="http://schemas.microsoft.com/office/powerpoint/2010/main" val="40575123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88</a:t>
            </a:fld>
            <a:endParaRPr lang="en-US">
              <a:solidFill>
                <a:prstClr val="black"/>
              </a:solidFill>
            </a:endParaRPr>
          </a:p>
        </p:txBody>
      </p:sp>
    </p:spTree>
    <p:extLst>
      <p:ext uri="{BB962C8B-B14F-4D97-AF65-F5344CB8AC3E}">
        <p14:creationId xmlns="" xmlns:p14="http://schemas.microsoft.com/office/powerpoint/2010/main" val="41318960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93</a:t>
            </a:fld>
            <a:endParaRPr lang="en-US">
              <a:solidFill>
                <a:prstClr val="black"/>
              </a:solidFill>
            </a:endParaRPr>
          </a:p>
        </p:txBody>
      </p:sp>
    </p:spTree>
    <p:extLst>
      <p:ext uri="{BB962C8B-B14F-4D97-AF65-F5344CB8AC3E}">
        <p14:creationId xmlns="" xmlns:p14="http://schemas.microsoft.com/office/powerpoint/2010/main" val="684884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96</a:t>
            </a:fld>
            <a:endParaRPr lang="en-US">
              <a:solidFill>
                <a:prstClr val="black"/>
              </a:solidFill>
            </a:endParaRPr>
          </a:p>
        </p:txBody>
      </p:sp>
    </p:spTree>
    <p:extLst>
      <p:ext uri="{BB962C8B-B14F-4D97-AF65-F5344CB8AC3E}">
        <p14:creationId xmlns="" xmlns:p14="http://schemas.microsoft.com/office/powerpoint/2010/main" val="38131310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102</a:t>
            </a:fld>
            <a:endParaRPr lang="en-US">
              <a:solidFill>
                <a:prstClr val="black"/>
              </a:solidFill>
            </a:endParaRPr>
          </a:p>
        </p:txBody>
      </p:sp>
    </p:spTree>
    <p:extLst>
      <p:ext uri="{BB962C8B-B14F-4D97-AF65-F5344CB8AC3E}">
        <p14:creationId xmlns="" xmlns:p14="http://schemas.microsoft.com/office/powerpoint/2010/main" val="1120110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103</a:t>
            </a:fld>
            <a:endParaRPr lang="en-US">
              <a:solidFill>
                <a:prstClr val="black"/>
              </a:solidFill>
            </a:endParaRPr>
          </a:p>
        </p:txBody>
      </p:sp>
    </p:spTree>
    <p:extLst>
      <p:ext uri="{BB962C8B-B14F-4D97-AF65-F5344CB8AC3E}">
        <p14:creationId xmlns="" xmlns:p14="http://schemas.microsoft.com/office/powerpoint/2010/main" val="2085208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bg1"/>
                </a:solidFill>
              </a:rPr>
              <a:t>This is the fossil bed at Agate Springs, Nebraska. Did all those thousands of organisms just decide to migrate to the very same spot at high elevation and all die in the same spot at the same time...or...were they creatures that were trying to escape the rising waters of Noah's flood and they were all encased in hot ash from nearby volcanoes? The evidence indicates the latter because, as I was to find out, Agate Springs has evidence of volcanic sediment.</a:t>
            </a: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104</a:t>
            </a:fld>
            <a:endParaRPr lang="en-US"/>
          </a:p>
        </p:txBody>
      </p:sp>
    </p:spTree>
    <p:extLst>
      <p:ext uri="{BB962C8B-B14F-4D97-AF65-F5344CB8AC3E}">
        <p14:creationId xmlns="" xmlns:p14="http://schemas.microsoft.com/office/powerpoint/2010/main" val="36589216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rPr>
              <a:t>This ten-foot by six-foot fossil slab of limestone comes from a rich fossil site in Morocco, the source of many specimens purchased in rock shops around America. The fossils are calcified and can be polished. This slab contains at least two varieties of cephalopods. These squid-like, ocean-dwelling creatures typically had a shell—some were coiled, some were straight, but some had no shell at all. They were strong swimmers and lived in different environments, so we wonder how they were buried together. It must have required unusual, dynamic conditions, such as a rapid underwater gravity flow of sediments. Note the preferred direction of the long axis of the animals, with the pointed ends facing the current. This required moving water laden with sediments.</a:t>
            </a:r>
            <a:endParaRPr lang="en-US" dirty="0">
              <a:latin typeface="+mn-lt"/>
            </a:endParaRPr>
          </a:p>
        </p:txBody>
      </p:sp>
      <p:sp>
        <p:nvSpPr>
          <p:cNvPr id="173060" name="Slide Number Placeholder 3"/>
          <p:cNvSpPr>
            <a:spLocks noGrp="1"/>
          </p:cNvSpPr>
          <p:nvPr>
            <p:ph type="sldNum" sz="quarter" idx="5"/>
          </p:nvPr>
        </p:nvSpPr>
        <p:spPr>
          <a:noFill/>
        </p:spPr>
        <p:txBody>
          <a:bodyPr/>
          <a:lstStyle/>
          <a:p>
            <a:fld id="{4EC0536E-D86E-4B67-BF08-91438732F037}" type="slidenum">
              <a:rPr lang="en-US">
                <a:solidFill>
                  <a:prstClr val="black"/>
                </a:solidFill>
              </a:rPr>
              <a:pPr/>
              <a:t>112</a:t>
            </a:fld>
            <a:endParaRPr lang="en-US">
              <a:solidFill>
                <a:prstClr val="black"/>
              </a:solidFill>
            </a:endParaRPr>
          </a:p>
        </p:txBody>
      </p:sp>
    </p:spTree>
    <p:extLst>
      <p:ext uri="{BB962C8B-B14F-4D97-AF65-F5344CB8AC3E}">
        <p14:creationId xmlns="" xmlns:p14="http://schemas.microsoft.com/office/powerpoint/2010/main" val="1997671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rPr>
              <a:t>This ten-foot by six-foot fossil slab of limestone comes from a rich fossil site in Morocco, the source of many specimens purchased in rock shops around America. The fossils are calcified and can be polished. This slab contains at least two varieties of cephalopods. These squid-like, ocean-dwelling creatures typically had a shell—some were coiled, some were straight, but some had no shell at all. They were strong swimmers and lived in different environments, so we wonder how they were buried together. It must have required unusual, dynamic conditions, such as a rapid underwater gravity flow of sediments. Note the preferred direction of the long axis of the animals, with the pointed ends facing the current. This required moving water laden with sediments.</a:t>
            </a:r>
            <a:endParaRPr lang="en-US" dirty="0">
              <a:latin typeface="+mn-lt"/>
            </a:endParaRPr>
          </a:p>
        </p:txBody>
      </p:sp>
      <p:sp>
        <p:nvSpPr>
          <p:cNvPr id="173060" name="Slide Number Placeholder 3"/>
          <p:cNvSpPr>
            <a:spLocks noGrp="1"/>
          </p:cNvSpPr>
          <p:nvPr>
            <p:ph type="sldNum" sz="quarter" idx="5"/>
          </p:nvPr>
        </p:nvSpPr>
        <p:spPr>
          <a:noFill/>
        </p:spPr>
        <p:txBody>
          <a:bodyPr/>
          <a:lstStyle/>
          <a:p>
            <a:fld id="{4EC0536E-D86E-4B67-BF08-91438732F037}" type="slidenum">
              <a:rPr lang="en-US">
                <a:solidFill>
                  <a:prstClr val="black"/>
                </a:solidFill>
              </a:rPr>
              <a:pPr/>
              <a:t>113</a:t>
            </a:fld>
            <a:endParaRPr lang="en-US">
              <a:solidFill>
                <a:prstClr val="black"/>
              </a:solidFill>
            </a:endParaRPr>
          </a:p>
        </p:txBody>
      </p:sp>
    </p:spTree>
    <p:extLst>
      <p:ext uri="{BB962C8B-B14F-4D97-AF65-F5344CB8AC3E}">
        <p14:creationId xmlns="" xmlns:p14="http://schemas.microsoft.com/office/powerpoint/2010/main" val="17874198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rPr>
              <a:t>This ten-foot by six-foot fossil slab of limestone comes from a rich fossil site in Morocco, the source of many specimens purchased in rock shops around America. The fossils are calcified and can be polished. This slab contains at least two varieties of cephalopods. These squid-like, ocean-dwelling creatures typically had a shell—some were coiled, some were straight, but some had no shell at all. They were strong swimmers and lived in different environments, so we wonder how they were buried together. It must have required unusual, dynamic conditions, such as a rapid underwater gravity flow of sediments. Note the preferred direction of the long axis of the animals, with the pointed ends facing the current. This required moving water laden with sediments.</a:t>
            </a:r>
            <a:endParaRPr lang="en-US" dirty="0">
              <a:latin typeface="+mn-lt"/>
            </a:endParaRPr>
          </a:p>
        </p:txBody>
      </p:sp>
      <p:sp>
        <p:nvSpPr>
          <p:cNvPr id="173060" name="Slide Number Placeholder 3"/>
          <p:cNvSpPr>
            <a:spLocks noGrp="1"/>
          </p:cNvSpPr>
          <p:nvPr>
            <p:ph type="sldNum" sz="quarter" idx="5"/>
          </p:nvPr>
        </p:nvSpPr>
        <p:spPr>
          <a:noFill/>
        </p:spPr>
        <p:txBody>
          <a:bodyPr/>
          <a:lstStyle/>
          <a:p>
            <a:fld id="{4EC0536E-D86E-4B67-BF08-91438732F037}" type="slidenum">
              <a:rPr lang="en-US">
                <a:solidFill>
                  <a:prstClr val="black"/>
                </a:solidFill>
              </a:rPr>
              <a:pPr/>
              <a:t>114</a:t>
            </a:fld>
            <a:endParaRPr lang="en-US">
              <a:solidFill>
                <a:prstClr val="black"/>
              </a:solidFill>
            </a:endParaRPr>
          </a:p>
        </p:txBody>
      </p:sp>
    </p:spTree>
    <p:extLst>
      <p:ext uri="{BB962C8B-B14F-4D97-AF65-F5344CB8AC3E}">
        <p14:creationId xmlns="" xmlns:p14="http://schemas.microsoft.com/office/powerpoint/2010/main" val="4089140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118</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2012871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7</a:t>
            </a:fld>
            <a:endParaRPr lang="en-US">
              <a:solidFill>
                <a:prstClr val="black"/>
              </a:solidFill>
            </a:endParaRPr>
          </a:p>
        </p:txBody>
      </p:sp>
    </p:spTree>
    <p:extLst>
      <p:ext uri="{BB962C8B-B14F-4D97-AF65-F5344CB8AC3E}">
        <p14:creationId xmlns="" xmlns:p14="http://schemas.microsoft.com/office/powerpoint/2010/main" val="21326611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120</a:t>
            </a:fld>
            <a:endParaRPr lang="en-US">
              <a:solidFill>
                <a:prstClr val="black"/>
              </a:solidFill>
            </a:endParaRPr>
          </a:p>
        </p:txBody>
      </p:sp>
    </p:spTree>
    <p:extLst>
      <p:ext uri="{BB962C8B-B14F-4D97-AF65-F5344CB8AC3E}">
        <p14:creationId xmlns="" xmlns:p14="http://schemas.microsoft.com/office/powerpoint/2010/main" val="32514293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FF465324-015E-478D-942E-5D243579E8E3}" type="slidenum">
              <a:rPr lang="pt-BR">
                <a:solidFill>
                  <a:prstClr val="black"/>
                </a:solidFill>
              </a:rPr>
              <a:pPr/>
              <a:t>125</a:t>
            </a:fld>
            <a:endParaRPr lang="pt-BR">
              <a:solidFill>
                <a:prstClr val="black"/>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16732696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129</a:t>
            </a:fld>
            <a:endParaRPr lang="en-US">
              <a:solidFill>
                <a:prstClr val="black"/>
              </a:solidFill>
            </a:endParaRPr>
          </a:p>
        </p:txBody>
      </p:sp>
    </p:spTree>
    <p:extLst>
      <p:ext uri="{BB962C8B-B14F-4D97-AF65-F5344CB8AC3E}">
        <p14:creationId xmlns="" xmlns:p14="http://schemas.microsoft.com/office/powerpoint/2010/main" val="18362305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AutoNum type="arabicPeriod"/>
            </a:pPr>
            <a:r>
              <a:rPr lang="pt-PT" dirty="0" smtClean="0"/>
              <a:t>Em Montana, "Precámbrico" rochas deitam em cima de rochas "Cretácico" que, supostamente, são 500 milhões de anos mais jovem. Esta contradição é explicada por um golpe no qual um pedaço de terra 350 milhas de largura e seis milhas de espessura (cerca de 10.000 milhas quadradas de área) escolheu-se para cima e deslizou 40 milhas em cima das camadas "Cretáceo", exceto que não há evidência de marcas de derrapagem. As camadas que são supostamente para estar entre estão faltando.</a:t>
            </a: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134</a:t>
            </a:fld>
            <a:endParaRPr lang="en-US"/>
          </a:p>
        </p:txBody>
      </p:sp>
    </p:spTree>
    <p:extLst>
      <p:ext uri="{BB962C8B-B14F-4D97-AF65-F5344CB8AC3E}">
        <p14:creationId xmlns="" xmlns:p14="http://schemas.microsoft.com/office/powerpoint/2010/main" val="31583539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Em Franklin, Texas, rochas de 450 milhões de anos ficam em cima de rochas de 130 milhões de anos. As camadas intermediárias estão faltando.</a:t>
            </a: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135</a:t>
            </a:fld>
            <a:endParaRPr lang="en-US"/>
          </a:p>
        </p:txBody>
      </p:sp>
    </p:spTree>
    <p:extLst>
      <p:ext uri="{BB962C8B-B14F-4D97-AF65-F5344CB8AC3E}">
        <p14:creationId xmlns="" xmlns:p14="http://schemas.microsoft.com/office/powerpoint/2010/main" val="1009455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3. Em um local conhecido como West Crazy Cat Canyon perto de El Paso, Texas, os cientistas descobriram maciços calcários ordovicianos que ficam em cima de estratos Cretáceo. As camadas intermediárias estão faltando. É Suposto que o período Ordoviciano é a idade da vida marinha, e Cretáceo é a idade dos dinossauros.</a:t>
            </a: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136</a:t>
            </a:fld>
            <a:endParaRPr lang="en-US"/>
          </a:p>
        </p:txBody>
      </p:sp>
    </p:spTree>
    <p:extLst>
      <p:ext uri="{BB962C8B-B14F-4D97-AF65-F5344CB8AC3E}">
        <p14:creationId xmlns="" xmlns:p14="http://schemas.microsoft.com/office/powerpoint/2010/main" val="40284764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144</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4. O Grand Canyon apresenta um tipo muito diferente de problema. Existe uma lacuna entre duas camadas de estratos onde várias "eras" geológicas estão faltando, mas em um lugar tem camadas intercalados de alternância Mississippian e estratos do Cambriano com as camadas intermediárias faltando</a:t>
            </a: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149</a:t>
            </a:fld>
            <a:endParaRPr lang="en-US"/>
          </a:p>
        </p:txBody>
      </p:sp>
    </p:spTree>
    <p:extLst>
      <p:ext uri="{BB962C8B-B14F-4D97-AF65-F5344CB8AC3E}">
        <p14:creationId xmlns="" xmlns:p14="http://schemas.microsoft.com/office/powerpoint/2010/main" val="34770426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4. O Grand Canyon apresenta um tipo muito diferente de problema. Existe uma lacuna entre duas camadas de estratos onde várias "eras" geológicas estão faltando, mas em um lugar tem camadas intercalados de alternância Mississippian e estratos do Cambriano com as camadas intermediárias faltando</a:t>
            </a: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150</a:t>
            </a:fld>
            <a:endParaRPr lang="en-US"/>
          </a:p>
        </p:txBody>
      </p:sp>
    </p:spTree>
    <p:extLst>
      <p:ext uri="{BB962C8B-B14F-4D97-AF65-F5344CB8AC3E}">
        <p14:creationId xmlns="" xmlns:p14="http://schemas.microsoft.com/office/powerpoint/2010/main" val="28744026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4. O Grand Canyon apresenta um tipo muito diferente de problema. Existe uma lacuna entre duas camadas de estratos onde várias "eras" geológicas estão faltando, mas em um lugar tem camadas intercalados de alternância Mississippian e estratos do Cambriano com as camadas intermediárias faltando</a:t>
            </a: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151</a:t>
            </a:fld>
            <a:endParaRPr lang="en-US"/>
          </a:p>
        </p:txBody>
      </p:sp>
    </p:spTree>
    <p:extLst>
      <p:ext uri="{BB962C8B-B14F-4D97-AF65-F5344CB8AC3E}">
        <p14:creationId xmlns="" xmlns:p14="http://schemas.microsoft.com/office/powerpoint/2010/main" val="3949574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22969-236D-46FF-AE5D-43663CD686FF}" type="slidenum">
              <a:rPr lang="en-US">
                <a:solidFill>
                  <a:prstClr val="black"/>
                </a:solidFill>
              </a:rPr>
              <a:pPr/>
              <a:t>8</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dirty="0"/>
          </a:p>
        </p:txBody>
      </p:sp>
    </p:spTree>
    <p:extLst>
      <p:ext uri="{BB962C8B-B14F-4D97-AF65-F5344CB8AC3E}">
        <p14:creationId xmlns="" xmlns:p14="http://schemas.microsoft.com/office/powerpoint/2010/main" val="6401685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William </a:t>
            </a:r>
            <a:r>
              <a:rPr lang="pt-BR" dirty="0" err="1" smtClean="0"/>
              <a:t>R.Corliss</a:t>
            </a:r>
            <a:r>
              <a:rPr lang="pt-BR" dirty="0" smtClean="0"/>
              <a:t>, um catalogador e escritor sobre anomalias científicas, escreveu o seguinte sobre as inconformidades: </a:t>
            </a:r>
          </a:p>
          <a:p>
            <a:r>
              <a:rPr lang="pt-BR" dirty="0" smtClean="0"/>
              <a:t>“ Potencialmente mais importante para o pensamento geológico são as inconformidades que sinalizam que grandes pedaços da história geológica estão faltando, embora as camadas em ambos os lados da inconformidade são perfeitamente paralelas e não mostram evidência de erosão. Será que milhões de anos voam sem nenhum efeito perceptível? Uma possível inferência embora controversa é que os nossos relógios geológicos e conceitos estratigráficos precisam ser trabalhados."[12] ” </a:t>
            </a: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152</a:t>
            </a:fld>
            <a:endParaRPr lang="en-US"/>
          </a:p>
        </p:txBody>
      </p:sp>
    </p:spTree>
    <p:extLst>
      <p:ext uri="{BB962C8B-B14F-4D97-AF65-F5344CB8AC3E}">
        <p14:creationId xmlns="" xmlns:p14="http://schemas.microsoft.com/office/powerpoint/2010/main" val="3416619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Walter E. </a:t>
            </a:r>
            <a:r>
              <a:rPr lang="en-US" dirty="0" err="1" smtClean="0"/>
              <a:t>Lammerts</a:t>
            </a:r>
            <a:r>
              <a:rPr lang="en-US" dirty="0" smtClean="0"/>
              <a:t> has published eight lists totaling almost 200 wrong-order formations in the United States alone. [See “Recorded Instances of Wrong-Order Formations or Presumed </a:t>
            </a:r>
            <a:r>
              <a:rPr lang="en-US" dirty="0" err="1" smtClean="0"/>
              <a:t>Overthrusts</a:t>
            </a:r>
            <a:r>
              <a:rPr lang="en-US" dirty="0" smtClean="0"/>
              <a:t> in the United States: Parts I–VIII,” Creation Research Society Quarterly, September 1984, p. 88; December 1984, p. 150; March 1985, p. 200; December 1985, p. 127; March 1986, p. 188; June 1986, p. 38; December 1986, p. 133; and June 1987, p. </a:t>
            </a:r>
            <a:r>
              <a:rPr lang="en-US" smtClean="0"/>
              <a:t>46.]</a:t>
            </a:r>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154</a:t>
            </a:fld>
            <a:endParaRPr lang="en-US">
              <a:solidFill>
                <a:prstClr val="black"/>
              </a:solidFill>
            </a:endParaRPr>
          </a:p>
        </p:txBody>
      </p:sp>
    </p:spTree>
    <p:extLst>
      <p:ext uri="{BB962C8B-B14F-4D97-AF65-F5344CB8AC3E}">
        <p14:creationId xmlns="" xmlns:p14="http://schemas.microsoft.com/office/powerpoint/2010/main" val="36885117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165</a:t>
            </a:fld>
            <a:endParaRPr lang="en-US"/>
          </a:p>
        </p:txBody>
      </p:sp>
    </p:spTree>
    <p:extLst>
      <p:ext uri="{BB962C8B-B14F-4D97-AF65-F5344CB8AC3E}">
        <p14:creationId xmlns="" xmlns:p14="http://schemas.microsoft.com/office/powerpoint/2010/main" val="32289654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166</a:t>
            </a:fld>
            <a:endParaRPr lang="en-US"/>
          </a:p>
        </p:txBody>
      </p:sp>
    </p:spTree>
    <p:extLst>
      <p:ext uri="{BB962C8B-B14F-4D97-AF65-F5344CB8AC3E}">
        <p14:creationId xmlns="" xmlns:p14="http://schemas.microsoft.com/office/powerpoint/2010/main" val="33393980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167</a:t>
            </a:fld>
            <a:endParaRPr lang="en-US"/>
          </a:p>
        </p:txBody>
      </p:sp>
    </p:spTree>
    <p:extLst>
      <p:ext uri="{BB962C8B-B14F-4D97-AF65-F5344CB8AC3E}">
        <p14:creationId xmlns="" xmlns:p14="http://schemas.microsoft.com/office/powerpoint/2010/main" val="29300468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168</a:t>
            </a:fld>
            <a:endParaRPr lang="en-US"/>
          </a:p>
        </p:txBody>
      </p:sp>
    </p:spTree>
    <p:extLst>
      <p:ext uri="{BB962C8B-B14F-4D97-AF65-F5344CB8AC3E}">
        <p14:creationId xmlns="" xmlns:p14="http://schemas.microsoft.com/office/powerpoint/2010/main" val="36908332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169</a:t>
            </a:fld>
            <a:endParaRPr lang="en-US"/>
          </a:p>
        </p:txBody>
      </p:sp>
    </p:spTree>
    <p:extLst>
      <p:ext uri="{BB962C8B-B14F-4D97-AF65-F5344CB8AC3E}">
        <p14:creationId xmlns="" xmlns:p14="http://schemas.microsoft.com/office/powerpoint/2010/main" val="42633632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170</a:t>
            </a:fld>
            <a:endParaRPr lang="en-US"/>
          </a:p>
        </p:txBody>
      </p:sp>
    </p:spTree>
    <p:extLst>
      <p:ext uri="{BB962C8B-B14F-4D97-AF65-F5344CB8AC3E}">
        <p14:creationId xmlns="" xmlns:p14="http://schemas.microsoft.com/office/powerpoint/2010/main" val="17199447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171</a:t>
            </a:fld>
            <a:endParaRPr lang="en-US"/>
          </a:p>
        </p:txBody>
      </p:sp>
    </p:spTree>
    <p:extLst>
      <p:ext uri="{BB962C8B-B14F-4D97-AF65-F5344CB8AC3E}">
        <p14:creationId xmlns="" xmlns:p14="http://schemas.microsoft.com/office/powerpoint/2010/main" val="4837394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None/>
            </a:pP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176</a:t>
            </a:fld>
            <a:endParaRPr lang="en-US"/>
          </a:p>
        </p:txBody>
      </p:sp>
    </p:spTree>
    <p:extLst>
      <p:ext uri="{BB962C8B-B14F-4D97-AF65-F5344CB8AC3E}">
        <p14:creationId xmlns="" xmlns:p14="http://schemas.microsoft.com/office/powerpoint/2010/main" val="346695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C1E5-7A7E-45CF-9859-2D993D58415C}" type="slidenum">
              <a:rPr lang="en-US">
                <a:solidFill>
                  <a:prstClr val="black"/>
                </a:solidFill>
              </a:rPr>
              <a:pPr/>
              <a:t>9</a:t>
            </a:fld>
            <a:endParaRPr lang="en-US">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2000"/>
              <a:t>	Larger particles settle-out first and smaller particle after, creating distinct layers.</a:t>
            </a:r>
          </a:p>
          <a:p>
            <a:r>
              <a:rPr lang="en-US" sz="2000"/>
              <a:t>	Differences in density, size, or shape of particles will cause them to descend at different speeds creating distinct strata.</a:t>
            </a:r>
            <a:endParaRPr lang="en-US" sz="900"/>
          </a:p>
        </p:txBody>
      </p:sp>
    </p:spTree>
    <p:extLst>
      <p:ext uri="{BB962C8B-B14F-4D97-AF65-F5344CB8AC3E}">
        <p14:creationId xmlns="" xmlns:p14="http://schemas.microsoft.com/office/powerpoint/2010/main" val="23660192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None/>
            </a:pP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177</a:t>
            </a:fld>
            <a:endParaRPr lang="en-US"/>
          </a:p>
        </p:txBody>
      </p:sp>
    </p:spTree>
    <p:extLst>
      <p:ext uri="{BB962C8B-B14F-4D97-AF65-F5344CB8AC3E}">
        <p14:creationId xmlns="" xmlns:p14="http://schemas.microsoft.com/office/powerpoint/2010/main" val="28688983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None/>
            </a:pP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178</a:t>
            </a:fld>
            <a:endParaRPr lang="en-US"/>
          </a:p>
        </p:txBody>
      </p:sp>
    </p:spTree>
    <p:extLst>
      <p:ext uri="{BB962C8B-B14F-4D97-AF65-F5344CB8AC3E}">
        <p14:creationId xmlns="" xmlns:p14="http://schemas.microsoft.com/office/powerpoint/2010/main" val="30643924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None/>
            </a:pPr>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179</a:t>
            </a:fld>
            <a:endParaRPr lang="en-US"/>
          </a:p>
        </p:txBody>
      </p:sp>
    </p:spTree>
    <p:extLst>
      <p:ext uri="{BB962C8B-B14F-4D97-AF65-F5344CB8AC3E}">
        <p14:creationId xmlns="" xmlns:p14="http://schemas.microsoft.com/office/powerpoint/2010/main" val="28077409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210</a:t>
            </a:fld>
            <a:endParaRPr lang="en-US"/>
          </a:p>
        </p:txBody>
      </p:sp>
    </p:spTree>
    <p:extLst>
      <p:ext uri="{BB962C8B-B14F-4D97-AF65-F5344CB8AC3E}">
        <p14:creationId xmlns="" xmlns:p14="http://schemas.microsoft.com/office/powerpoint/2010/main" val="33222894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212</a:t>
            </a:fld>
            <a:endParaRPr lang="en-US">
              <a:solidFill>
                <a:prstClr val="black"/>
              </a:solidFill>
            </a:endParaRPr>
          </a:p>
        </p:txBody>
      </p:sp>
    </p:spTree>
    <p:extLst>
      <p:ext uri="{BB962C8B-B14F-4D97-AF65-F5344CB8AC3E}">
        <p14:creationId xmlns="" xmlns:p14="http://schemas.microsoft.com/office/powerpoint/2010/main" val="2600065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94BB79-E4CC-4102-865B-A5884E2299B7}" type="slidenum">
              <a:rPr lang="en-US">
                <a:solidFill>
                  <a:prstClr val="black"/>
                </a:solidFill>
              </a:rPr>
              <a:pPr/>
              <a:t>214</a:t>
            </a:fld>
            <a:endParaRPr lang="en-US">
              <a:solidFill>
                <a:prstClr val="black"/>
              </a:solidFill>
            </a:endParaRPr>
          </a:p>
        </p:txBody>
      </p:sp>
      <p:sp>
        <p:nvSpPr>
          <p:cNvPr id="122882" name="Rectangle 1026"/>
          <p:cNvSpPr>
            <a:spLocks noGrp="1" noRot="1" noChangeAspect="1" noChangeArrowheads="1" noTextEdit="1"/>
          </p:cNvSpPr>
          <p:nvPr>
            <p:ph type="sldImg"/>
          </p:nvPr>
        </p:nvSpPr>
        <p:spPr>
          <a:ln/>
        </p:spPr>
      </p:sp>
      <p:sp>
        <p:nvSpPr>
          <p:cNvPr id="122883" name="Rectangle 1027"/>
          <p:cNvSpPr>
            <a:spLocks noGrp="1" noChangeArrowheads="1"/>
          </p:cNvSpPr>
          <p:nvPr>
            <p:ph type="body" idx="1"/>
          </p:nvPr>
        </p:nvSpPr>
        <p:spPr/>
        <p:txBody>
          <a:bodyPr/>
          <a:lstStyle/>
          <a:p>
            <a:endParaRPr lang="en-US" dirty="0"/>
          </a:p>
        </p:txBody>
      </p:sp>
    </p:spTree>
    <p:extLst>
      <p:ext uri="{BB962C8B-B14F-4D97-AF65-F5344CB8AC3E}">
        <p14:creationId xmlns="" xmlns:p14="http://schemas.microsoft.com/office/powerpoint/2010/main" val="42189672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FE984337-723A-4458-A1EF-7F0E9FC85058}" type="slidenum">
              <a:rPr lang="en-US" smtClean="0"/>
              <a:pPr/>
              <a:t>215</a:t>
            </a:fld>
            <a:endParaRPr lang="en-US"/>
          </a:p>
        </p:txBody>
      </p:sp>
    </p:spTree>
    <p:extLst>
      <p:ext uri="{BB962C8B-B14F-4D97-AF65-F5344CB8AC3E}">
        <p14:creationId xmlns="" xmlns:p14="http://schemas.microsoft.com/office/powerpoint/2010/main" val="29292162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source: </a:t>
            </a:r>
            <a:r>
              <a:rPr lang="en-US" dirty="0" err="1" smtClean="0"/>
              <a:t>CreationWiki</a:t>
            </a:r>
            <a:r>
              <a:rPr lang="en-US" baseline="0" dirty="0" smtClean="0"/>
              <a:t> (public domain)</a:t>
            </a:r>
          </a:p>
          <a:p>
            <a:r>
              <a:rPr lang="en-US" dirty="0" smtClean="0"/>
              <a:t>http://creationwiki.org/Geological_column</a:t>
            </a:r>
          </a:p>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218</a:t>
            </a:fld>
            <a:endParaRPr lang="en-US">
              <a:solidFill>
                <a:prstClr val="black"/>
              </a:solidFill>
            </a:endParaRPr>
          </a:p>
        </p:txBody>
      </p:sp>
    </p:spTree>
    <p:extLst>
      <p:ext uri="{BB962C8B-B14F-4D97-AF65-F5344CB8AC3E}">
        <p14:creationId xmlns="" xmlns:p14="http://schemas.microsoft.com/office/powerpoint/2010/main" val="27005195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source: </a:t>
            </a:r>
            <a:r>
              <a:rPr lang="en-US" dirty="0" err="1" smtClean="0"/>
              <a:t>CreationWiki</a:t>
            </a:r>
            <a:r>
              <a:rPr lang="en-US" baseline="0" dirty="0" smtClean="0"/>
              <a:t> (public domain)</a:t>
            </a:r>
          </a:p>
          <a:p>
            <a:r>
              <a:rPr lang="en-US" dirty="0" smtClean="0"/>
              <a:t>http://creationwiki.org/Geological_column</a:t>
            </a:r>
          </a:p>
          <a:p>
            <a:endParaRPr lang="en-US" dirty="0"/>
          </a:p>
        </p:txBody>
      </p:sp>
      <p:sp>
        <p:nvSpPr>
          <p:cNvPr id="4" name="Slide Number Placeholder 3"/>
          <p:cNvSpPr>
            <a:spLocks noGrp="1"/>
          </p:cNvSpPr>
          <p:nvPr>
            <p:ph type="sldNum" sz="quarter" idx="10"/>
          </p:nvPr>
        </p:nvSpPr>
        <p:spPr/>
        <p:txBody>
          <a:bodyPr/>
          <a:lstStyle/>
          <a:p>
            <a:fld id="{47577E7C-2931-48F2-8B70-578DAED9038A}" type="slidenum">
              <a:rPr lang="en-US">
                <a:solidFill>
                  <a:prstClr val="black"/>
                </a:solidFill>
              </a:rPr>
              <a:pPr/>
              <a:t>231</a:t>
            </a:fld>
            <a:endParaRPr lang="en-US">
              <a:solidFill>
                <a:prstClr val="black"/>
              </a:solidFill>
            </a:endParaRPr>
          </a:p>
        </p:txBody>
      </p:sp>
    </p:spTree>
    <p:extLst>
      <p:ext uri="{BB962C8B-B14F-4D97-AF65-F5344CB8AC3E}">
        <p14:creationId xmlns="" xmlns:p14="http://schemas.microsoft.com/office/powerpoint/2010/main" val="1802679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666699"/>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E449C53-1BB5-4671-AC06-1585A823ACBE}"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666699"/>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B2A2819-63DF-410A-AB6E-08F8E61712C2}"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260DF-AF90-4377-92E9-12E5CFBDB3DC}"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994B78-A3AC-4BF5-A57D-2002B1947851}"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C5568B-B10B-4661-B234-DD836FD4D422}"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85E0F-CF45-4197-A2F4-BE07494048D6}"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B61C47-34C7-4F42-829D-00FC5180AED1}"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FFE723-48CA-4897-99E6-BA92B4213A36}"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771E68-B9A7-41F3-962E-09ED39F0BC65}"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22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3DEBF-8890-4C1D-9E2E-99B339F5161F}"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609600"/>
            <a:ext cx="6096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362200" y="1981200"/>
            <a:ext cx="2971800" cy="41148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486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A97851-DFB9-403A-B46E-6DB59883CC68}"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666699"/>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F26447D6-EC75-4561-B5B1-E9163B6DC944}"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100355"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7CC623A-2BEA-495D-8C62-EB5741FA0BEB}" type="slidenum">
              <a:rPr lang="en-US" smtClean="0">
                <a:solidFill>
                  <a:srgbClr val="000000"/>
                </a:solidFill>
              </a:rPr>
              <a:pPr/>
              <a:t>‹#›</a:t>
            </a:fld>
            <a:endParaRPr lang="en-US">
              <a:solidFill>
                <a:srgbClr val="000000"/>
              </a:solidFill>
            </a:endParaRPr>
          </a:p>
        </p:txBody>
      </p:sp>
    </p:spTree>
  </p:cSld>
  <p:clrMapOvr>
    <a:masterClrMapping/>
  </p:clrMapOvr>
  <p:transition advClick="0"/>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03E34-908B-488A-9CB9-0F6A215736A7}"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D6CE883-085D-4E36-9E97-CC973775C3E1}"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F56B8D7-35E9-4CE5-8AC0-FF4B5B750F0C}"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F3CE60-B07C-46F8-9D02-8AFFB412E573}"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3140D70-5D34-4227-B618-922FC3FD26E1}"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33FFCFA-EFF7-4AA1-B1C8-A86A8185ED43}"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C94013-24C2-49ED-A5EE-E1C93FEA0A18}"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D3D5ACE-AFF5-46EE-B03D-52A5C67366D7}"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3961A9-4D4A-4ADC-A1C8-98A5D4527AC1}"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609600"/>
            <a:ext cx="6096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362200" y="1981200"/>
            <a:ext cx="2971800" cy="41148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486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A97851-DFB9-403A-B46E-6DB59883CC68}"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22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D3122E-7F19-4A12-888B-77C15545012F}"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53629B1-0FAB-41B3-8F1C-9776B96F774F}" type="slidenum">
              <a:rPr lang="en-US">
                <a:solidFill>
                  <a:srgbClr val="000000"/>
                </a:solidFill>
              </a: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E62A60C-43D7-41FA-8176-BFDF1648A629}" type="slidenum">
              <a:rPr lang="en-US">
                <a:solidFill>
                  <a:srgbClr val="000000"/>
                </a:solidFill>
              </a: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3778"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fontAlgn="base">
              <a:spcBef>
                <a:spcPct val="0"/>
              </a:spcBef>
              <a:spcAft>
                <a:spcPct val="0"/>
              </a:spcAft>
            </a:pPr>
            <a:endParaRPr kumimoji="1" lang="en-US" sz="2400">
              <a:solidFill>
                <a:srgbClr val="5B5249"/>
              </a:solidFill>
            </a:endParaRPr>
          </a:p>
        </p:txBody>
      </p:sp>
      <p:pic>
        <p:nvPicPr>
          <p:cNvPr id="203779" name="Picture 3" descr="D:\FRONTPAGE THEMES\NATURE\ANABNR2.PNG"/>
          <p:cNvPicPr>
            <a:picLocks noChangeAspect="1" noChangeArrowheads="1"/>
          </p:cNvPicPr>
          <p:nvPr/>
        </p:nvPicPr>
        <p:blipFill>
          <a:blip r:embed="rId2" cstate="print"/>
          <a:srcRect l="-900" t="-1314" r="-2" b="-36961"/>
          <a:stretch>
            <a:fillRect/>
          </a:stretch>
        </p:blipFill>
        <p:spPr bwMode="auto">
          <a:xfrm>
            <a:off x="533400" y="3200400"/>
            <a:ext cx="8458200" cy="1158875"/>
          </a:xfrm>
          <a:prstGeom prst="rect">
            <a:avLst/>
          </a:prstGeom>
          <a:noFill/>
        </p:spPr>
      </p:pic>
      <p:sp>
        <p:nvSpPr>
          <p:cNvPr id="203780" name="Rectangle 4"/>
          <p:cNvSpPr>
            <a:spLocks noChangeArrowheads="1"/>
          </p:cNvSpPr>
          <p:nvPr/>
        </p:nvSpPr>
        <p:spPr bwMode="hidden">
          <a:xfrm>
            <a:off x="795338" y="2895600"/>
            <a:ext cx="304800" cy="990600"/>
          </a:xfrm>
          <a:prstGeom prst="rect">
            <a:avLst/>
          </a:prstGeom>
          <a:solidFill>
            <a:schemeClr val="accent2">
              <a:alpha val="50000"/>
            </a:schemeClr>
          </a:solidFill>
          <a:ln w="9525">
            <a:noFill/>
            <a:miter lim="800000"/>
            <a:headEnd/>
            <a:tailEnd/>
          </a:ln>
          <a:effectLst/>
        </p:spPr>
        <p:txBody>
          <a:bodyPr wrap="none" anchor="ctr"/>
          <a:lstStyle/>
          <a:p>
            <a:pPr algn="ctr" fontAlgn="base">
              <a:spcBef>
                <a:spcPct val="0"/>
              </a:spcBef>
              <a:spcAft>
                <a:spcPct val="0"/>
              </a:spcAft>
            </a:pPr>
            <a:endParaRPr kumimoji="1" lang="en-US" sz="2400">
              <a:solidFill>
                <a:srgbClr val="5B5249"/>
              </a:solidFill>
            </a:endParaRPr>
          </a:p>
        </p:txBody>
      </p:sp>
      <p:sp>
        <p:nvSpPr>
          <p:cNvPr id="203781"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203782"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r>
              <a:rPr lang="en-US"/>
              <a:t>Click to edit Master subtitle style</a:t>
            </a:r>
          </a:p>
        </p:txBody>
      </p:sp>
      <p:sp>
        <p:nvSpPr>
          <p:cNvPr id="203783" name="Rectangle 7"/>
          <p:cNvSpPr>
            <a:spLocks noGrp="1" noChangeArrowheads="1"/>
          </p:cNvSpPr>
          <p:nvPr>
            <p:ph type="dt" sz="half" idx="2"/>
          </p:nvPr>
        </p:nvSpPr>
        <p:spPr>
          <a:xfrm>
            <a:off x="685800" y="6324600"/>
            <a:ext cx="1905000" cy="457200"/>
          </a:xfrm>
        </p:spPr>
        <p:txBody>
          <a:bodyPr/>
          <a:lstStyle>
            <a:lvl1pPr>
              <a:defRPr/>
            </a:lvl1pPr>
          </a:lstStyle>
          <a:p>
            <a:endParaRPr lang="en-US">
              <a:solidFill>
                <a:srgbClr val="2A3D7A"/>
              </a:solidFill>
            </a:endParaRPr>
          </a:p>
        </p:txBody>
      </p:sp>
      <p:sp>
        <p:nvSpPr>
          <p:cNvPr id="203784" name="Rectangle 8"/>
          <p:cNvSpPr>
            <a:spLocks noGrp="1" noChangeArrowheads="1"/>
          </p:cNvSpPr>
          <p:nvPr>
            <p:ph type="ftr" sz="quarter" idx="3"/>
          </p:nvPr>
        </p:nvSpPr>
        <p:spPr>
          <a:xfrm>
            <a:off x="3124200" y="6324600"/>
            <a:ext cx="2895600" cy="457200"/>
          </a:xfrm>
        </p:spPr>
        <p:txBody>
          <a:bodyPr/>
          <a:lstStyle>
            <a:lvl1pPr>
              <a:defRPr/>
            </a:lvl1pPr>
          </a:lstStyle>
          <a:p>
            <a:r>
              <a:rPr lang="en-US">
                <a:solidFill>
                  <a:srgbClr val="2A3D7A"/>
                </a:solidFill>
              </a:rPr>
              <a:t>Copyright 1996</a:t>
            </a:r>
          </a:p>
        </p:txBody>
      </p:sp>
      <p:sp>
        <p:nvSpPr>
          <p:cNvPr id="203785" name="Rectangle 9"/>
          <p:cNvSpPr>
            <a:spLocks noGrp="1" noChangeArrowheads="1"/>
          </p:cNvSpPr>
          <p:nvPr>
            <p:ph type="sldNum" sz="quarter" idx="4"/>
          </p:nvPr>
        </p:nvSpPr>
        <p:spPr>
          <a:xfrm>
            <a:off x="6553200" y="6324600"/>
            <a:ext cx="1905000" cy="457200"/>
          </a:xfrm>
        </p:spPr>
        <p:txBody>
          <a:bodyPr/>
          <a:lstStyle>
            <a:lvl1pPr>
              <a:defRPr sz="1400"/>
            </a:lvl1pPr>
          </a:lstStyle>
          <a:p>
            <a:fld id="{90673FAF-0B5D-4969-96B3-962C8CB23DAB}" type="slidenum">
              <a:rPr lang="en-US">
                <a:solidFill>
                  <a:srgbClr val="2A3D7A"/>
                </a:solidFill>
              </a:rPr>
              <a:pPr/>
              <a:t>‹#›</a:t>
            </a:fld>
            <a:endParaRPr lang="en-US">
              <a:solidFill>
                <a:srgbClr val="2A3D7A"/>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100355"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7CC623A-2BEA-495D-8C62-EB5741FA0BEB}" type="slidenum">
              <a:rPr lang="en-US" smtClean="0">
                <a:solidFill>
                  <a:srgbClr val="000000"/>
                </a:solidFill>
              </a:rPr>
              <a:pPr/>
              <a:t>‹#›</a:t>
            </a:fld>
            <a:endParaRPr lang="en-US">
              <a:solidFill>
                <a:srgbClr val="000000"/>
              </a:solidFill>
            </a:endParaRPr>
          </a:p>
        </p:txBody>
      </p:sp>
    </p:spTree>
  </p:cSld>
  <p:clrMapOvr>
    <a:masterClrMapping/>
  </p:clrMapOvr>
  <p:transition advClick="0"/>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03E34-908B-488A-9CB9-0F6A215736A7}"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D6CE883-085D-4E36-9E97-CC973775C3E1}"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F56B8D7-35E9-4CE5-8AC0-FF4B5B750F0C}"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F3CE60-B07C-46F8-9D02-8AFFB412E573}"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3140D70-5D34-4227-B618-922FC3FD26E1}"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2A3D7A"/>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2A3D7A"/>
                </a:solidFill>
              </a:rPr>
              <a:t>Copyright 1996</a:t>
            </a:r>
          </a:p>
        </p:txBody>
      </p:sp>
      <p:sp>
        <p:nvSpPr>
          <p:cNvPr id="6" name="Slide Number Placeholder 5"/>
          <p:cNvSpPr>
            <a:spLocks noGrp="1"/>
          </p:cNvSpPr>
          <p:nvPr>
            <p:ph type="sldNum" sz="quarter" idx="12"/>
          </p:nvPr>
        </p:nvSpPr>
        <p:spPr/>
        <p:txBody>
          <a:bodyPr/>
          <a:lstStyle>
            <a:lvl1pPr>
              <a:defRPr/>
            </a:lvl1pPr>
          </a:lstStyle>
          <a:p>
            <a:fld id="{8D86B368-FA5F-4A78-AAF1-3BC067316600}"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33FFCFA-EFF7-4AA1-B1C8-A86A8185ED43}"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C94013-24C2-49ED-A5EE-E1C93FEA0A18}"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D3D5ACE-AFF5-46EE-B03D-52A5C67366D7}"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3961A9-4D4A-4ADC-A1C8-98A5D4527AC1}"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22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D3122E-7F19-4A12-888B-77C15545012F}"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53629B1-0FAB-41B3-8F1C-9776B96F774F}" type="slidenum">
              <a:rPr lang="en-US">
                <a:solidFill>
                  <a:srgbClr val="000000"/>
                </a:solidFill>
              </a: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E62A60C-43D7-41FA-8176-BFDF1648A629}" type="slidenum">
              <a:rPr lang="en-US">
                <a:solidFill>
                  <a:srgbClr val="000000"/>
                </a:solidFill>
              </a: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838200" y="762000"/>
            <a:ext cx="7620000" cy="2838450"/>
          </a:xfrm>
        </p:spPr>
        <p:txBody>
          <a:bodyPr/>
          <a:lstStyle>
            <a:lvl1pPr>
              <a:defRPr sz="6600" b="0"/>
            </a:lvl1pPr>
          </a:lstStyle>
          <a:p>
            <a:r>
              <a:rPr lang="en-US"/>
              <a:t>Clique para editar o estilo do título mestre</a:t>
            </a:r>
          </a:p>
        </p:txBody>
      </p:sp>
      <p:sp>
        <p:nvSpPr>
          <p:cNvPr id="12291" name="Rectangle 3"/>
          <p:cNvSpPr>
            <a:spLocks noGrp="1" noChangeArrowheads="1"/>
          </p:cNvSpPr>
          <p:nvPr>
            <p:ph type="subTitle" idx="1"/>
          </p:nvPr>
        </p:nvSpPr>
        <p:spPr>
          <a:xfrm>
            <a:off x="838200" y="3810000"/>
            <a:ext cx="7620000" cy="1752600"/>
          </a:xfrm>
        </p:spPr>
        <p:txBody>
          <a:bodyPr/>
          <a:lstStyle>
            <a:lvl1pPr marL="0" indent="0">
              <a:buFontTx/>
              <a:buNone/>
              <a:defRPr sz="4000"/>
            </a:lvl1pPr>
          </a:lstStyle>
          <a:p>
            <a:r>
              <a:rPr lang="en-US"/>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9E26DD-E06A-4035-960F-36D1D2AB6B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BB558A-B164-458A-A028-2BDB45D195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A3D13A-7950-4D8C-B221-B8A9032784D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2A3D7A"/>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2A3D7A"/>
                </a:solidFill>
              </a:rPr>
              <a:t>Copyright 1996</a:t>
            </a:r>
          </a:p>
        </p:txBody>
      </p:sp>
      <p:sp>
        <p:nvSpPr>
          <p:cNvPr id="6" name="Slide Number Placeholder 5"/>
          <p:cNvSpPr>
            <a:spLocks noGrp="1"/>
          </p:cNvSpPr>
          <p:nvPr>
            <p:ph type="sldNum" sz="quarter" idx="12"/>
          </p:nvPr>
        </p:nvSpPr>
        <p:spPr/>
        <p:txBody>
          <a:bodyPr/>
          <a:lstStyle>
            <a:lvl1pPr>
              <a:defRPr/>
            </a:lvl1pPr>
          </a:lstStyle>
          <a:p>
            <a:fld id="{F7FF6AF9-B8A1-4A06-9912-E38A9F969946}"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CC94F4-D029-4B54-9286-CD1E9A11C3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879709-D099-473B-AC33-0225BC81F0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803CC6-66C9-42E0-9E1D-BAD021F5A74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5C33DF-F715-4C26-B991-DD2FBD097E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419AFF-608D-4DB0-80D5-AC458B2266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DE588F-6B79-43B2-B0D6-FBB30519F16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E589C-7E2E-4DD5-9F48-BE387611FA0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0BC98C-F522-425E-AE3E-349906A1C8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pt-B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D9855B-541E-48CE-A714-EDD7B7DF5B6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pt-B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70B65-BC54-497F-9219-F7F6C51845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76400"/>
            <a:ext cx="3886200" cy="4540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76400"/>
            <a:ext cx="3886200" cy="4540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2A3D7A"/>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2A3D7A"/>
                </a:solidFill>
              </a:rPr>
              <a:t>Copyright 1996</a:t>
            </a:r>
          </a:p>
        </p:txBody>
      </p:sp>
      <p:sp>
        <p:nvSpPr>
          <p:cNvPr id="7" name="Slide Number Placeholder 6"/>
          <p:cNvSpPr>
            <a:spLocks noGrp="1"/>
          </p:cNvSpPr>
          <p:nvPr>
            <p:ph type="sldNum" sz="quarter" idx="12"/>
          </p:nvPr>
        </p:nvSpPr>
        <p:spPr/>
        <p:txBody>
          <a:bodyPr/>
          <a:lstStyle>
            <a:lvl1pPr>
              <a:defRPr/>
            </a:lvl1pPr>
          </a:lstStyle>
          <a:p>
            <a:fld id="{F324560C-FEC0-431B-981B-7E5E24903575}"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107E8B-FF8A-4BDD-AD5F-00172642CE7A}"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775369-71D7-48DA-99AD-2872B4393549}"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F232C-2909-4B60-B84D-9360399C072E}"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57200" y="13684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648200" y="13684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515BDE-82EE-4D80-A84F-60666361764A}"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6D28B4-9DDD-4173-822A-A12578850A74}"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0E2D0A-5D51-4734-9A68-32235E4AF91B}"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930D76-90AD-4960-BDA9-71D39CDE286C}"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3D7FB6-0456-4004-94C6-C9F88319D79A}"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570708-F7FC-43D5-9740-E75AD6D7B8B7}"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0297FF-E142-4AD9-89BD-412CFC6DBD7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2A3D7A"/>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2A3D7A"/>
                </a:solidFill>
              </a:rPr>
              <a:t>Copyright 1996</a:t>
            </a:r>
          </a:p>
        </p:txBody>
      </p:sp>
      <p:sp>
        <p:nvSpPr>
          <p:cNvPr id="9" name="Slide Number Placeholder 8"/>
          <p:cNvSpPr>
            <a:spLocks noGrp="1"/>
          </p:cNvSpPr>
          <p:nvPr>
            <p:ph type="sldNum" sz="quarter" idx="12"/>
          </p:nvPr>
        </p:nvSpPr>
        <p:spPr/>
        <p:txBody>
          <a:bodyPr/>
          <a:lstStyle>
            <a:lvl1pPr>
              <a:defRPr/>
            </a:lvl1pPr>
          </a:lstStyle>
          <a:p>
            <a:fld id="{EFEC11EB-8BFB-488A-8397-B3D93E1DE697}"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894388"/>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0" y="0"/>
            <a:ext cx="6705600"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06F952-082C-4431-AC59-19B76EB1CE1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2A3D7A"/>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2A3D7A"/>
                </a:solidFill>
              </a:rPr>
              <a:t>Copyright 1996</a:t>
            </a:r>
          </a:p>
        </p:txBody>
      </p:sp>
      <p:sp>
        <p:nvSpPr>
          <p:cNvPr id="5" name="Slide Number Placeholder 4"/>
          <p:cNvSpPr>
            <a:spLocks noGrp="1"/>
          </p:cNvSpPr>
          <p:nvPr>
            <p:ph type="sldNum" sz="quarter" idx="12"/>
          </p:nvPr>
        </p:nvSpPr>
        <p:spPr/>
        <p:txBody>
          <a:bodyPr/>
          <a:lstStyle>
            <a:lvl1pPr>
              <a:defRPr/>
            </a:lvl1pPr>
          </a:lstStyle>
          <a:p>
            <a:fld id="{31573B11-D3B6-4CEE-AD10-F508E184F7AC}"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2A3D7A"/>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2A3D7A"/>
                </a:solidFill>
              </a:rPr>
              <a:t>Copyright 1996</a:t>
            </a:r>
          </a:p>
        </p:txBody>
      </p:sp>
      <p:sp>
        <p:nvSpPr>
          <p:cNvPr id="4" name="Slide Number Placeholder 3"/>
          <p:cNvSpPr>
            <a:spLocks noGrp="1"/>
          </p:cNvSpPr>
          <p:nvPr>
            <p:ph type="sldNum" sz="quarter" idx="12"/>
          </p:nvPr>
        </p:nvSpPr>
        <p:spPr/>
        <p:txBody>
          <a:bodyPr/>
          <a:lstStyle>
            <a:lvl1pPr>
              <a:defRPr/>
            </a:lvl1pPr>
          </a:lstStyle>
          <a:p>
            <a:fld id="{397695E3-E851-4739-B276-9ADF1E8AADDA}"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666699"/>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D6DB0FA-B357-43F9-B700-9DF3C34ED80F}"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2A3D7A"/>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2A3D7A"/>
                </a:solidFill>
              </a:rPr>
              <a:t>Copyright 1996</a:t>
            </a:r>
          </a:p>
        </p:txBody>
      </p:sp>
      <p:sp>
        <p:nvSpPr>
          <p:cNvPr id="7" name="Slide Number Placeholder 6"/>
          <p:cNvSpPr>
            <a:spLocks noGrp="1"/>
          </p:cNvSpPr>
          <p:nvPr>
            <p:ph type="sldNum" sz="quarter" idx="12"/>
          </p:nvPr>
        </p:nvSpPr>
        <p:spPr/>
        <p:txBody>
          <a:bodyPr/>
          <a:lstStyle>
            <a:lvl1pPr>
              <a:defRPr/>
            </a:lvl1pPr>
          </a:lstStyle>
          <a:p>
            <a:fld id="{3C0DAD91-13BD-4504-95CE-BD9B05E78F71}"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2A3D7A"/>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2A3D7A"/>
                </a:solidFill>
              </a:rPr>
              <a:t>Copyright 1996</a:t>
            </a:r>
          </a:p>
        </p:txBody>
      </p:sp>
      <p:sp>
        <p:nvSpPr>
          <p:cNvPr id="7" name="Slide Number Placeholder 6"/>
          <p:cNvSpPr>
            <a:spLocks noGrp="1"/>
          </p:cNvSpPr>
          <p:nvPr>
            <p:ph type="sldNum" sz="quarter" idx="12"/>
          </p:nvPr>
        </p:nvSpPr>
        <p:spPr/>
        <p:txBody>
          <a:bodyPr/>
          <a:lstStyle>
            <a:lvl1pPr>
              <a:defRPr/>
            </a:lvl1pPr>
          </a:lstStyle>
          <a:p>
            <a:fld id="{3C0B20E3-A689-45D7-B7BB-5E1E3F915ADA}"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2A3D7A"/>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2A3D7A"/>
                </a:solidFill>
              </a:rPr>
              <a:t>Copyright 1996</a:t>
            </a:r>
          </a:p>
        </p:txBody>
      </p:sp>
      <p:sp>
        <p:nvSpPr>
          <p:cNvPr id="6" name="Slide Number Placeholder 5"/>
          <p:cNvSpPr>
            <a:spLocks noGrp="1"/>
          </p:cNvSpPr>
          <p:nvPr>
            <p:ph type="sldNum" sz="quarter" idx="12"/>
          </p:nvPr>
        </p:nvSpPr>
        <p:spPr/>
        <p:txBody>
          <a:bodyPr/>
          <a:lstStyle>
            <a:lvl1pPr>
              <a:defRPr/>
            </a:lvl1pPr>
          </a:lstStyle>
          <a:p>
            <a:fld id="{A59C5EE4-357A-40A2-BAD0-C6AE8BA3B328}"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454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454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2A3D7A"/>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2A3D7A"/>
                </a:solidFill>
              </a:rPr>
              <a:t>Copyright 1996</a:t>
            </a:r>
          </a:p>
        </p:txBody>
      </p:sp>
      <p:sp>
        <p:nvSpPr>
          <p:cNvPr id="6" name="Slide Number Placeholder 5"/>
          <p:cNvSpPr>
            <a:spLocks noGrp="1"/>
          </p:cNvSpPr>
          <p:nvPr>
            <p:ph type="sldNum" sz="quarter" idx="12"/>
          </p:nvPr>
        </p:nvSpPr>
        <p:spPr/>
        <p:txBody>
          <a:bodyPr/>
          <a:lstStyle>
            <a:lvl1pPr>
              <a:defRPr/>
            </a:lvl1pPr>
          </a:lstStyle>
          <a:p>
            <a:fld id="{179FF89D-FFA4-4875-A403-FAE8200C912E}" type="slidenum">
              <a:rPr lang="en-US">
                <a:solidFill>
                  <a:srgbClr val="2A3D7A"/>
                </a:solidFill>
              </a:rPr>
              <a:pPr/>
              <a:t>‹#›</a:t>
            </a:fld>
            <a:endParaRPr lang="en-US" sz="1400">
              <a:solidFill>
                <a:srgbClr val="2A3D7A"/>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8623050-BDD9-47AC-A45B-3EAEBA2BC5E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B18BD0-2214-496A-BB7B-CB899A1863A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022F0-B4D5-4461-9A36-CD53CDFB2D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7C7A85-05DD-4D02-B855-923CF370F36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50FE28-C351-46DA-A4E2-0EC78D1726D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B815C39-823D-4606-A77D-36D1FAADFA3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666699"/>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635713E-2840-4A67-B715-C2C185633000}"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C4D2538-4245-49C0-9500-5000547669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236B73D-A74A-45CB-B99D-F97835DDA4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497C5B-A617-48C8-AC96-B447B75D92F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07F62D-4D84-46F7-9B49-86E9BFAB8BA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4BE441-9CE0-4703-9617-FF188076C0E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27CE85-91CF-459A-B6E5-0C584850E6A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609600"/>
            <a:ext cx="6096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362200" y="1981200"/>
            <a:ext cx="2971800" cy="41148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486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A97851-DFB9-403A-B46E-6DB59883CC68}"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666699"/>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9C520A9F-2466-4D18-A70D-8E1944357130}"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100355"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7CC623A-2BEA-495D-8C62-EB5741FA0BEB}" type="slidenum">
              <a:rPr lang="en-US" smtClean="0">
                <a:solidFill>
                  <a:srgbClr val="000000"/>
                </a:solidFill>
              </a:rPr>
              <a:pPr/>
              <a:t>‹#›</a:t>
            </a:fld>
            <a:endParaRPr lang="en-US">
              <a:solidFill>
                <a:srgbClr val="000000"/>
              </a:solidFill>
            </a:endParaRPr>
          </a:p>
        </p:txBody>
      </p:sp>
    </p:spTree>
  </p:cSld>
  <p:clrMapOvr>
    <a:masterClrMapping/>
  </p:clrMapOvr>
  <p:transition advClick="0"/>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03E34-908B-488A-9CB9-0F6A215736A7}"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666699"/>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0FBCB3AD-81D3-474A-AF88-050DA7B7D4BC}"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D6CE883-085D-4E36-9E97-CC973775C3E1}"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F56B8D7-35E9-4CE5-8AC0-FF4B5B750F0C}"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F3CE60-B07C-46F8-9D02-8AFFB412E573}"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3140D70-5D34-4227-B618-922FC3FD26E1}"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33FFCFA-EFF7-4AA1-B1C8-A86A8185ED43}"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C94013-24C2-49ED-A5EE-E1C93FEA0A18}"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D3D5ACE-AFF5-46EE-B03D-52A5C67366D7}"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3961A9-4D4A-4ADC-A1C8-98A5D4527AC1}"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622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D3122E-7F19-4A12-888B-77C15545012F}" type="slidenum">
              <a:rPr lang="en-US" smtClean="0">
                <a:solidFill>
                  <a:srgbClr val="000000"/>
                </a:solidFill>
              </a:rPr>
              <a:pPr/>
              <a:t>‹#›</a:t>
            </a:fld>
            <a:endParaRPr lang="en-US">
              <a:solidFill>
                <a:srgbClr val="000000"/>
              </a:solidFill>
            </a:endParaRPr>
          </a:p>
        </p:txBody>
      </p:sp>
    </p:spTree>
  </p:cSld>
  <p:clrMapOvr>
    <a:masterClrMapping/>
  </p:clrMapOvr>
  <p:transition advClick="0">
    <p:push/>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53629B1-0FAB-41B3-8F1C-9776B96F774F}" type="slidenum">
              <a:rPr lang="en-US">
                <a:solidFill>
                  <a:srgbClr val="000000"/>
                </a:solidFill>
              </a: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666699"/>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E129676D-22FE-4747-916A-C6C23F87FCA5}"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E62A60C-43D7-41FA-8176-BFDF1648A629}" type="slidenum">
              <a:rPr lang="en-US">
                <a:solidFill>
                  <a:srgbClr val="000000"/>
                </a:solidFill>
              </a: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8067"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88066" name="Rectangle 2"/>
          <p:cNvSpPr>
            <a:spLocks noGrp="1" noChangeArrowheads="1"/>
          </p:cNvSpPr>
          <p:nvPr>
            <p:ph type="ctrTitle"/>
          </p:nvPr>
        </p:nvSpPr>
        <p:spPr>
          <a:xfrm>
            <a:off x="685800" y="2286000"/>
            <a:ext cx="7772400" cy="1143000"/>
          </a:xfrm>
          <a:ln/>
        </p:spPr>
        <p:txBody>
          <a:bodyPr/>
          <a:lstStyle>
            <a:lvl1pPr>
              <a:defRPr/>
            </a:lvl1pPr>
          </a:lstStyle>
          <a:p>
            <a:r>
              <a:rPr lang="en-US" smtClean="0"/>
              <a:t>Click to edit Master 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91357EB-D591-4903-B227-5DE7A5222FBA}" type="slidenum">
              <a:rPr lang="en-US">
                <a:solidFill>
                  <a:srgbClr val="000000"/>
                </a:solidFill>
              </a:rPr>
              <a:pPr>
                <a:defRPr/>
              </a:pPr>
              <a:t>‹#›</a:t>
            </a:fld>
            <a:endParaRPr lang="en-US">
              <a:solidFill>
                <a:srgbClr val="000000"/>
              </a:solidFill>
            </a:endParaRPr>
          </a:p>
        </p:txBody>
      </p:sp>
    </p:spTree>
  </p:cSld>
  <p:clrMapOvr>
    <a:masterClrMapping/>
  </p:clrMapOvr>
  <p:transition advClick="0"/>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1980-6A66-4AF6-9F67-1985CF5B315D}"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8DC786-8761-49A1-82B8-C95C09998A4B}"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A0E96E-A195-483D-9776-102DC2DDC500}"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ED2458-A888-475B-8AC1-098F19470ED8}"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85880E-5E99-4C36-A995-3D01861064F3}"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5C4BDC-8305-4D64-8CCB-79CFE00F9D80}"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FCC165-0709-4017-8205-8C0429F3684D}"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1BF062-740D-4088-84C9-E64053097302}"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666699"/>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EC2B7FAC-A0EA-4584-A928-CBA83473085B}"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C2A1F-9DB9-4EBB-8A63-08DE84AA26B1}"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7BDED-9D8E-4E53-A879-25D5A5E2109A}" type="slidenum">
              <a:rPr lang="en-US">
                <a:solidFill>
                  <a:srgbClr val="000000"/>
                </a:solidFill>
              </a:rPr>
              <a:pPr>
                <a:defRPr/>
              </a:pPr>
              <a:t>‹#›</a:t>
            </a:fld>
            <a:endParaRPr lang="en-US">
              <a:solidFill>
                <a:srgbClr val="000000"/>
              </a:solidFill>
            </a:endParaRPr>
          </a:p>
        </p:txBody>
      </p:sp>
    </p:spTree>
  </p:cSld>
  <p:clrMapOvr>
    <a:masterClrMapping/>
  </p:clrMapOvr>
  <p:transition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B2EDC2-DB82-4BEF-B277-1E8BF3277D01}" type="slidenum">
              <a:rPr lang="en-US">
                <a:solidFill>
                  <a:srgbClr val="000000"/>
                </a:solidFill>
              </a:rPr>
              <a:pPr>
                <a:defRPr/>
              </a:pPr>
              <a:t>‹#›</a:t>
            </a:fld>
            <a:endParaRPr lang="en-US">
              <a:solidFill>
                <a:srgbClr val="000000"/>
              </a:solidFill>
            </a:endParaRPr>
          </a:p>
        </p:txBody>
      </p:sp>
    </p:spTree>
  </p:cSld>
  <p:clrMapOvr>
    <a:masterClrMapping/>
  </p:clrMapOvr>
  <p:transition advClick="0"/>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4D8E99E-7440-4AEC-B384-AB57005D9458}" type="slidenum">
              <a:rPr lang="en-US">
                <a:solidFill>
                  <a:srgbClr val="000000"/>
                </a:solidFill>
              </a: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666699"/>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70D40168-DFAA-4BCE-AA67-DBABB4424B02}"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Impress BT" pitchFamily="66" charset="0"/>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p:txBody>
          <a:bodyPr/>
          <a:lstStyle>
            <a:lvl1pPr>
              <a:defRPr>
                <a:latin typeface="Impress BT" pitchFamily="66" charset="0"/>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p:txBody>
          <a:bodyPr/>
          <a:lstStyle>
            <a:lvl1pPr>
              <a:defRPr>
                <a:latin typeface="Impress BT" pitchFamily="66" charset="0"/>
              </a:defRPr>
            </a:lvl1pPr>
          </a:lstStyle>
          <a:p>
            <a:pPr>
              <a:defRPr/>
            </a:pPr>
            <a:fld id="{391357EB-D591-4903-B227-5DE7A5222FBA}"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1980-6A66-4AF6-9F67-1985CF5B315D}"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8DC786-8761-49A1-82B8-C95C09998A4B}"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A0E96E-A195-483D-9776-102DC2DDC500}"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ED2458-A888-475B-8AC1-098F19470ED8}"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666699"/>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666699"/>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6BF630A5-6FF2-4344-AEAC-16EE224E0137}" type="slidenum">
              <a:rPr lang="en-US">
                <a:solidFill>
                  <a:srgbClr val="666699"/>
                </a:solidFill>
              </a:rPr>
              <a:pPr>
                <a:defRPr/>
              </a:pPr>
              <a:t>‹#›</a:t>
            </a:fld>
            <a:endParaRPr lang="en-US">
              <a:solidFill>
                <a:srgbClr val="666699"/>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85880E-5E99-4C36-A995-3D01861064F3}"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5C4BDC-8305-4D64-8CCB-79CFE00F9D80}"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FCC165-0709-4017-8205-8C0429F3684D}"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1BF062-740D-4088-84C9-E64053097302}"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C2A1F-9DB9-4EBB-8A63-08DE84AA26B1}"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7BDED-9D8E-4E53-A879-25D5A5E2109A}" type="slidenum">
              <a:rPr lang="en-US" smtClean="0">
                <a:solidFill>
                  <a:srgbClr val="663300"/>
                </a:solidFill>
              </a:rPr>
              <a:pPr>
                <a:defRPr/>
              </a:pPr>
              <a:t>‹#›</a:t>
            </a:fld>
            <a:endParaRPr lang="en-US">
              <a:solidFill>
                <a:srgbClr val="6633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B2EDC2-DB82-4BEF-B277-1E8BF3277D01}" type="slidenum">
              <a:rPr lang="en-US">
                <a:solidFill>
                  <a:srgbClr val="663300"/>
                </a:solidFill>
              </a:rPr>
              <a:pPr>
                <a:defRPr/>
              </a:pPr>
              <a:t>‹#›</a:t>
            </a:fld>
            <a:endParaRPr lang="en-US">
              <a:solidFill>
                <a:srgbClr val="663300"/>
              </a:solidFill>
            </a:endParaRPr>
          </a:p>
        </p:txBody>
      </p:sp>
    </p:spTree>
  </p:cSld>
  <p:clrMapOvr>
    <a:masterClrMapping/>
  </p:clrMapOvr>
  <p:transition advClick="0"/>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lvl1pPr>
              <a:defRPr/>
            </a:lvl1pPr>
          </a:lstStyle>
          <a:p>
            <a:r>
              <a:rPr lang="en-US" smtClean="0"/>
              <a:t>Click to edit Master title style</a:t>
            </a:r>
            <a:endParaRPr lang="en-US"/>
          </a:p>
        </p:txBody>
      </p:sp>
      <p:sp>
        <p:nvSpPr>
          <p:cNvPr id="2051"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AAEFEA6-595C-41DB-A875-59D644E3969A}"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D25248-63F1-4BE8-A60B-798FB5632D0F}" type="slidenum">
              <a:rPr lang="en-US">
                <a:solidFill>
                  <a:srgbClr val="663300"/>
                </a:solidFill>
              </a:rPr>
              <a:pPr>
                <a:defRPr/>
              </a:pPr>
              <a:t>‹#›</a:t>
            </a:fld>
            <a:endParaRPr lang="en-US">
              <a:solidFill>
                <a:srgbClr val="6633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66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66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42AE1-472C-43DD-8623-5692867232B7}" type="slidenum">
              <a:rPr lang="en-US">
                <a:solidFill>
                  <a:srgbClr val="663300"/>
                </a:solidFill>
              </a:rPr>
              <a:pPr>
                <a:defRPr/>
              </a:pPr>
              <a:t>‹#›</a:t>
            </a:fld>
            <a:endParaRPr lang="en-US">
              <a:solidFill>
                <a:srgbClr val="6633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6.jpe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5.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6.jpe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4.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6.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8.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2.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427015" name="Rectangle 7"/>
          <p:cNvSpPr>
            <a:spLocks noChangeArrowheads="1"/>
          </p:cNvSpPr>
          <p:nvPr/>
        </p:nvSpPr>
        <p:spPr bwMode="auto">
          <a:xfrm>
            <a:off x="338138" y="228600"/>
            <a:ext cx="8428037" cy="6370638"/>
          </a:xfrm>
          <a:prstGeom prst="rect">
            <a:avLst/>
          </a:prstGeom>
          <a:solidFill>
            <a:srgbClr val="000000"/>
          </a:solidFill>
          <a:ln w="12700">
            <a:solidFill>
              <a:srgbClr val="940063"/>
            </a:solidFill>
            <a:miter lim="800000"/>
            <a:headEnd type="none" w="sm" len="sm"/>
            <a:tailEnd type="none" w="sm" len="sm"/>
          </a:ln>
          <a:effectLst/>
        </p:spPr>
        <p:txBody>
          <a:bodyPr wrap="none" anchor="ctr"/>
          <a:lstStyle/>
          <a:p>
            <a:pPr fontAlgn="base">
              <a:spcBef>
                <a:spcPct val="0"/>
              </a:spcBef>
              <a:spcAft>
                <a:spcPct val="0"/>
              </a:spcAft>
              <a:defRPr/>
            </a:pPr>
            <a:endParaRPr lang="en-US" sz="2800">
              <a:solidFill>
                <a:srgbClr val="666699"/>
              </a:solidFill>
              <a:latin typeface="Staid Gothic ExtraBold" pitchFamily="2" charset="0"/>
            </a:endParaRPr>
          </a:p>
        </p:txBody>
      </p:sp>
      <p:sp>
        <p:nvSpPr>
          <p:cNvPr id="4270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rgbClr val="5F5F5F"/>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299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7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pitchFamily="18" charset="0"/>
              </a:defRPr>
            </a:lvl1pPr>
          </a:lstStyle>
          <a:p>
            <a:pPr fontAlgn="base">
              <a:spcBef>
                <a:spcPct val="0"/>
              </a:spcBef>
              <a:spcAft>
                <a:spcPct val="0"/>
              </a:spcAft>
              <a:defRPr/>
            </a:pPr>
            <a:endParaRPr lang="en-US">
              <a:solidFill>
                <a:srgbClr val="666699"/>
              </a:solidFill>
            </a:endParaRPr>
          </a:p>
        </p:txBody>
      </p:sp>
      <p:sp>
        <p:nvSpPr>
          <p:cNvPr id="427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New Roman" pitchFamily="18" charset="0"/>
              </a:defRPr>
            </a:lvl1pPr>
          </a:lstStyle>
          <a:p>
            <a:pPr fontAlgn="base">
              <a:spcBef>
                <a:spcPct val="0"/>
              </a:spcBef>
              <a:spcAft>
                <a:spcPct val="0"/>
              </a:spcAft>
              <a:defRPr/>
            </a:pPr>
            <a:endParaRPr lang="en-US">
              <a:solidFill>
                <a:srgbClr val="666699"/>
              </a:solidFill>
            </a:endParaRPr>
          </a:p>
        </p:txBody>
      </p:sp>
      <p:sp>
        <p:nvSpPr>
          <p:cNvPr id="427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itchFamily="18" charset="0"/>
              </a:defRPr>
            </a:lvl1pPr>
          </a:lstStyle>
          <a:p>
            <a:pPr fontAlgn="base">
              <a:spcBef>
                <a:spcPct val="0"/>
              </a:spcBef>
              <a:spcAft>
                <a:spcPct val="0"/>
              </a:spcAft>
              <a:defRPr/>
            </a:pPr>
            <a:fld id="{BDC4E1B0-B91B-4A09-811A-BBCAC39DD1DF}" type="slidenum">
              <a:rPr lang="en-US">
                <a:solidFill>
                  <a:srgbClr val="666699"/>
                </a:solidFill>
              </a:rPr>
              <a:pPr fontAlgn="base">
                <a:spcBef>
                  <a:spcPct val="0"/>
                </a:spcBef>
                <a:spcAft>
                  <a:spcPct val="0"/>
                </a:spcAft>
                <a:defRPr/>
              </a:pPr>
              <a:t>‹#›</a:t>
            </a:fld>
            <a:endParaRPr lang="en-US">
              <a:solidFill>
                <a:srgbClr val="666699"/>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20" r:id="rId12"/>
  </p:sldLayoutIdLst>
  <p:txStyles>
    <p:titleStyle>
      <a:lvl1pPr algn="ctr" rtl="0" fontAlgn="base">
        <a:spcBef>
          <a:spcPct val="0"/>
        </a:spcBef>
        <a:spcAft>
          <a:spcPct val="0"/>
        </a:spcAft>
        <a:defRPr sz="5400">
          <a:solidFill>
            <a:srgbClr val="FFFF00"/>
          </a:solidFill>
          <a:latin typeface="+mj-lt"/>
          <a:ea typeface="+mj-ea"/>
          <a:cs typeface="+mj-cs"/>
        </a:defRPr>
      </a:lvl1pPr>
      <a:lvl2pPr algn="ctr" rtl="0" fontAlgn="base">
        <a:spcBef>
          <a:spcPct val="0"/>
        </a:spcBef>
        <a:spcAft>
          <a:spcPct val="0"/>
        </a:spcAft>
        <a:defRPr sz="5400">
          <a:solidFill>
            <a:srgbClr val="FFFF00"/>
          </a:solidFill>
          <a:latin typeface="Britannic Bold" pitchFamily="34" charset="0"/>
        </a:defRPr>
      </a:lvl2pPr>
      <a:lvl3pPr algn="ctr" rtl="0" fontAlgn="base">
        <a:spcBef>
          <a:spcPct val="0"/>
        </a:spcBef>
        <a:spcAft>
          <a:spcPct val="0"/>
        </a:spcAft>
        <a:defRPr sz="5400">
          <a:solidFill>
            <a:srgbClr val="FFFF00"/>
          </a:solidFill>
          <a:latin typeface="Britannic Bold" pitchFamily="34" charset="0"/>
        </a:defRPr>
      </a:lvl3pPr>
      <a:lvl4pPr algn="ctr" rtl="0" fontAlgn="base">
        <a:spcBef>
          <a:spcPct val="0"/>
        </a:spcBef>
        <a:spcAft>
          <a:spcPct val="0"/>
        </a:spcAft>
        <a:defRPr sz="5400">
          <a:solidFill>
            <a:srgbClr val="FFFF00"/>
          </a:solidFill>
          <a:latin typeface="Britannic Bold" pitchFamily="34" charset="0"/>
        </a:defRPr>
      </a:lvl4pPr>
      <a:lvl5pPr algn="ctr" rtl="0" fontAlgn="base">
        <a:spcBef>
          <a:spcPct val="0"/>
        </a:spcBef>
        <a:spcAft>
          <a:spcPct val="0"/>
        </a:spcAft>
        <a:defRPr sz="5400">
          <a:solidFill>
            <a:srgbClr val="FFFF00"/>
          </a:solidFill>
          <a:latin typeface="Britannic Bold" pitchFamily="34" charset="0"/>
        </a:defRPr>
      </a:lvl5pPr>
      <a:lvl6pPr marL="457200" algn="ctr" rtl="0" fontAlgn="base">
        <a:spcBef>
          <a:spcPct val="0"/>
        </a:spcBef>
        <a:spcAft>
          <a:spcPct val="0"/>
        </a:spcAft>
        <a:defRPr sz="5400">
          <a:solidFill>
            <a:srgbClr val="FFFF00"/>
          </a:solidFill>
          <a:latin typeface="Britannic Bold" pitchFamily="34" charset="0"/>
        </a:defRPr>
      </a:lvl6pPr>
      <a:lvl7pPr marL="914400" algn="ctr" rtl="0" fontAlgn="base">
        <a:spcBef>
          <a:spcPct val="0"/>
        </a:spcBef>
        <a:spcAft>
          <a:spcPct val="0"/>
        </a:spcAft>
        <a:defRPr sz="5400">
          <a:solidFill>
            <a:srgbClr val="FFFF00"/>
          </a:solidFill>
          <a:latin typeface="Britannic Bold" pitchFamily="34" charset="0"/>
        </a:defRPr>
      </a:lvl7pPr>
      <a:lvl8pPr marL="1371600" algn="ctr" rtl="0" fontAlgn="base">
        <a:spcBef>
          <a:spcPct val="0"/>
        </a:spcBef>
        <a:spcAft>
          <a:spcPct val="0"/>
        </a:spcAft>
        <a:defRPr sz="5400">
          <a:solidFill>
            <a:srgbClr val="FFFF00"/>
          </a:solidFill>
          <a:latin typeface="Britannic Bold" pitchFamily="34" charset="0"/>
        </a:defRPr>
      </a:lvl8pPr>
      <a:lvl9pPr marL="1828800" algn="ctr" rtl="0" fontAlgn="base">
        <a:spcBef>
          <a:spcPct val="0"/>
        </a:spcBef>
        <a:spcAft>
          <a:spcPct val="0"/>
        </a:spcAft>
        <a:defRPr sz="5400">
          <a:solidFill>
            <a:srgbClr val="FFFF00"/>
          </a:solidFill>
          <a:latin typeface="Britannic Bold" pitchFamily="34" charset="0"/>
        </a:defRPr>
      </a:lvl9pPr>
    </p:titleStyle>
    <p:bodyStyle>
      <a:lvl1pPr marL="342900" indent="-342900" algn="l" rtl="0" fontAlgn="base">
        <a:spcBef>
          <a:spcPct val="20000"/>
        </a:spcBef>
        <a:spcAft>
          <a:spcPct val="0"/>
        </a:spcAft>
        <a:buChar char="•"/>
        <a:defRPr sz="3200" b="1">
          <a:solidFill>
            <a:schemeClr val="bg1"/>
          </a:solidFill>
          <a:latin typeface="+mn-lt"/>
          <a:ea typeface="+mn-ea"/>
          <a:cs typeface="+mn-cs"/>
        </a:defRPr>
      </a:lvl1pPr>
      <a:lvl2pPr marL="742950" indent="-285750" algn="l" rtl="0" fontAlgn="base">
        <a:spcBef>
          <a:spcPct val="20000"/>
        </a:spcBef>
        <a:spcAft>
          <a:spcPct val="0"/>
        </a:spcAft>
        <a:buSzPct val="65000"/>
        <a:buFont typeface="Wingdings" pitchFamily="2" charset="2"/>
        <a:buChar char="§"/>
        <a:defRPr sz="2800" b="1">
          <a:solidFill>
            <a:schemeClr val="bg1"/>
          </a:solidFill>
          <a:latin typeface="+mn-lt"/>
        </a:defRPr>
      </a:lvl2pPr>
      <a:lvl3pPr marL="1143000" indent="-228600" algn="l" rtl="0" fontAlgn="base">
        <a:spcBef>
          <a:spcPct val="20000"/>
        </a:spcBef>
        <a:spcAft>
          <a:spcPct val="0"/>
        </a:spcAft>
        <a:buChar char="•"/>
        <a:defRPr sz="2400" b="1">
          <a:solidFill>
            <a:schemeClr val="bg1"/>
          </a:solidFill>
          <a:latin typeface="+mn-lt"/>
        </a:defRPr>
      </a:lvl3pPr>
      <a:lvl4pPr marL="1600200" indent="-228600" algn="l" rtl="0" fontAlgn="base">
        <a:spcBef>
          <a:spcPct val="20000"/>
        </a:spcBef>
        <a:spcAft>
          <a:spcPct val="0"/>
        </a:spcAft>
        <a:buChar char="–"/>
        <a:defRPr sz="2000" b="1">
          <a:solidFill>
            <a:schemeClr val="bg1"/>
          </a:solidFill>
          <a:latin typeface="+mn-lt"/>
        </a:defRPr>
      </a:lvl4pPr>
      <a:lvl5pPr marL="2057400" indent="-228600" algn="l" rtl="0" fontAlgn="base">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362200" y="609600"/>
            <a:ext cx="6096000" cy="11430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099" name="Rectangle 3"/>
          <p:cNvSpPr>
            <a:spLocks noGrp="1" noChangeArrowheads="1"/>
          </p:cNvSpPr>
          <p:nvPr>
            <p:ph type="body" idx="1"/>
          </p:nvPr>
        </p:nvSpPr>
        <p:spPr bwMode="auto">
          <a:xfrm>
            <a:off x="2362200" y="1981200"/>
            <a:ext cx="6096000" cy="41148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3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993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993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BA81290-1778-47FD-8C68-81578D8411F5}" type="slidenum">
              <a:rPr lang="en-US" smtClean="0">
                <a:solidFill>
                  <a:srgbClr val="000000"/>
                </a:solidFill>
                <a:effectLst>
                  <a:outerShdw blurRad="38100" dist="38100" dir="2700000" algn="tl">
                    <a:srgbClr val="000000">
                      <a:alpha val="43137"/>
                    </a:srgbClr>
                  </a:outerShdw>
                </a:effectLst>
                <a:latin typeface="Times New Roman" pitchFamily="18" charset="0"/>
              </a:rPr>
              <a:pPr eaLnBrk="0" fontAlgn="base" hangingPunct="0">
                <a:spcBef>
                  <a:spcPct val="0"/>
                </a:spcBef>
                <a:spcAft>
                  <a:spcPct val="0"/>
                </a:spcAft>
              </a:pPr>
              <a:t>‹#›</a:t>
            </a:fld>
            <a:endParaRPr lang="en-US">
              <a:solidFill>
                <a:srgbClr val="000000"/>
              </a:solidFill>
              <a:effectLst>
                <a:outerShdw blurRad="38100" dist="38100" dir="2700000" algn="tl">
                  <a:srgbClr val="000000">
                    <a:alpha val="43137"/>
                  </a:srgbClr>
                </a:outerShdw>
              </a:effectLst>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9" r:id="rId13"/>
  </p:sldLayoutIdLst>
  <p:transition advClick="0">
    <p:push/>
  </p:transition>
  <p:timing>
    <p:tnLst>
      <p:par>
        <p:cTn id="1" dur="indefinite" restart="never" nodeType="tmRoot"/>
      </p:par>
    </p:tnLst>
  </p:timing>
  <p:txStyles>
    <p:titleStyle>
      <a:lvl1pPr algn="ctr" rtl="0" eaLnBrk="1" fontAlgn="base" hangingPunct="1">
        <a:spcBef>
          <a:spcPct val="0"/>
        </a:spcBef>
        <a:spcAft>
          <a:spcPct val="0"/>
        </a:spcAft>
        <a:defRPr sz="48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800" b="1">
          <a:solidFill>
            <a:schemeClr val="tx1"/>
          </a:solidFill>
          <a:latin typeface="Impress BT" pitchFamily="66" charset="0"/>
        </a:defRPr>
      </a:lvl2pPr>
      <a:lvl3pPr algn="ctr" rtl="0" eaLnBrk="1" fontAlgn="base" hangingPunct="1">
        <a:spcBef>
          <a:spcPct val="0"/>
        </a:spcBef>
        <a:spcAft>
          <a:spcPct val="0"/>
        </a:spcAft>
        <a:defRPr sz="4800" b="1">
          <a:solidFill>
            <a:schemeClr val="tx1"/>
          </a:solidFill>
          <a:latin typeface="Impress BT" pitchFamily="66" charset="0"/>
        </a:defRPr>
      </a:lvl3pPr>
      <a:lvl4pPr algn="ctr" rtl="0" eaLnBrk="1" fontAlgn="base" hangingPunct="1">
        <a:spcBef>
          <a:spcPct val="0"/>
        </a:spcBef>
        <a:spcAft>
          <a:spcPct val="0"/>
        </a:spcAft>
        <a:defRPr sz="4800" b="1">
          <a:solidFill>
            <a:schemeClr val="tx1"/>
          </a:solidFill>
          <a:latin typeface="Impress BT" pitchFamily="66" charset="0"/>
        </a:defRPr>
      </a:lvl4pPr>
      <a:lvl5pPr algn="ctr" rtl="0" eaLnBrk="1" fontAlgn="base" hangingPunct="1">
        <a:spcBef>
          <a:spcPct val="0"/>
        </a:spcBef>
        <a:spcAft>
          <a:spcPct val="0"/>
        </a:spcAft>
        <a:defRPr sz="4800" b="1">
          <a:solidFill>
            <a:schemeClr val="tx1"/>
          </a:solidFill>
          <a:latin typeface="Impress BT" pitchFamily="66" charset="0"/>
        </a:defRPr>
      </a:lvl5pPr>
      <a:lvl6pPr marL="457200" algn="ctr" rtl="0" eaLnBrk="1" fontAlgn="base" hangingPunct="1">
        <a:spcBef>
          <a:spcPct val="0"/>
        </a:spcBef>
        <a:spcAft>
          <a:spcPct val="0"/>
        </a:spcAft>
        <a:defRPr sz="4800" b="1">
          <a:solidFill>
            <a:schemeClr val="tx1"/>
          </a:solidFill>
          <a:latin typeface="Impress BT" pitchFamily="66" charset="0"/>
        </a:defRPr>
      </a:lvl6pPr>
      <a:lvl7pPr marL="914400" algn="ctr" rtl="0" eaLnBrk="1" fontAlgn="base" hangingPunct="1">
        <a:spcBef>
          <a:spcPct val="0"/>
        </a:spcBef>
        <a:spcAft>
          <a:spcPct val="0"/>
        </a:spcAft>
        <a:defRPr sz="4800" b="1">
          <a:solidFill>
            <a:schemeClr val="tx1"/>
          </a:solidFill>
          <a:latin typeface="Impress BT" pitchFamily="66" charset="0"/>
        </a:defRPr>
      </a:lvl7pPr>
      <a:lvl8pPr marL="1371600" algn="ctr" rtl="0" eaLnBrk="1" fontAlgn="base" hangingPunct="1">
        <a:spcBef>
          <a:spcPct val="0"/>
        </a:spcBef>
        <a:spcAft>
          <a:spcPct val="0"/>
        </a:spcAft>
        <a:defRPr sz="4800" b="1">
          <a:solidFill>
            <a:schemeClr val="tx1"/>
          </a:solidFill>
          <a:latin typeface="Impress BT" pitchFamily="66" charset="0"/>
        </a:defRPr>
      </a:lvl8pPr>
      <a:lvl9pPr marL="1828800" algn="ctr" rtl="0" eaLnBrk="1" fontAlgn="base" hangingPunct="1">
        <a:spcBef>
          <a:spcPct val="0"/>
        </a:spcBef>
        <a:spcAft>
          <a:spcPct val="0"/>
        </a:spcAft>
        <a:defRPr sz="4800" b="1">
          <a:solidFill>
            <a:schemeClr val="tx1"/>
          </a:solidFill>
          <a:latin typeface="Impress BT" pitchFamily="66"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7" descr="0-Background"/>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362200" y="609600"/>
            <a:ext cx="6096000" cy="11430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099" name="Rectangle 3"/>
          <p:cNvSpPr>
            <a:spLocks noGrp="1" noChangeArrowheads="1"/>
          </p:cNvSpPr>
          <p:nvPr>
            <p:ph type="body" idx="1"/>
          </p:nvPr>
        </p:nvSpPr>
        <p:spPr bwMode="auto">
          <a:xfrm>
            <a:off x="2362200" y="1981200"/>
            <a:ext cx="6096000" cy="41148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3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993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993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BA81290-1778-47FD-8C68-81578D8411F5}" type="slidenum">
              <a:rPr lang="en-US" smtClean="0">
                <a:solidFill>
                  <a:srgbClr val="000000"/>
                </a:solidFill>
                <a:effectLst>
                  <a:outerShdw blurRad="38100" dist="38100" dir="2700000" algn="tl">
                    <a:srgbClr val="000000">
                      <a:alpha val="43137"/>
                    </a:srgbClr>
                  </a:outerShdw>
                </a:effectLst>
                <a:latin typeface="Times New Roman" pitchFamily="18" charset="0"/>
              </a:rPr>
              <a:pPr eaLnBrk="0" fontAlgn="base" hangingPunct="0">
                <a:spcBef>
                  <a:spcPct val="0"/>
                </a:spcBef>
                <a:spcAft>
                  <a:spcPct val="0"/>
                </a:spcAft>
              </a:pPr>
              <a:t>‹#›</a:t>
            </a:fld>
            <a:endParaRPr lang="en-US">
              <a:solidFill>
                <a:srgbClr val="000000"/>
              </a:solidFill>
              <a:effectLst>
                <a:outerShdw blurRad="38100" dist="38100" dir="2700000" algn="tl">
                  <a:srgbClr val="000000">
                    <a:alpha val="43137"/>
                  </a:srgbClr>
                </a:outerShdw>
              </a:effectLst>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8" r:id="rId13"/>
  </p:sldLayoutIdLst>
  <p:transition advClick="0">
    <p:push/>
  </p:transition>
  <p:timing>
    <p:tnLst>
      <p:par>
        <p:cTn id="1" dur="indefinite" restart="never" nodeType="tmRoot"/>
      </p:par>
    </p:tnLst>
  </p:timing>
  <p:txStyles>
    <p:titleStyle>
      <a:lvl1pPr algn="ctr" rtl="0" eaLnBrk="1" fontAlgn="base" hangingPunct="1">
        <a:spcBef>
          <a:spcPct val="0"/>
        </a:spcBef>
        <a:spcAft>
          <a:spcPct val="0"/>
        </a:spcAft>
        <a:defRPr sz="48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800" b="1">
          <a:solidFill>
            <a:schemeClr val="tx1"/>
          </a:solidFill>
          <a:latin typeface="Impress BT" pitchFamily="66" charset="0"/>
        </a:defRPr>
      </a:lvl2pPr>
      <a:lvl3pPr algn="ctr" rtl="0" eaLnBrk="1" fontAlgn="base" hangingPunct="1">
        <a:spcBef>
          <a:spcPct val="0"/>
        </a:spcBef>
        <a:spcAft>
          <a:spcPct val="0"/>
        </a:spcAft>
        <a:defRPr sz="4800" b="1">
          <a:solidFill>
            <a:schemeClr val="tx1"/>
          </a:solidFill>
          <a:latin typeface="Impress BT" pitchFamily="66" charset="0"/>
        </a:defRPr>
      </a:lvl3pPr>
      <a:lvl4pPr algn="ctr" rtl="0" eaLnBrk="1" fontAlgn="base" hangingPunct="1">
        <a:spcBef>
          <a:spcPct val="0"/>
        </a:spcBef>
        <a:spcAft>
          <a:spcPct val="0"/>
        </a:spcAft>
        <a:defRPr sz="4800" b="1">
          <a:solidFill>
            <a:schemeClr val="tx1"/>
          </a:solidFill>
          <a:latin typeface="Impress BT" pitchFamily="66" charset="0"/>
        </a:defRPr>
      </a:lvl4pPr>
      <a:lvl5pPr algn="ctr" rtl="0" eaLnBrk="1" fontAlgn="base" hangingPunct="1">
        <a:spcBef>
          <a:spcPct val="0"/>
        </a:spcBef>
        <a:spcAft>
          <a:spcPct val="0"/>
        </a:spcAft>
        <a:defRPr sz="4800" b="1">
          <a:solidFill>
            <a:schemeClr val="tx1"/>
          </a:solidFill>
          <a:latin typeface="Impress BT" pitchFamily="66" charset="0"/>
        </a:defRPr>
      </a:lvl5pPr>
      <a:lvl6pPr marL="457200" algn="ctr" rtl="0" eaLnBrk="1" fontAlgn="base" hangingPunct="1">
        <a:spcBef>
          <a:spcPct val="0"/>
        </a:spcBef>
        <a:spcAft>
          <a:spcPct val="0"/>
        </a:spcAft>
        <a:defRPr sz="4800" b="1">
          <a:solidFill>
            <a:schemeClr val="tx1"/>
          </a:solidFill>
          <a:latin typeface="Impress BT" pitchFamily="66" charset="0"/>
        </a:defRPr>
      </a:lvl6pPr>
      <a:lvl7pPr marL="914400" algn="ctr" rtl="0" eaLnBrk="1" fontAlgn="base" hangingPunct="1">
        <a:spcBef>
          <a:spcPct val="0"/>
        </a:spcBef>
        <a:spcAft>
          <a:spcPct val="0"/>
        </a:spcAft>
        <a:defRPr sz="4800" b="1">
          <a:solidFill>
            <a:schemeClr val="tx1"/>
          </a:solidFill>
          <a:latin typeface="Impress BT" pitchFamily="66" charset="0"/>
        </a:defRPr>
      </a:lvl7pPr>
      <a:lvl8pPr marL="1371600" algn="ctr" rtl="0" eaLnBrk="1" fontAlgn="base" hangingPunct="1">
        <a:spcBef>
          <a:spcPct val="0"/>
        </a:spcBef>
        <a:spcAft>
          <a:spcPct val="0"/>
        </a:spcAft>
        <a:defRPr sz="4800" b="1">
          <a:solidFill>
            <a:schemeClr val="tx1"/>
          </a:solidFill>
          <a:latin typeface="Impress BT" pitchFamily="66" charset="0"/>
        </a:defRPr>
      </a:lvl8pPr>
      <a:lvl9pPr marL="1828800" algn="ctr" rtl="0" eaLnBrk="1" fontAlgn="base" hangingPunct="1">
        <a:spcBef>
          <a:spcPct val="0"/>
        </a:spcBef>
        <a:spcAft>
          <a:spcPct val="0"/>
        </a:spcAft>
        <a:defRPr sz="4800" b="1">
          <a:solidFill>
            <a:schemeClr val="tx1"/>
          </a:solidFill>
          <a:latin typeface="Impress BT" pitchFamily="66"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100000">
              <a:srgbClr val="666699"/>
            </a:gs>
          </a:gsLst>
          <a:lin ang="27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b="0"/>
            </a:lvl1pPr>
          </a:lstStyle>
          <a:p>
            <a:pPr fontAlgn="base">
              <a:spcBef>
                <a:spcPct val="0"/>
              </a:spcBef>
              <a:spcAft>
                <a:spcPct val="0"/>
              </a:spcAft>
              <a:defRPr/>
            </a:pPr>
            <a:endParaRPr lang="en-US">
              <a:solidFill>
                <a:srgbClr val="000000"/>
              </a:solidFill>
              <a:cs typeface="Arial" pitchFamily="34" charset="0"/>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0"/>
            </a:lvl1pPr>
          </a:lstStyle>
          <a:p>
            <a:pPr fontAlgn="base">
              <a:spcBef>
                <a:spcPct val="0"/>
              </a:spcBef>
              <a:spcAft>
                <a:spcPct val="0"/>
              </a:spcAft>
              <a:defRPr/>
            </a:pPr>
            <a:endParaRPr lang="en-US">
              <a:solidFill>
                <a:srgbClr val="000000"/>
              </a:solidFill>
              <a:cs typeface="Arial" pitchFamily="34" charset="0"/>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b="0"/>
            </a:lvl1pPr>
          </a:lstStyle>
          <a:p>
            <a:pPr fontAlgn="base">
              <a:spcBef>
                <a:spcPct val="0"/>
              </a:spcBef>
              <a:spcAft>
                <a:spcPct val="0"/>
              </a:spcAft>
              <a:defRPr/>
            </a:pPr>
            <a:fld id="{D5F52CC2-D02B-47BF-B1B3-6ABFBA282218}" type="slidenum">
              <a:rPr lang="en-US">
                <a:solidFill>
                  <a:srgbClr val="000000"/>
                </a:solidFill>
                <a:cs typeface="Arial" pitchFamily="34" charset="0"/>
              </a:rPr>
              <a:pPr fontAlgn="base">
                <a:spcBef>
                  <a:spcPct val="0"/>
                </a:spcBef>
                <a:spcAft>
                  <a:spcPct val="0"/>
                </a:spcAft>
                <a:defRPr/>
              </a:pPr>
              <a:t>‹#›</a:t>
            </a:fld>
            <a:endParaRPr lang="en-US">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defRPr>
      </a:lvl2pPr>
      <a:lvl3pPr algn="l" rtl="0" eaLnBrk="0" fontAlgn="base" hangingPunct="0">
        <a:spcBef>
          <a:spcPct val="0"/>
        </a:spcBef>
        <a:spcAft>
          <a:spcPct val="0"/>
        </a:spcAft>
        <a:defRPr sz="4400" b="1">
          <a:solidFill>
            <a:schemeClr val="tx1"/>
          </a:solidFill>
          <a:latin typeface="Arial" pitchFamily="34" charset="0"/>
        </a:defRPr>
      </a:lvl3pPr>
      <a:lvl4pPr algn="l" rtl="0" eaLnBrk="0" fontAlgn="base" hangingPunct="0">
        <a:spcBef>
          <a:spcPct val="0"/>
        </a:spcBef>
        <a:spcAft>
          <a:spcPct val="0"/>
        </a:spcAft>
        <a:defRPr sz="4400" b="1">
          <a:solidFill>
            <a:schemeClr val="tx1"/>
          </a:solidFill>
          <a:latin typeface="Arial" pitchFamily="34" charset="0"/>
        </a:defRPr>
      </a:lvl4pPr>
      <a:lvl5pPr algn="l" rtl="0" eaLnBrk="0" fontAlgn="base" hangingPunct="0">
        <a:spcBef>
          <a:spcPct val="0"/>
        </a:spcBef>
        <a:spcAft>
          <a:spcPct val="0"/>
        </a:spcAft>
        <a:defRPr sz="4400" b="1">
          <a:solidFill>
            <a:schemeClr val="tx1"/>
          </a:solidFill>
          <a:latin typeface="Arial" pitchFamily="34" charset="0"/>
        </a:defRPr>
      </a:lvl5pPr>
      <a:lvl6pPr marL="457200" algn="l" rtl="0" fontAlgn="base">
        <a:spcBef>
          <a:spcPct val="0"/>
        </a:spcBef>
        <a:spcAft>
          <a:spcPct val="0"/>
        </a:spcAft>
        <a:defRPr sz="4400" b="1">
          <a:solidFill>
            <a:schemeClr val="tx1"/>
          </a:solidFill>
          <a:latin typeface="Arial" pitchFamily="34" charset="0"/>
        </a:defRPr>
      </a:lvl6pPr>
      <a:lvl7pPr marL="914400" algn="l" rtl="0" fontAlgn="base">
        <a:spcBef>
          <a:spcPct val="0"/>
        </a:spcBef>
        <a:spcAft>
          <a:spcPct val="0"/>
        </a:spcAft>
        <a:defRPr sz="4400" b="1">
          <a:solidFill>
            <a:schemeClr val="tx1"/>
          </a:solidFill>
          <a:latin typeface="Arial" pitchFamily="34" charset="0"/>
        </a:defRPr>
      </a:lvl7pPr>
      <a:lvl8pPr marL="1371600" algn="l" rtl="0" fontAlgn="base">
        <a:spcBef>
          <a:spcPct val="0"/>
        </a:spcBef>
        <a:spcAft>
          <a:spcPct val="0"/>
        </a:spcAft>
        <a:defRPr sz="4400" b="1">
          <a:solidFill>
            <a:schemeClr val="tx1"/>
          </a:solidFill>
          <a:latin typeface="Arial" pitchFamily="34" charset="0"/>
        </a:defRPr>
      </a:lvl8pPr>
      <a:lvl9pPr marL="1828800" algn="l"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bwMode="auto">
          <a:xfrm>
            <a:off x="0" y="0"/>
            <a:ext cx="9144000" cy="1011238"/>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0307" name="Rectangle 3"/>
          <p:cNvSpPr>
            <a:spLocks noGrp="1" noChangeArrowheads="1"/>
          </p:cNvSpPr>
          <p:nvPr>
            <p:ph type="body" idx="1"/>
          </p:nvPr>
        </p:nvSpPr>
        <p:spPr bwMode="auto">
          <a:xfrm>
            <a:off x="457200" y="1368425"/>
            <a:ext cx="8229600" cy="4525963"/>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0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pPr fontAlgn="base">
              <a:spcBef>
                <a:spcPct val="0"/>
              </a:spcBef>
              <a:spcAft>
                <a:spcPct val="0"/>
              </a:spcAft>
              <a:defRPr/>
            </a:pPr>
            <a:endParaRPr lang="en-US">
              <a:cs typeface="Arial" pitchFamily="34" charset="0"/>
            </a:endParaRPr>
          </a:p>
        </p:txBody>
      </p:sp>
      <p:sp>
        <p:nvSpPr>
          <p:cNvPr id="610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pPr fontAlgn="base">
              <a:spcBef>
                <a:spcPct val="0"/>
              </a:spcBef>
              <a:spcAft>
                <a:spcPct val="0"/>
              </a:spcAft>
              <a:defRPr/>
            </a:pPr>
            <a:endParaRPr lang="en-US">
              <a:cs typeface="Arial" pitchFamily="34" charset="0"/>
            </a:endParaRPr>
          </a:p>
        </p:txBody>
      </p:sp>
      <p:sp>
        <p:nvSpPr>
          <p:cNvPr id="610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fontAlgn="base">
              <a:spcBef>
                <a:spcPct val="0"/>
              </a:spcBef>
              <a:spcAft>
                <a:spcPct val="0"/>
              </a:spcAft>
              <a:defRPr/>
            </a:pPr>
            <a:fld id="{B0B29100-3981-41D1-93D4-816719EA53AF}" type="slidenum">
              <a:rPr lang="en-US">
                <a:cs typeface="Arial" pitchFamily="34" charset="0"/>
              </a:rPr>
              <a:pPr fontAlgn="base">
                <a:spcBef>
                  <a:spcPct val="0"/>
                </a:spcBef>
                <a:spcAft>
                  <a:spcPct val="0"/>
                </a:spcAft>
                <a:defRPr/>
              </a:pPr>
              <a:t>‹#›</a:t>
            </a:fld>
            <a:endParaRPr lang="en-US">
              <a:cs typeface="Arial" pitchFamily="34" charset="0"/>
            </a:endParaRPr>
          </a:p>
        </p:txBody>
      </p:sp>
      <p:sp>
        <p:nvSpPr>
          <p:cNvPr id="610311" name="AutoShape 7"/>
          <p:cNvSpPr>
            <a:spLocks noChangeArrowheads="1"/>
          </p:cNvSpPr>
          <p:nvPr/>
        </p:nvSpPr>
        <p:spPr bwMode="auto">
          <a:xfrm>
            <a:off x="1093788" y="1004888"/>
            <a:ext cx="6954837" cy="106362"/>
          </a:xfrm>
          <a:prstGeom prst="roundRect">
            <a:avLst>
              <a:gd name="adj" fmla="val 16667"/>
            </a:avLst>
          </a:prstGeom>
          <a:gradFill rotWithShape="1">
            <a:gsLst>
              <a:gs pos="0">
                <a:srgbClr val="FFCC99">
                  <a:gamma/>
                  <a:shade val="46275"/>
                  <a:invGamma/>
                </a:srgbClr>
              </a:gs>
              <a:gs pos="50000">
                <a:srgbClr val="FFCC99"/>
              </a:gs>
              <a:gs pos="100000">
                <a:srgbClr val="FFCC99">
                  <a:gamma/>
                  <a:shade val="46275"/>
                  <a:invGamma/>
                </a:srgbClr>
              </a:gs>
            </a:gsLst>
            <a:lin ang="5400000" scaled="1"/>
          </a:gradFill>
          <a:ln w="9525">
            <a:noFill/>
            <a:round/>
            <a:headEnd/>
            <a:tailEnd/>
          </a:ln>
          <a:effectLst/>
        </p:spPr>
        <p:txBody>
          <a:bodyPr wrap="none" anchor="ctr"/>
          <a:lstStyle/>
          <a:p>
            <a:pPr fontAlgn="base">
              <a:spcBef>
                <a:spcPct val="0"/>
              </a:spcBef>
              <a:spcAft>
                <a:spcPct val="0"/>
              </a:spcAft>
              <a:defRPr/>
            </a:pPr>
            <a:endParaRPr lang="pt-BR" b="1">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0311"/>
                                        </p:tgtEl>
                                        <p:attrNameLst>
                                          <p:attrName>style.visibility</p:attrName>
                                        </p:attrNameLst>
                                      </p:cBhvr>
                                      <p:to>
                                        <p:strVal val="visible"/>
                                      </p:to>
                                    </p:set>
                                    <p:animEffect transition="in" filter="wipe(left)">
                                      <p:cBhvr>
                                        <p:cTn id="7" dur="500"/>
                                        <p:tgtEl>
                                          <p:spTgt spid="610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11" grpId="0" animBg="1"/>
    </p:bldLst>
  </p:timing>
  <p:txStyles>
    <p:titleStyle>
      <a:lvl1pPr algn="ctr" rtl="0" eaLnBrk="0" fontAlgn="base" hangingPunct="0">
        <a:spcBef>
          <a:spcPct val="0"/>
        </a:spcBef>
        <a:spcAft>
          <a:spcPct val="0"/>
        </a:spcAft>
        <a:defRPr sz="5400" b="1">
          <a:solidFill>
            <a:srgbClr val="FF9933"/>
          </a:solidFill>
          <a:latin typeface="+mj-lt"/>
          <a:ea typeface="+mj-ea"/>
          <a:cs typeface="+mj-cs"/>
        </a:defRPr>
      </a:lvl1pPr>
      <a:lvl2pPr algn="ctr" rtl="0" eaLnBrk="0" fontAlgn="base" hangingPunct="0">
        <a:spcBef>
          <a:spcPct val="0"/>
        </a:spcBef>
        <a:spcAft>
          <a:spcPct val="0"/>
        </a:spcAft>
        <a:defRPr sz="5400" b="1">
          <a:solidFill>
            <a:srgbClr val="FF9933"/>
          </a:solidFill>
          <a:latin typeface="Arial" pitchFamily="34" charset="0"/>
        </a:defRPr>
      </a:lvl2pPr>
      <a:lvl3pPr algn="ctr" rtl="0" eaLnBrk="0" fontAlgn="base" hangingPunct="0">
        <a:spcBef>
          <a:spcPct val="0"/>
        </a:spcBef>
        <a:spcAft>
          <a:spcPct val="0"/>
        </a:spcAft>
        <a:defRPr sz="5400" b="1">
          <a:solidFill>
            <a:srgbClr val="FF9933"/>
          </a:solidFill>
          <a:latin typeface="Arial" pitchFamily="34" charset="0"/>
        </a:defRPr>
      </a:lvl3pPr>
      <a:lvl4pPr algn="ctr" rtl="0" eaLnBrk="0" fontAlgn="base" hangingPunct="0">
        <a:spcBef>
          <a:spcPct val="0"/>
        </a:spcBef>
        <a:spcAft>
          <a:spcPct val="0"/>
        </a:spcAft>
        <a:defRPr sz="5400" b="1">
          <a:solidFill>
            <a:srgbClr val="FF9933"/>
          </a:solidFill>
          <a:latin typeface="Arial" pitchFamily="34" charset="0"/>
        </a:defRPr>
      </a:lvl4pPr>
      <a:lvl5pPr algn="ctr" rtl="0" eaLnBrk="0" fontAlgn="base" hangingPunct="0">
        <a:spcBef>
          <a:spcPct val="0"/>
        </a:spcBef>
        <a:spcAft>
          <a:spcPct val="0"/>
        </a:spcAft>
        <a:defRPr sz="5400" b="1">
          <a:solidFill>
            <a:srgbClr val="FF9933"/>
          </a:solidFill>
          <a:latin typeface="Arial" pitchFamily="34" charset="0"/>
        </a:defRPr>
      </a:lvl5pPr>
      <a:lvl6pPr marL="457200" algn="ctr" rtl="0" fontAlgn="base">
        <a:spcBef>
          <a:spcPct val="0"/>
        </a:spcBef>
        <a:spcAft>
          <a:spcPct val="0"/>
        </a:spcAft>
        <a:defRPr sz="5400" b="1">
          <a:solidFill>
            <a:srgbClr val="FF9933"/>
          </a:solidFill>
          <a:latin typeface="Arial" pitchFamily="34" charset="0"/>
        </a:defRPr>
      </a:lvl6pPr>
      <a:lvl7pPr marL="914400" algn="ctr" rtl="0" fontAlgn="base">
        <a:spcBef>
          <a:spcPct val="0"/>
        </a:spcBef>
        <a:spcAft>
          <a:spcPct val="0"/>
        </a:spcAft>
        <a:defRPr sz="5400" b="1">
          <a:solidFill>
            <a:srgbClr val="FF9933"/>
          </a:solidFill>
          <a:latin typeface="Arial" pitchFamily="34" charset="0"/>
        </a:defRPr>
      </a:lvl7pPr>
      <a:lvl8pPr marL="1371600" algn="ctr" rtl="0" fontAlgn="base">
        <a:spcBef>
          <a:spcPct val="0"/>
        </a:spcBef>
        <a:spcAft>
          <a:spcPct val="0"/>
        </a:spcAft>
        <a:defRPr sz="5400" b="1">
          <a:solidFill>
            <a:srgbClr val="FF9933"/>
          </a:solidFill>
          <a:latin typeface="Arial" pitchFamily="34" charset="0"/>
        </a:defRPr>
      </a:lvl8pPr>
      <a:lvl9pPr marL="1828800" algn="ctr" rtl="0" fontAlgn="base">
        <a:spcBef>
          <a:spcPct val="0"/>
        </a:spcBef>
        <a:spcAft>
          <a:spcPct val="0"/>
        </a:spcAft>
        <a:defRPr sz="5400" b="1">
          <a:solidFill>
            <a:srgbClr val="FF9933"/>
          </a:solidFill>
          <a:latin typeface="Arial" pitchFamily="34" charset="0"/>
        </a:defRPr>
      </a:lvl9pPr>
    </p:titleStyle>
    <p:bodyStyle>
      <a:lvl1pPr marL="342900" indent="-342900" algn="l" rtl="0" eaLnBrk="0" fontAlgn="base" hangingPunct="0">
        <a:spcBef>
          <a:spcPct val="20000"/>
        </a:spcBef>
        <a:spcAft>
          <a:spcPct val="0"/>
        </a:spcAft>
        <a:buClr>
          <a:srgbClr val="FF9933"/>
        </a:buClr>
        <a:buSzPct val="70000"/>
        <a:buFont typeface="Wingdings" pitchFamily="2" charset="2"/>
        <a:buChar char="u"/>
        <a:defRPr sz="3200">
          <a:solidFill>
            <a:schemeClr val="bg1"/>
          </a:solidFill>
          <a:latin typeface="+mn-lt"/>
          <a:ea typeface="+mn-ea"/>
          <a:cs typeface="+mn-cs"/>
        </a:defRPr>
      </a:lvl1pPr>
      <a:lvl2pPr marL="742950" indent="-285750" algn="l" rtl="0" eaLnBrk="0" fontAlgn="base" hangingPunct="0">
        <a:spcBef>
          <a:spcPct val="20000"/>
        </a:spcBef>
        <a:spcAft>
          <a:spcPct val="0"/>
        </a:spcAft>
        <a:buClr>
          <a:srgbClr val="FF9933"/>
        </a:buClr>
        <a:buSzPct val="60000"/>
        <a:buFont typeface="Wingdings" pitchFamily="2" charset="2"/>
        <a:buChar char="n"/>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pPr>
            <a:endParaRPr kumimoji="1" lang="en-US" sz="2400">
              <a:solidFill>
                <a:srgbClr val="5B5249"/>
              </a:solidFill>
            </a:endParaRPr>
          </a:p>
        </p:txBody>
      </p:sp>
      <p:sp>
        <p:nvSpPr>
          <p:cNvPr id="202755"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fontAlgn="base">
              <a:spcBef>
                <a:spcPct val="0"/>
              </a:spcBef>
              <a:spcAft>
                <a:spcPct val="0"/>
              </a:spcAft>
            </a:pPr>
            <a:endParaRPr kumimoji="1" lang="en-US" sz="2400">
              <a:solidFill>
                <a:srgbClr val="5B5249"/>
              </a:solidFill>
            </a:endParaRPr>
          </a:p>
        </p:txBody>
      </p:sp>
      <p:sp>
        <p:nvSpPr>
          <p:cNvPr id="202756" name="Rectangle 4" descr="Stationery"/>
          <p:cNvSpPr>
            <a:spLocks noChangeArrowheads="1"/>
          </p:cNvSpPr>
          <p:nvPr/>
        </p:nvSpPr>
        <p:spPr bwMode="auto">
          <a:xfrm>
            <a:off x="457200" y="0"/>
            <a:ext cx="1219200" cy="762000"/>
          </a:xfrm>
          <a:prstGeom prst="rect">
            <a:avLst/>
          </a:prstGeom>
          <a:blipFill dpi="0" rotWithShape="0">
            <a:blip r:embed="rId14" cstate="print"/>
            <a:srcRect/>
            <a:tile tx="0" ty="0" sx="100000" sy="100000" flip="none" algn="tl"/>
          </a:blipFill>
          <a:ln w="9525">
            <a:noFill/>
            <a:miter lim="800000"/>
            <a:headEnd/>
            <a:tailEnd/>
          </a:ln>
          <a:effectLst/>
        </p:spPr>
        <p:txBody>
          <a:bodyPr wrap="none" anchor="ctr"/>
          <a:lstStyle/>
          <a:p>
            <a:pPr algn="ctr" fontAlgn="base">
              <a:spcBef>
                <a:spcPct val="0"/>
              </a:spcBef>
              <a:spcAft>
                <a:spcPct val="0"/>
              </a:spcAft>
            </a:pPr>
            <a:endParaRPr kumimoji="1" lang="en-US" sz="2400">
              <a:solidFill>
                <a:srgbClr val="5B5249"/>
              </a:solidFill>
            </a:endParaRPr>
          </a:p>
        </p:txBody>
      </p:sp>
      <p:sp>
        <p:nvSpPr>
          <p:cNvPr id="202757" name="Rectangle 5" descr="Stationery"/>
          <p:cNvSpPr>
            <a:spLocks noChangeArrowheads="1"/>
          </p:cNvSpPr>
          <p:nvPr/>
        </p:nvSpPr>
        <p:spPr bwMode="auto">
          <a:xfrm>
            <a:off x="0" y="0"/>
            <a:ext cx="457200" cy="6858000"/>
          </a:xfrm>
          <a:prstGeom prst="rect">
            <a:avLst/>
          </a:prstGeom>
          <a:blipFill dpi="0" rotWithShape="0">
            <a:blip r:embed="rId14" cstate="print"/>
            <a:srcRect/>
            <a:tile tx="0" ty="0" sx="100000" sy="100000" flip="none" algn="tl"/>
          </a:blipFill>
          <a:ln w="9525">
            <a:noFill/>
            <a:miter lim="800000"/>
            <a:headEnd/>
            <a:tailEnd/>
          </a:ln>
          <a:effectLst/>
        </p:spPr>
        <p:txBody>
          <a:bodyPr wrap="none" anchor="ctr"/>
          <a:lstStyle/>
          <a:p>
            <a:pPr algn="ctr" fontAlgn="base">
              <a:spcBef>
                <a:spcPct val="0"/>
              </a:spcBef>
              <a:spcAft>
                <a:spcPct val="0"/>
              </a:spcAft>
            </a:pPr>
            <a:endParaRPr kumimoji="1" lang="en-US" sz="2400">
              <a:solidFill>
                <a:srgbClr val="5B5249"/>
              </a:solidFill>
            </a:endParaRPr>
          </a:p>
        </p:txBody>
      </p:sp>
      <p:sp>
        <p:nvSpPr>
          <p:cNvPr id="202758" name="Rectangle 6"/>
          <p:cNvSpPr>
            <a:spLocks noGrp="1" noChangeArrowheads="1"/>
          </p:cNvSpPr>
          <p:nvPr>
            <p:ph type="title"/>
          </p:nvPr>
        </p:nvSpPr>
        <p:spPr bwMode="auto">
          <a:xfrm>
            <a:off x="1066800" y="762000"/>
            <a:ext cx="7543800" cy="685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2759"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pPr fontAlgn="base">
              <a:spcBef>
                <a:spcPct val="0"/>
              </a:spcBef>
              <a:spcAft>
                <a:spcPct val="0"/>
              </a:spcAft>
            </a:pPr>
            <a:endParaRPr lang="en-US" smtClean="0">
              <a:solidFill>
                <a:srgbClr val="2A3D7A"/>
              </a:solidFill>
            </a:endParaRPr>
          </a:p>
        </p:txBody>
      </p:sp>
      <p:sp>
        <p:nvSpPr>
          <p:cNvPr id="202760"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pPr fontAlgn="base">
              <a:spcBef>
                <a:spcPct val="0"/>
              </a:spcBef>
              <a:spcAft>
                <a:spcPct val="0"/>
              </a:spcAft>
            </a:pPr>
            <a:r>
              <a:rPr lang="en-US" smtClean="0">
                <a:solidFill>
                  <a:srgbClr val="2A3D7A"/>
                </a:solidFill>
              </a:rPr>
              <a:t>Copyright 1996</a:t>
            </a:r>
          </a:p>
        </p:txBody>
      </p:sp>
      <p:pic>
        <p:nvPicPr>
          <p:cNvPr id="202761" name="Picture 9" descr="C:\Wendy\anabnr2.GIF"/>
          <p:cNvPicPr>
            <a:picLocks noChangeAspect="1" noChangeArrowheads="1"/>
          </p:cNvPicPr>
          <p:nvPr/>
        </p:nvPicPr>
        <p:blipFill>
          <a:blip r:embed="rId15" cstate="print"/>
          <a:srcRect/>
          <a:stretch>
            <a:fillRect/>
          </a:stretch>
        </p:blipFill>
        <p:spPr bwMode="auto">
          <a:xfrm>
            <a:off x="1228725" y="0"/>
            <a:ext cx="7915275" cy="754063"/>
          </a:xfrm>
          <a:prstGeom prst="rect">
            <a:avLst/>
          </a:prstGeom>
          <a:noFill/>
        </p:spPr>
      </p:pic>
      <p:sp>
        <p:nvSpPr>
          <p:cNvPr id="202762" name="Rectangle 10"/>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p>
            <a:pPr algn="ctr" fontAlgn="base">
              <a:spcBef>
                <a:spcPct val="0"/>
              </a:spcBef>
              <a:spcAft>
                <a:spcPct val="0"/>
              </a:spcAft>
            </a:pPr>
            <a:endParaRPr kumimoji="1" lang="en-US" sz="2400">
              <a:solidFill>
                <a:srgbClr val="5B5249"/>
              </a:solidFill>
            </a:endParaRPr>
          </a:p>
        </p:txBody>
      </p:sp>
      <p:sp>
        <p:nvSpPr>
          <p:cNvPr id="202763"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fontAlgn="base">
              <a:spcBef>
                <a:spcPct val="0"/>
              </a:spcBef>
              <a:spcAft>
                <a:spcPct val="0"/>
              </a:spcAft>
            </a:pPr>
            <a:fld id="{6E677947-836F-421C-A913-068E651444DF}" type="slidenum">
              <a:rPr lang="en-US" sz="2400" smtClean="0">
                <a:solidFill>
                  <a:srgbClr val="2A3D7A"/>
                </a:solidFill>
              </a:rPr>
              <a:pPr fontAlgn="base">
                <a:spcBef>
                  <a:spcPct val="0"/>
                </a:spcBef>
                <a:spcAft>
                  <a:spcPct val="0"/>
                </a:spcAft>
              </a:pPr>
              <a:t>‹#›</a:t>
            </a:fld>
            <a:endParaRPr lang="en-US" sz="1400" smtClean="0">
              <a:solidFill>
                <a:srgbClr val="2A3D7A"/>
              </a:solidFill>
            </a:endParaRPr>
          </a:p>
        </p:txBody>
      </p:sp>
      <p:sp>
        <p:nvSpPr>
          <p:cNvPr id="202764" name="Rectangle 12"/>
          <p:cNvSpPr>
            <a:spLocks noGrp="1" noChangeArrowheads="1"/>
          </p:cNvSpPr>
          <p:nvPr>
            <p:ph type="body" idx="1"/>
          </p:nvPr>
        </p:nvSpPr>
        <p:spPr bwMode="auto">
          <a:xfrm>
            <a:off x="762000" y="1676400"/>
            <a:ext cx="7924800" cy="4540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457200" indent="-457200" algn="l" rtl="0" fontAlgn="base">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fontAlgn="base">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fontAlgn="base">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fontAlgn="base">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F9BB25A4-27BE-47C6-B99B-FB31F8484A81}"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7" descr="0-Background"/>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362200" y="609600"/>
            <a:ext cx="6096000" cy="11430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099" name="Rectangle 3"/>
          <p:cNvSpPr>
            <a:spLocks noGrp="1" noChangeArrowheads="1"/>
          </p:cNvSpPr>
          <p:nvPr>
            <p:ph type="body" idx="1"/>
          </p:nvPr>
        </p:nvSpPr>
        <p:spPr bwMode="auto">
          <a:xfrm>
            <a:off x="2362200" y="1981200"/>
            <a:ext cx="6096000" cy="41148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3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993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993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BA81290-1778-47FD-8C68-81578D8411F5}" type="slidenum">
              <a:rPr lang="en-US" smtClean="0">
                <a:solidFill>
                  <a:srgbClr val="000000"/>
                </a:solidFill>
                <a:effectLst>
                  <a:outerShdw blurRad="38100" dist="38100" dir="2700000" algn="tl">
                    <a:srgbClr val="000000">
                      <a:alpha val="43137"/>
                    </a:srgbClr>
                  </a:outerShdw>
                </a:effectLst>
                <a:latin typeface="Times New Roman" pitchFamily="18" charset="0"/>
              </a:rPr>
              <a:pPr eaLnBrk="0" fontAlgn="base" hangingPunct="0">
                <a:spcBef>
                  <a:spcPct val="0"/>
                </a:spcBef>
                <a:spcAft>
                  <a:spcPct val="0"/>
                </a:spcAft>
              </a:pPr>
              <a:t>‹#›</a:t>
            </a:fld>
            <a:endParaRPr lang="en-US">
              <a:solidFill>
                <a:srgbClr val="000000"/>
              </a:solidFill>
              <a:effectLst>
                <a:outerShdw blurRad="38100" dist="38100" dir="2700000" algn="tl">
                  <a:srgbClr val="000000">
                    <a:alpha val="43137"/>
                  </a:srgbClr>
                </a:outerShdw>
              </a:effectLst>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4" r:id="rId13"/>
  </p:sldLayoutIdLst>
  <p:transition advClick="0">
    <p:push/>
  </p:transition>
  <p:timing>
    <p:tnLst>
      <p:par>
        <p:cTn id="1" dur="indefinite" restart="never" nodeType="tmRoot"/>
      </p:par>
    </p:tnLst>
  </p:timing>
  <p:txStyles>
    <p:titleStyle>
      <a:lvl1pPr algn="ctr" rtl="0" eaLnBrk="1" fontAlgn="base" hangingPunct="1">
        <a:spcBef>
          <a:spcPct val="0"/>
        </a:spcBef>
        <a:spcAft>
          <a:spcPct val="0"/>
        </a:spcAft>
        <a:defRPr sz="48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800" b="1">
          <a:solidFill>
            <a:schemeClr val="tx1"/>
          </a:solidFill>
          <a:latin typeface="Impress BT" pitchFamily="66" charset="0"/>
        </a:defRPr>
      </a:lvl2pPr>
      <a:lvl3pPr algn="ctr" rtl="0" eaLnBrk="1" fontAlgn="base" hangingPunct="1">
        <a:spcBef>
          <a:spcPct val="0"/>
        </a:spcBef>
        <a:spcAft>
          <a:spcPct val="0"/>
        </a:spcAft>
        <a:defRPr sz="4800" b="1">
          <a:solidFill>
            <a:schemeClr val="tx1"/>
          </a:solidFill>
          <a:latin typeface="Impress BT" pitchFamily="66" charset="0"/>
        </a:defRPr>
      </a:lvl3pPr>
      <a:lvl4pPr algn="ctr" rtl="0" eaLnBrk="1" fontAlgn="base" hangingPunct="1">
        <a:spcBef>
          <a:spcPct val="0"/>
        </a:spcBef>
        <a:spcAft>
          <a:spcPct val="0"/>
        </a:spcAft>
        <a:defRPr sz="4800" b="1">
          <a:solidFill>
            <a:schemeClr val="tx1"/>
          </a:solidFill>
          <a:latin typeface="Impress BT" pitchFamily="66" charset="0"/>
        </a:defRPr>
      </a:lvl4pPr>
      <a:lvl5pPr algn="ctr" rtl="0" eaLnBrk="1" fontAlgn="base" hangingPunct="1">
        <a:spcBef>
          <a:spcPct val="0"/>
        </a:spcBef>
        <a:spcAft>
          <a:spcPct val="0"/>
        </a:spcAft>
        <a:defRPr sz="4800" b="1">
          <a:solidFill>
            <a:schemeClr val="tx1"/>
          </a:solidFill>
          <a:latin typeface="Impress BT" pitchFamily="66" charset="0"/>
        </a:defRPr>
      </a:lvl5pPr>
      <a:lvl6pPr marL="457200" algn="ctr" rtl="0" eaLnBrk="1" fontAlgn="base" hangingPunct="1">
        <a:spcBef>
          <a:spcPct val="0"/>
        </a:spcBef>
        <a:spcAft>
          <a:spcPct val="0"/>
        </a:spcAft>
        <a:defRPr sz="4800" b="1">
          <a:solidFill>
            <a:schemeClr val="tx1"/>
          </a:solidFill>
          <a:latin typeface="Impress BT" pitchFamily="66" charset="0"/>
        </a:defRPr>
      </a:lvl6pPr>
      <a:lvl7pPr marL="914400" algn="ctr" rtl="0" eaLnBrk="1" fontAlgn="base" hangingPunct="1">
        <a:spcBef>
          <a:spcPct val="0"/>
        </a:spcBef>
        <a:spcAft>
          <a:spcPct val="0"/>
        </a:spcAft>
        <a:defRPr sz="4800" b="1">
          <a:solidFill>
            <a:schemeClr val="tx1"/>
          </a:solidFill>
          <a:latin typeface="Impress BT" pitchFamily="66" charset="0"/>
        </a:defRPr>
      </a:lvl7pPr>
      <a:lvl8pPr marL="1371600" algn="ctr" rtl="0" eaLnBrk="1" fontAlgn="base" hangingPunct="1">
        <a:spcBef>
          <a:spcPct val="0"/>
        </a:spcBef>
        <a:spcAft>
          <a:spcPct val="0"/>
        </a:spcAft>
        <a:defRPr sz="4800" b="1">
          <a:solidFill>
            <a:schemeClr val="tx1"/>
          </a:solidFill>
          <a:latin typeface="Impress BT" pitchFamily="66" charset="0"/>
        </a:defRPr>
      </a:lvl8pPr>
      <a:lvl9pPr marL="1828800" algn="ctr" rtl="0" eaLnBrk="1" fontAlgn="base" hangingPunct="1">
        <a:spcBef>
          <a:spcPct val="0"/>
        </a:spcBef>
        <a:spcAft>
          <a:spcPct val="0"/>
        </a:spcAft>
        <a:defRPr sz="4800" b="1">
          <a:solidFill>
            <a:schemeClr val="tx1"/>
          </a:solidFill>
          <a:latin typeface="Impress BT" pitchFamily="66"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0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0" fontAlgn="base" hangingPunct="0">
              <a:spcBef>
                <a:spcPct val="0"/>
              </a:spcBef>
              <a:spcAft>
                <a:spcPct val="0"/>
              </a:spcAft>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870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ffectLst>
                <a:outerShdw blurRad="38100" dist="38100" dir="2700000" algn="tl">
                  <a:srgbClr val="000000">
                    <a:alpha val="43137"/>
                  </a:srgbClr>
                </a:outerShdw>
              </a:effectLst>
              <a:latin typeface="Times New Roman" pitchFamily="18" charset="0"/>
            </a:endParaRPr>
          </a:p>
        </p:txBody>
      </p:sp>
      <p:sp>
        <p:nvSpPr>
          <p:cNvPr id="870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C0198F53-3A04-44DD-AA61-C3DA1604010B}" type="slidenum">
              <a:rPr lang="en-US">
                <a:solidFill>
                  <a:srgbClr val="000000"/>
                </a:solidFill>
                <a:effectLst>
                  <a:outerShdw blurRad="38100" dist="38100" dir="2700000" algn="tl">
                    <a:srgbClr val="000000">
                      <a:alpha val="43137"/>
                    </a:srgbClr>
                  </a:outerShdw>
                </a:effectLst>
                <a:latin typeface="Times New Roman" pitchFamily="18" charset="0"/>
              </a:rPr>
              <a:pPr eaLnBrk="0" fontAlgn="base" hangingPunct="0">
                <a:spcBef>
                  <a:spcPct val="0"/>
                </a:spcBef>
                <a:spcAft>
                  <a:spcPct val="0"/>
                </a:spcAft>
                <a:defRPr/>
              </a:pPr>
              <a:t>‹#›</a:t>
            </a:fld>
            <a:endParaRPr lang="en-US">
              <a:solidFill>
                <a:srgbClr val="000000"/>
              </a:solidFill>
              <a:effectLst>
                <a:outerShdw blurRad="38100" dist="38100" dir="2700000" algn="tl">
                  <a:srgbClr val="000000">
                    <a:alpha val="43137"/>
                  </a:srgbClr>
                </a:outerShdw>
              </a:effectLst>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ransition advClick="0"/>
  <p:timing>
    <p:tnLst>
      <p:par>
        <p:cTn id="1" dur="indefinite" restart="never" nodeType="tmRoot"/>
      </p:par>
    </p:tnLst>
  </p:timing>
  <p:txStyles>
    <p:titleStyle>
      <a:lvl1pPr algn="ctr" rtl="0" eaLnBrk="1" fontAlgn="base" hangingPunct="1">
        <a:spcBef>
          <a:spcPct val="0"/>
        </a:spcBef>
        <a:spcAft>
          <a:spcPct val="0"/>
        </a:spcAft>
        <a:defRPr sz="48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800" b="1">
          <a:solidFill>
            <a:schemeClr val="tx1"/>
          </a:solidFill>
          <a:latin typeface="Impress BT" pitchFamily="66" charset="0"/>
        </a:defRPr>
      </a:lvl2pPr>
      <a:lvl3pPr algn="ctr" rtl="0" eaLnBrk="1" fontAlgn="base" hangingPunct="1">
        <a:spcBef>
          <a:spcPct val="0"/>
        </a:spcBef>
        <a:spcAft>
          <a:spcPct val="0"/>
        </a:spcAft>
        <a:defRPr sz="4800" b="1">
          <a:solidFill>
            <a:schemeClr val="tx1"/>
          </a:solidFill>
          <a:latin typeface="Impress BT" pitchFamily="66" charset="0"/>
        </a:defRPr>
      </a:lvl3pPr>
      <a:lvl4pPr algn="ctr" rtl="0" eaLnBrk="1" fontAlgn="base" hangingPunct="1">
        <a:spcBef>
          <a:spcPct val="0"/>
        </a:spcBef>
        <a:spcAft>
          <a:spcPct val="0"/>
        </a:spcAft>
        <a:defRPr sz="4800" b="1">
          <a:solidFill>
            <a:schemeClr val="tx1"/>
          </a:solidFill>
          <a:latin typeface="Impress BT" pitchFamily="66" charset="0"/>
        </a:defRPr>
      </a:lvl4pPr>
      <a:lvl5pPr algn="ctr" rtl="0" eaLnBrk="1" fontAlgn="base" hangingPunct="1">
        <a:spcBef>
          <a:spcPct val="0"/>
        </a:spcBef>
        <a:spcAft>
          <a:spcPct val="0"/>
        </a:spcAft>
        <a:defRPr sz="4800" b="1">
          <a:solidFill>
            <a:schemeClr val="tx1"/>
          </a:solidFill>
          <a:latin typeface="Impress BT" pitchFamily="66" charset="0"/>
        </a:defRPr>
      </a:lvl5pPr>
      <a:lvl6pPr marL="457200" algn="ctr" rtl="0" eaLnBrk="1" fontAlgn="base" hangingPunct="1">
        <a:spcBef>
          <a:spcPct val="0"/>
        </a:spcBef>
        <a:spcAft>
          <a:spcPct val="0"/>
        </a:spcAft>
        <a:defRPr sz="4800" b="1">
          <a:solidFill>
            <a:schemeClr val="tx1"/>
          </a:solidFill>
          <a:latin typeface="Impress BT" pitchFamily="66" charset="0"/>
        </a:defRPr>
      </a:lvl6pPr>
      <a:lvl7pPr marL="914400" algn="ctr" rtl="0" eaLnBrk="1" fontAlgn="base" hangingPunct="1">
        <a:spcBef>
          <a:spcPct val="0"/>
        </a:spcBef>
        <a:spcAft>
          <a:spcPct val="0"/>
        </a:spcAft>
        <a:defRPr sz="4800" b="1">
          <a:solidFill>
            <a:schemeClr val="tx1"/>
          </a:solidFill>
          <a:latin typeface="Impress BT" pitchFamily="66" charset="0"/>
        </a:defRPr>
      </a:lvl7pPr>
      <a:lvl8pPr marL="1371600" algn="ctr" rtl="0" eaLnBrk="1" fontAlgn="base" hangingPunct="1">
        <a:spcBef>
          <a:spcPct val="0"/>
        </a:spcBef>
        <a:spcAft>
          <a:spcPct val="0"/>
        </a:spcAft>
        <a:defRPr sz="4800" b="1">
          <a:solidFill>
            <a:schemeClr val="tx1"/>
          </a:solidFill>
          <a:latin typeface="Impress BT" pitchFamily="66" charset="0"/>
        </a:defRPr>
      </a:lvl8pPr>
      <a:lvl9pPr marL="1828800" algn="ctr" rtl="0" eaLnBrk="1" fontAlgn="base" hangingPunct="1">
        <a:spcBef>
          <a:spcPct val="0"/>
        </a:spcBef>
        <a:spcAft>
          <a:spcPct val="0"/>
        </a:spcAft>
        <a:defRPr sz="4800" b="1">
          <a:solidFill>
            <a:schemeClr val="tx1"/>
          </a:solidFill>
          <a:latin typeface="Impress BT" pitchFamily="66"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99"/>
          </a:solidFill>
          <a:latin typeface="+mn-lt"/>
        </a:defRPr>
      </a:lvl2pPr>
      <a:lvl3pPr marL="1143000" indent="-228600" algn="l" rtl="0" eaLnBrk="1" fontAlgn="base" hangingPunct="1">
        <a:spcBef>
          <a:spcPct val="20000"/>
        </a:spcBef>
        <a:spcAft>
          <a:spcPct val="0"/>
        </a:spcAft>
        <a:buChar char="•"/>
        <a:defRPr sz="2400" b="1">
          <a:solidFill>
            <a:srgbClr val="000099"/>
          </a:solidFill>
          <a:latin typeface="+mn-lt"/>
        </a:defRPr>
      </a:lvl3pPr>
      <a:lvl4pPr marL="1600200" indent="-228600" algn="l" rtl="0" eaLnBrk="1" fontAlgn="base" hangingPunct="1">
        <a:spcBef>
          <a:spcPct val="20000"/>
        </a:spcBef>
        <a:spcAft>
          <a:spcPct val="0"/>
        </a:spcAft>
        <a:buChar char="–"/>
        <a:defRPr sz="2000" b="1">
          <a:solidFill>
            <a:srgbClr val="000099"/>
          </a:solidFill>
          <a:latin typeface="+mn-lt"/>
        </a:defRPr>
      </a:lvl4pPr>
      <a:lvl5pPr marL="2057400" indent="-228600" algn="l" rtl="0" eaLnBrk="1" fontAlgn="base" hangingPunct="1">
        <a:spcBef>
          <a:spcPct val="20000"/>
        </a:spcBef>
        <a:spcAft>
          <a:spcPct val="0"/>
        </a:spcAft>
        <a:buChar char="»"/>
        <a:defRPr sz="2000" b="1">
          <a:solidFill>
            <a:srgbClr val="000099"/>
          </a:solidFill>
          <a:latin typeface="+mn-lt"/>
        </a:defRPr>
      </a:lvl5pPr>
      <a:lvl6pPr marL="2514600" indent="-228600" algn="l" rtl="0" eaLnBrk="1" fontAlgn="base" hangingPunct="1">
        <a:spcBef>
          <a:spcPct val="20000"/>
        </a:spcBef>
        <a:spcAft>
          <a:spcPct val="0"/>
        </a:spcAft>
        <a:buChar char="»"/>
        <a:defRPr sz="2000" b="1">
          <a:solidFill>
            <a:srgbClr val="000099"/>
          </a:solidFill>
          <a:latin typeface="+mn-lt"/>
        </a:defRPr>
      </a:lvl6pPr>
      <a:lvl7pPr marL="2971800" indent="-228600" algn="l" rtl="0" eaLnBrk="1" fontAlgn="base" hangingPunct="1">
        <a:spcBef>
          <a:spcPct val="20000"/>
        </a:spcBef>
        <a:spcAft>
          <a:spcPct val="0"/>
        </a:spcAft>
        <a:buChar char="»"/>
        <a:defRPr sz="2000" b="1">
          <a:solidFill>
            <a:srgbClr val="000099"/>
          </a:solidFill>
          <a:latin typeface="+mn-lt"/>
        </a:defRPr>
      </a:lvl7pPr>
      <a:lvl8pPr marL="3429000" indent="-228600" algn="l" rtl="0" eaLnBrk="1" fontAlgn="base" hangingPunct="1">
        <a:spcBef>
          <a:spcPct val="20000"/>
        </a:spcBef>
        <a:spcAft>
          <a:spcPct val="0"/>
        </a:spcAft>
        <a:buChar char="»"/>
        <a:defRPr sz="2000" b="1">
          <a:solidFill>
            <a:srgbClr val="000099"/>
          </a:solidFill>
          <a:latin typeface="+mn-lt"/>
        </a:defRPr>
      </a:lvl8pPr>
      <a:lvl9pPr marL="3886200" indent="-228600" algn="l" rtl="0" eaLnBrk="1" fontAlgn="base" hangingPunct="1">
        <a:spcBef>
          <a:spcPct val="20000"/>
        </a:spcBef>
        <a:spcAft>
          <a:spcPct val="0"/>
        </a:spcAft>
        <a:buChar char="»"/>
        <a:defRPr sz="2000" b="1">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F78BF-BB32-4D23-87AD-B03957D0CEA7}" type="datetimeFigureOut">
              <a:rPr lang="en-US">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5A617-4E87-44C7-B5F0-5856C161CED0}"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j-lt"/>
              </a:defRPr>
            </a:lvl1pPr>
          </a:lstStyle>
          <a:p>
            <a:pPr eaLnBrk="0" fontAlgn="base" hangingPunct="0">
              <a:spcBef>
                <a:spcPct val="0"/>
              </a:spcBef>
              <a:spcAft>
                <a:spcPct val="0"/>
              </a:spcAft>
            </a:pPr>
            <a:endParaRPr lang="en-US">
              <a:solidFill>
                <a:srgbClr val="663300"/>
              </a:solidFill>
              <a:effectLst>
                <a:outerShdw blurRad="38100" dist="38100" dir="2700000" algn="tl">
                  <a:srgbClr val="000000">
                    <a:alpha val="43137"/>
                  </a:srgbClr>
                </a:outerShdw>
              </a:effectLst>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j-lt"/>
              </a:defRPr>
            </a:lvl1pPr>
          </a:lstStyle>
          <a:p>
            <a:pPr algn="ctr" eaLnBrk="0" fontAlgn="base" hangingPunct="0">
              <a:spcBef>
                <a:spcPct val="0"/>
              </a:spcBef>
              <a:spcAft>
                <a:spcPct val="0"/>
              </a:spcAft>
            </a:pPr>
            <a:endParaRPr lang="en-US">
              <a:solidFill>
                <a:srgbClr val="663300"/>
              </a:solidFill>
              <a:effectLst>
                <a:outerShdw blurRad="38100" dist="38100" dir="2700000" algn="tl">
                  <a:srgbClr val="000000">
                    <a:alpha val="43137"/>
                  </a:srgbClr>
                </a:outerShdw>
              </a:effectLst>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j-lt"/>
              </a:defRPr>
            </a:lvl1pPr>
          </a:lstStyle>
          <a:p>
            <a:pPr eaLnBrk="0" fontAlgn="base" hangingPunct="0">
              <a:spcBef>
                <a:spcPct val="0"/>
              </a:spcBef>
              <a:spcAft>
                <a:spcPct val="0"/>
              </a:spcAft>
            </a:pPr>
            <a:fld id="{CBA81290-1778-47FD-8C68-81578D8411F5}" type="slidenum">
              <a:rPr lang="en-US" smtClean="0">
                <a:solidFill>
                  <a:srgbClr val="663300"/>
                </a:solidFill>
                <a:effectLst>
                  <a:outerShdw blurRad="38100" dist="38100" dir="2700000" algn="tl">
                    <a:srgbClr val="000000">
                      <a:alpha val="43137"/>
                    </a:srgbClr>
                  </a:outerShdw>
                </a:effectLst>
              </a:rPr>
              <a:pPr eaLnBrk="0" fontAlgn="base" hangingPunct="0">
                <a:spcBef>
                  <a:spcPct val="0"/>
                </a:spcBef>
                <a:spcAft>
                  <a:spcPct val="0"/>
                </a:spcAft>
              </a:pPr>
              <a:t>‹#›</a:t>
            </a:fld>
            <a:endParaRPr lang="en-US">
              <a:solidFill>
                <a:srgbClr val="663300"/>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000000"/>
          </a:solidFill>
          <a:latin typeface="+mn-lt"/>
        </a:defRPr>
      </a:lvl4pPr>
      <a:lvl5pPr marL="2057400" indent="-228600" algn="l" rtl="0" eaLnBrk="1" fontAlgn="base" hangingPunct="1">
        <a:spcBef>
          <a:spcPct val="20000"/>
        </a:spcBef>
        <a:spcAft>
          <a:spcPct val="0"/>
        </a:spcAft>
        <a:buChar char="»"/>
        <a:defRPr sz="2000" b="1">
          <a:solidFill>
            <a:srgbClr val="000000"/>
          </a:solidFill>
          <a:latin typeface="+mn-lt"/>
        </a:defRPr>
      </a:lvl5pPr>
      <a:lvl6pPr marL="2514600" indent="-228600" algn="l" rtl="0" eaLnBrk="1" fontAlgn="base" hangingPunct="1">
        <a:spcBef>
          <a:spcPct val="20000"/>
        </a:spcBef>
        <a:spcAft>
          <a:spcPct val="0"/>
        </a:spcAft>
        <a:buChar char="»"/>
        <a:defRPr sz="2000" b="1">
          <a:solidFill>
            <a:srgbClr val="000000"/>
          </a:solidFill>
          <a:latin typeface="+mn-lt"/>
        </a:defRPr>
      </a:lvl6pPr>
      <a:lvl7pPr marL="2971800" indent="-228600" algn="l" rtl="0" eaLnBrk="1" fontAlgn="base" hangingPunct="1">
        <a:spcBef>
          <a:spcPct val="20000"/>
        </a:spcBef>
        <a:spcAft>
          <a:spcPct val="0"/>
        </a:spcAft>
        <a:buChar char="»"/>
        <a:defRPr sz="2000" b="1">
          <a:solidFill>
            <a:srgbClr val="000000"/>
          </a:solidFill>
          <a:latin typeface="+mn-lt"/>
        </a:defRPr>
      </a:lvl7pPr>
      <a:lvl8pPr marL="3429000" indent="-228600" algn="l" rtl="0" eaLnBrk="1" fontAlgn="base" hangingPunct="1">
        <a:spcBef>
          <a:spcPct val="20000"/>
        </a:spcBef>
        <a:spcAft>
          <a:spcPct val="0"/>
        </a:spcAft>
        <a:buChar char="»"/>
        <a:defRPr sz="2000" b="1">
          <a:solidFill>
            <a:srgbClr val="000000"/>
          </a:solidFill>
          <a:latin typeface="+mn-lt"/>
        </a:defRPr>
      </a:lvl8pPr>
      <a:lvl9pPr marL="3886200" indent="-228600" algn="l" rtl="0" eaLnBrk="1" fontAlgn="base" hangingPunct="1">
        <a:spcBef>
          <a:spcPct val="20000"/>
        </a:spcBef>
        <a:spcAft>
          <a:spcPct val="0"/>
        </a:spcAft>
        <a:buChar char="»"/>
        <a:defRPr sz="20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2362200" y="609600"/>
            <a:ext cx="6096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j-lt"/>
              </a:defRPr>
            </a:lvl1pPr>
          </a:lstStyle>
          <a:p>
            <a:pPr eaLnBrk="0" fontAlgn="base" hangingPunct="0">
              <a:spcBef>
                <a:spcPct val="0"/>
              </a:spcBef>
              <a:spcAft>
                <a:spcPct val="0"/>
              </a:spcAft>
              <a:defRPr/>
            </a:pPr>
            <a:endParaRPr lang="en-US">
              <a:solidFill>
                <a:srgbClr val="6633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j-lt"/>
              </a:defRPr>
            </a:lvl1pPr>
          </a:lstStyle>
          <a:p>
            <a:pPr algn="ctr" eaLnBrk="0" fontAlgn="base" hangingPunct="0">
              <a:spcBef>
                <a:spcPct val="0"/>
              </a:spcBef>
              <a:spcAft>
                <a:spcPct val="0"/>
              </a:spcAft>
              <a:defRPr/>
            </a:pPr>
            <a:endParaRPr lang="en-US">
              <a:solidFill>
                <a:srgbClr val="6633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j-lt"/>
              </a:defRPr>
            </a:lvl1pPr>
          </a:lstStyle>
          <a:p>
            <a:pPr eaLnBrk="0" fontAlgn="base" hangingPunct="0">
              <a:spcBef>
                <a:spcPct val="0"/>
              </a:spcBef>
              <a:spcAft>
                <a:spcPct val="0"/>
              </a:spcAft>
              <a:defRPr/>
            </a:pPr>
            <a:fld id="{0C5D9E26-7E51-41B0-ACC4-9FEBE73C965B}" type="slidenum">
              <a:rPr lang="en-US">
                <a:solidFill>
                  <a:srgbClr val="663300"/>
                </a:solidFill>
                <a:effectLst>
                  <a:outerShdw blurRad="38100" dist="38100" dir="2700000" algn="tl">
                    <a:srgbClr val="000000">
                      <a:alpha val="43137"/>
                    </a:srgbClr>
                  </a:outerShdw>
                </a:effectLst>
              </a:rPr>
              <a:pPr eaLnBrk="0" fontAlgn="base" hangingPunct="0">
                <a:spcBef>
                  <a:spcPct val="0"/>
                </a:spcBef>
                <a:spcAft>
                  <a:spcPct val="0"/>
                </a:spcAft>
                <a:defRPr/>
              </a:pPr>
              <a:t>‹#›</a:t>
            </a:fld>
            <a:endParaRPr lang="en-US">
              <a:solidFill>
                <a:srgbClr val="663300"/>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92" r:id="rId13"/>
  </p:sldLayoutIdLst>
  <p:txStyles>
    <p:titleStyle>
      <a:lvl1pPr algn="ctr" rtl="0" eaLnBrk="1" fontAlgn="base" hangingPunct="1">
        <a:spcBef>
          <a:spcPct val="0"/>
        </a:spcBef>
        <a:spcAft>
          <a:spcPct val="0"/>
        </a:spcAft>
        <a:defRPr sz="4800">
          <a:solidFill>
            <a:schemeClr val="tx2"/>
          </a:solidFill>
          <a:latin typeface="+mj-lt"/>
          <a:ea typeface="+mj-ea"/>
          <a:cs typeface="+mj-cs"/>
        </a:defRPr>
      </a:lvl1pPr>
      <a:lvl2pPr algn="ctr" rtl="0" eaLnBrk="1" fontAlgn="base" hangingPunct="1">
        <a:spcBef>
          <a:spcPct val="0"/>
        </a:spcBef>
        <a:spcAft>
          <a:spcPct val="0"/>
        </a:spcAft>
        <a:defRPr sz="4800">
          <a:solidFill>
            <a:schemeClr val="tx2"/>
          </a:solidFill>
          <a:latin typeface="Times New Roman" pitchFamily="18" charset="0"/>
        </a:defRPr>
      </a:lvl2pPr>
      <a:lvl3pPr algn="ctr" rtl="0" eaLnBrk="1" fontAlgn="base" hangingPunct="1">
        <a:spcBef>
          <a:spcPct val="0"/>
        </a:spcBef>
        <a:spcAft>
          <a:spcPct val="0"/>
        </a:spcAft>
        <a:defRPr sz="4800">
          <a:solidFill>
            <a:schemeClr val="tx2"/>
          </a:solidFill>
          <a:latin typeface="Times New Roman" pitchFamily="18" charset="0"/>
        </a:defRPr>
      </a:lvl3pPr>
      <a:lvl4pPr algn="ctr" rtl="0" eaLnBrk="1" fontAlgn="base" hangingPunct="1">
        <a:spcBef>
          <a:spcPct val="0"/>
        </a:spcBef>
        <a:spcAft>
          <a:spcPct val="0"/>
        </a:spcAft>
        <a:defRPr sz="4800">
          <a:solidFill>
            <a:schemeClr val="tx2"/>
          </a:solidFill>
          <a:latin typeface="Times New Roman" pitchFamily="18" charset="0"/>
        </a:defRPr>
      </a:lvl4pPr>
      <a:lvl5pPr algn="ctr" rtl="0" eaLnBrk="1" fontAlgn="base" hangingPunct="1">
        <a:spcBef>
          <a:spcPct val="0"/>
        </a:spcBef>
        <a:spcAft>
          <a:spcPct val="0"/>
        </a:spcAft>
        <a:defRPr sz="4800">
          <a:solidFill>
            <a:schemeClr val="tx2"/>
          </a:solidFill>
          <a:latin typeface="Times New Roman" pitchFamily="18" charset="0"/>
        </a:defRPr>
      </a:lvl5pPr>
      <a:lvl6pPr marL="457200" algn="ctr" rtl="0" eaLnBrk="1" fontAlgn="base" hangingPunct="1">
        <a:spcBef>
          <a:spcPct val="0"/>
        </a:spcBef>
        <a:spcAft>
          <a:spcPct val="0"/>
        </a:spcAft>
        <a:defRPr sz="4800">
          <a:solidFill>
            <a:schemeClr val="tx2"/>
          </a:solidFill>
          <a:latin typeface="Times New Roman" pitchFamily="18" charset="0"/>
        </a:defRPr>
      </a:lvl6pPr>
      <a:lvl7pPr marL="914400" algn="ctr" rtl="0" eaLnBrk="1" fontAlgn="base" hangingPunct="1">
        <a:spcBef>
          <a:spcPct val="0"/>
        </a:spcBef>
        <a:spcAft>
          <a:spcPct val="0"/>
        </a:spcAft>
        <a:defRPr sz="4800">
          <a:solidFill>
            <a:schemeClr val="tx2"/>
          </a:solidFill>
          <a:latin typeface="Times New Roman" pitchFamily="18" charset="0"/>
        </a:defRPr>
      </a:lvl7pPr>
      <a:lvl8pPr marL="1371600" algn="ctr" rtl="0" eaLnBrk="1" fontAlgn="base" hangingPunct="1">
        <a:spcBef>
          <a:spcPct val="0"/>
        </a:spcBef>
        <a:spcAft>
          <a:spcPct val="0"/>
        </a:spcAft>
        <a:defRPr sz="4800">
          <a:solidFill>
            <a:schemeClr val="tx2"/>
          </a:solidFill>
          <a:latin typeface="Times New Roman" pitchFamily="18" charset="0"/>
        </a:defRPr>
      </a:lvl8pPr>
      <a:lvl9pPr marL="1828800" algn="ctr" rtl="0" eaLnBrk="1" fontAlgn="base" hangingPunct="1">
        <a:spcBef>
          <a:spcPct val="0"/>
        </a:spcBef>
        <a:spcAft>
          <a:spcPct val="0"/>
        </a:spcAft>
        <a:defRPr sz="48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b="1">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000000"/>
          </a:solidFill>
          <a:latin typeface="+mn-lt"/>
        </a:defRPr>
      </a:lvl4pPr>
      <a:lvl5pPr marL="2057400" indent="-228600" algn="l" rtl="0" eaLnBrk="1" fontAlgn="base" hangingPunct="1">
        <a:spcBef>
          <a:spcPct val="20000"/>
        </a:spcBef>
        <a:spcAft>
          <a:spcPct val="0"/>
        </a:spcAft>
        <a:buChar char="»"/>
        <a:defRPr sz="2000" b="1">
          <a:solidFill>
            <a:srgbClr val="000000"/>
          </a:solidFill>
          <a:latin typeface="+mn-lt"/>
        </a:defRPr>
      </a:lvl5pPr>
      <a:lvl6pPr marL="2514600" indent="-228600" algn="l" rtl="0" eaLnBrk="1" fontAlgn="base" hangingPunct="1">
        <a:spcBef>
          <a:spcPct val="20000"/>
        </a:spcBef>
        <a:spcAft>
          <a:spcPct val="0"/>
        </a:spcAft>
        <a:buChar char="»"/>
        <a:defRPr sz="2000" b="1">
          <a:solidFill>
            <a:srgbClr val="000000"/>
          </a:solidFill>
          <a:latin typeface="+mn-lt"/>
        </a:defRPr>
      </a:lvl6pPr>
      <a:lvl7pPr marL="2971800" indent="-228600" algn="l" rtl="0" eaLnBrk="1" fontAlgn="base" hangingPunct="1">
        <a:spcBef>
          <a:spcPct val="20000"/>
        </a:spcBef>
        <a:spcAft>
          <a:spcPct val="0"/>
        </a:spcAft>
        <a:buChar char="»"/>
        <a:defRPr sz="2000" b="1">
          <a:solidFill>
            <a:srgbClr val="000000"/>
          </a:solidFill>
          <a:latin typeface="+mn-lt"/>
        </a:defRPr>
      </a:lvl7pPr>
      <a:lvl8pPr marL="3429000" indent="-228600" algn="l" rtl="0" eaLnBrk="1" fontAlgn="base" hangingPunct="1">
        <a:spcBef>
          <a:spcPct val="20000"/>
        </a:spcBef>
        <a:spcAft>
          <a:spcPct val="0"/>
        </a:spcAft>
        <a:buChar char="»"/>
        <a:defRPr sz="2000" b="1">
          <a:solidFill>
            <a:srgbClr val="000000"/>
          </a:solidFill>
          <a:latin typeface="+mn-lt"/>
        </a:defRPr>
      </a:lvl8pPr>
      <a:lvl9pPr marL="3886200" indent="-228600" algn="l" rtl="0" eaLnBrk="1" fontAlgn="base" hangingPunct="1">
        <a:spcBef>
          <a:spcPct val="20000"/>
        </a:spcBef>
        <a:spcAft>
          <a:spcPct val="0"/>
        </a:spcAft>
        <a:buChar char="»"/>
        <a:defRPr sz="20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5.png"/><Relationship Id="rId1" Type="http://schemas.openxmlformats.org/officeDocument/2006/relationships/slideLayout" Target="../slideLayouts/slideLayout103.xml"/><Relationship Id="rId5" Type="http://schemas.openxmlformats.org/officeDocument/2006/relationships/image" Target="../media/image138.jpeg"/><Relationship Id="rId4" Type="http://schemas.openxmlformats.org/officeDocument/2006/relationships/image" Target="../media/image137.jpeg"/></Relationships>
</file>

<file path=ppt/slides/_rels/slide101.xml.rels><?xml version="1.0" encoding="UTF-8" standalone="yes"?>
<Relationships xmlns="http://schemas.openxmlformats.org/package/2006/relationships"><Relationship Id="rId3" Type="http://schemas.openxmlformats.org/officeDocument/2006/relationships/hyperlink" Target="http://upload.wikimedia.org/wikipedia/commons/c/c5/Sinosauropteryxfossil.jpg" TargetMode="External"/><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3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98.xml"/><Relationship Id="rId4" Type="http://schemas.openxmlformats.org/officeDocument/2006/relationships/image" Target="../media/image14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103.xml"/><Relationship Id="rId4" Type="http://schemas.openxmlformats.org/officeDocument/2006/relationships/image" Target="../media/image14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0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0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5.png"/><Relationship Id="rId1" Type="http://schemas.openxmlformats.org/officeDocument/2006/relationships/slideLayout" Target="../slideLayouts/slideLayout103.xml"/><Relationship Id="rId5" Type="http://schemas.openxmlformats.org/officeDocument/2006/relationships/image" Target="../media/image148.jpeg"/><Relationship Id="rId4" Type="http://schemas.openxmlformats.org/officeDocument/2006/relationships/image" Target="../media/image14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5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6.xml"/><Relationship Id="rId1" Type="http://schemas.openxmlformats.org/officeDocument/2006/relationships/slideLayout" Target="../slideLayouts/slideLayout109.xml"/></Relationships>
</file>

<file path=ppt/slides/_rels/slide11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7.xml"/><Relationship Id="rId1" Type="http://schemas.openxmlformats.org/officeDocument/2006/relationships/slideLayout" Target="../slideLayouts/slideLayout109.xml"/></Relationships>
</file>

<file path=ppt/slides/_rels/slide11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8.xml"/><Relationship Id="rId1" Type="http://schemas.openxmlformats.org/officeDocument/2006/relationships/slideLayout" Target="../slideLayouts/slideLayout109.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5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1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57.jpe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98.xml"/></Relationships>
</file>

<file path=ppt/slides/_rels/slide1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48.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66.xml"/></Relationships>
</file>

<file path=ppt/slides/_rels/slide12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66.xml"/></Relationships>
</file>

<file path=ppt/slides/_rels/slide12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1.xml"/><Relationship Id="rId1" Type="http://schemas.openxmlformats.org/officeDocument/2006/relationships/slideLayout" Target="../slideLayouts/slideLayout161.xml"/></Relationships>
</file>

<file path=ppt/slides/_rels/slide12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66.xml"/></Relationships>
</file>

<file path=ppt/slides/_rels/slide12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66.xml"/><Relationship Id="rId4" Type="http://schemas.openxmlformats.org/officeDocument/2006/relationships/image" Target="../media/image168.png"/></Relationships>
</file>

<file path=ppt/slides/_rels/slide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103.xml"/></Relationships>
</file>

<file path=ppt/slides/_rels/slide1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103.xml"/></Relationships>
</file>

<file path=ppt/slides/_rels/slide1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5.xml"/><Relationship Id="rId1" Type="http://schemas.openxmlformats.org/officeDocument/2006/relationships/slideLayout" Target="../slideLayouts/slideLayout103.xml"/></Relationships>
</file>

<file path=ppt/slides/_rels/slide1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7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1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72.jpeg"/></Relationships>
</file>

<file path=ppt/slides/_rels/slide1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74.gif"/></Relationships>
</file>

<file path=ppt/slides/_rels/slide14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76.jpeg"/></Relationships>
</file>

<file path=ppt/slides/_rels/slide14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5.png"/><Relationship Id="rId1" Type="http://schemas.openxmlformats.org/officeDocument/2006/relationships/slideLayout" Target="../slideLayouts/slideLayout103.xml"/><Relationship Id="rId6" Type="http://schemas.openxmlformats.org/officeDocument/2006/relationships/image" Target="../media/image175.png"/><Relationship Id="rId5" Type="http://schemas.openxmlformats.org/officeDocument/2006/relationships/image" Target="../media/image173.png"/><Relationship Id="rId4" Type="http://schemas.openxmlformats.org/officeDocument/2006/relationships/image" Target="../media/image171.png"/></Relationships>
</file>

<file path=ppt/slides/_rels/slide14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5.png"/><Relationship Id="rId2" Type="http://schemas.openxmlformats.org/officeDocument/2006/relationships/notesSlide" Target="../notesSlides/notesSlide76.xml"/><Relationship Id="rId1" Type="http://schemas.openxmlformats.org/officeDocument/2006/relationships/slideLayout" Target="../slideLayouts/slideLayout103.xml"/><Relationship Id="rId6" Type="http://schemas.openxmlformats.org/officeDocument/2006/relationships/image" Target="../media/image173.png"/><Relationship Id="rId5" Type="http://schemas.openxmlformats.org/officeDocument/2006/relationships/image" Target="../media/image171.png"/><Relationship Id="rId4" Type="http://schemas.openxmlformats.org/officeDocument/2006/relationships/image" Target="../media/image169.png"/></Relationships>
</file>

<file path=ppt/slides/_rels/slide14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78.jpeg"/></Relationships>
</file>

<file path=ppt/slides/_rels/slide14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78.jpeg"/></Relationships>
</file>

<file path=ppt/slides/_rels/slide14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4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6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7.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103.xml"/><Relationship Id="rId4" Type="http://schemas.openxmlformats.org/officeDocument/2006/relationships/image" Target="../media/image180.jpeg"/></Relationships>
</file>

<file path=ppt/slides/_rels/slide1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103.xml"/><Relationship Id="rId4" Type="http://schemas.openxmlformats.org/officeDocument/2006/relationships/image" Target="../media/image181.jpeg"/></Relationships>
</file>

<file path=ppt/slides/_rels/slide1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103.xml"/></Relationships>
</file>

<file path=ppt/slides/_rels/slide1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1.xml"/><Relationship Id="rId1" Type="http://schemas.openxmlformats.org/officeDocument/2006/relationships/slideLayout" Target="../slideLayouts/slideLayout98.xml"/></Relationships>
</file>

<file path=ppt/slides/_rels/slide1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56.xml.rels><?xml version="1.0" encoding="UTF-8" standalone="yes"?>
<Relationships xmlns="http://schemas.openxmlformats.org/package/2006/relationships"><Relationship Id="rId3" Type="http://schemas.openxmlformats.org/officeDocument/2006/relationships/image" Target="../media/image182.tiff"/><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16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2.xml"/><Relationship Id="rId1" Type="http://schemas.openxmlformats.org/officeDocument/2006/relationships/slideLayout" Target="../slideLayouts/slideLayout103.xml"/><Relationship Id="rId4" Type="http://schemas.openxmlformats.org/officeDocument/2006/relationships/image" Target="../media/image184.jpeg"/></Relationships>
</file>

<file path=ppt/slides/_rels/slide1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103.xml"/><Relationship Id="rId4" Type="http://schemas.openxmlformats.org/officeDocument/2006/relationships/image" Target="../media/image185.jpeg"/></Relationships>
</file>

<file path=ppt/slides/_rels/slide1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4.xml"/><Relationship Id="rId1" Type="http://schemas.openxmlformats.org/officeDocument/2006/relationships/slideLayout" Target="../slideLayouts/slideLayout10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5.xml"/><Relationship Id="rId1" Type="http://schemas.openxmlformats.org/officeDocument/2006/relationships/slideLayout" Target="../slideLayouts/slideLayout103.xml"/></Relationships>
</file>

<file path=ppt/slides/_rels/slide1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6.xml"/><Relationship Id="rId1" Type="http://schemas.openxmlformats.org/officeDocument/2006/relationships/slideLayout" Target="../slideLayouts/slideLayout103.xml"/><Relationship Id="rId4" Type="http://schemas.openxmlformats.org/officeDocument/2006/relationships/image" Target="../media/image186.jpe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8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7.xml"/><Relationship Id="rId1" Type="http://schemas.openxmlformats.org/officeDocument/2006/relationships/slideLayout" Target="../slideLayouts/slideLayout103.xml"/></Relationships>
</file>

<file path=ppt/slides/_rels/slide1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8.xml"/><Relationship Id="rId1" Type="http://schemas.openxmlformats.org/officeDocument/2006/relationships/slideLayout" Target="../slideLayouts/slideLayout103.xml"/></Relationships>
</file>

<file path=ppt/slides/_rels/slide17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5.png"/><Relationship Id="rId1" Type="http://schemas.openxmlformats.org/officeDocument/2006/relationships/slideLayout" Target="../slideLayouts/slideLayout103.xml"/><Relationship Id="rId5" Type="http://schemas.openxmlformats.org/officeDocument/2006/relationships/image" Target="../media/image189.jpeg"/><Relationship Id="rId4" Type="http://schemas.openxmlformats.org/officeDocument/2006/relationships/image" Target="../media/image188.jpeg"/></Relationships>
</file>

<file path=ppt/slides/_rels/slide1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9.xml"/><Relationship Id="rId1" Type="http://schemas.openxmlformats.org/officeDocument/2006/relationships/slideLayout" Target="../slideLayouts/slideLayout103.xml"/><Relationship Id="rId4" Type="http://schemas.openxmlformats.org/officeDocument/2006/relationships/image" Target="../media/image190.jpeg"/></Relationships>
</file>

<file path=ppt/slides/_rels/slide1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0.xml"/><Relationship Id="rId1" Type="http://schemas.openxmlformats.org/officeDocument/2006/relationships/slideLayout" Target="../slideLayouts/slideLayout103.xml"/><Relationship Id="rId4" Type="http://schemas.openxmlformats.org/officeDocument/2006/relationships/image" Target="../media/image191.png"/></Relationships>
</file>

<file path=ppt/slides/_rels/slide1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1.xml"/><Relationship Id="rId1" Type="http://schemas.openxmlformats.org/officeDocument/2006/relationships/slideLayout" Target="../slideLayouts/slideLayout103.xml"/><Relationship Id="rId4" Type="http://schemas.openxmlformats.org/officeDocument/2006/relationships/image" Target="../media/image192.jpeg"/></Relationships>
</file>

<file path=ppt/slides/_rels/slide1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2.xml"/><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86.xml"/><Relationship Id="rId4" Type="http://schemas.openxmlformats.org/officeDocument/2006/relationships/image" Target="../media/image26.png"/></Relationships>
</file>

<file path=ppt/slides/_rels/slide18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8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8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8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8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8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86.xml"/><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9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9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3.jpeg"/><Relationship Id="rId2" Type="http://schemas.openxmlformats.org/officeDocument/2006/relationships/image" Target="../media/image15.png"/><Relationship Id="rId1" Type="http://schemas.openxmlformats.org/officeDocument/2006/relationships/slideLayout" Target="../slideLayouts/slideLayout103.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19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3.jpeg"/><Relationship Id="rId2" Type="http://schemas.openxmlformats.org/officeDocument/2006/relationships/image" Target="../media/image15.png"/><Relationship Id="rId1" Type="http://schemas.openxmlformats.org/officeDocument/2006/relationships/slideLayout" Target="../slideLayouts/slideLayout103.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196.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jpeg"/><Relationship Id="rId7" Type="http://schemas.openxmlformats.org/officeDocument/2006/relationships/image" Target="../media/image203.jpeg"/><Relationship Id="rId2" Type="http://schemas.openxmlformats.org/officeDocument/2006/relationships/image" Target="../media/image15.png"/><Relationship Id="rId1" Type="http://schemas.openxmlformats.org/officeDocument/2006/relationships/slideLayout" Target="../slideLayouts/slideLayout103.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 Id="rId9" Type="http://schemas.openxmlformats.org/officeDocument/2006/relationships/image" Target="../media/image205.png"/></Relationships>
</file>

<file path=ppt/slides/_rels/slide19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9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19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0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207.jpeg"/></Relationships>
</file>

<file path=ppt/slides/_rels/slide20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0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0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210.jpeg"/></Relationships>
</file>

<file path=ppt/slides/_rels/slide20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212.jpeg"/></Relationships>
</file>

<file path=ppt/slides/_rels/slide20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0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0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0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217.png"/></Relationships>
</file>

<file path=ppt/slides/_rels/slide20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21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3.xml"/><Relationship Id="rId1" Type="http://schemas.openxmlformats.org/officeDocument/2006/relationships/slideLayout" Target="../slideLayouts/slideLayout103.xml"/><Relationship Id="rId5" Type="http://schemas.openxmlformats.org/officeDocument/2006/relationships/image" Target="../media/image221.jpeg"/><Relationship Id="rId4" Type="http://schemas.openxmlformats.org/officeDocument/2006/relationships/image" Target="../media/image220.jpeg"/></Relationships>
</file>

<file path=ppt/slides/_rels/slide2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98.xml"/></Relationships>
</file>

<file path=ppt/slides/_rels/slide2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14.xml.rels><?xml version="1.0" encoding="UTF-8" standalone="yes"?>
<Relationships xmlns="http://schemas.openxmlformats.org/package/2006/relationships"><Relationship Id="rId3" Type="http://schemas.openxmlformats.org/officeDocument/2006/relationships/hyperlink" Target="http://creationwiki.org/pool/images/2/28/Geo_time.JPG" TargetMode="External"/><Relationship Id="rId2" Type="http://schemas.openxmlformats.org/officeDocument/2006/relationships/notesSlide" Target="../notesSlides/notesSlide95.xml"/><Relationship Id="rId1" Type="http://schemas.openxmlformats.org/officeDocument/2006/relationships/slideLayout" Target="../slideLayouts/slideLayout73.xml"/><Relationship Id="rId4" Type="http://schemas.openxmlformats.org/officeDocument/2006/relationships/image" Target="../media/image222.jpeg"/></Relationships>
</file>

<file path=ppt/slides/_rels/slide2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6.xml"/><Relationship Id="rId1" Type="http://schemas.openxmlformats.org/officeDocument/2006/relationships/slideLayout" Target="../slideLayouts/slideLayout103.xml"/><Relationship Id="rId4" Type="http://schemas.openxmlformats.org/officeDocument/2006/relationships/image" Target="../media/image223.png"/></Relationships>
</file>

<file path=ppt/slides/_rels/slide21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1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97.xml"/><Relationship Id="rId1" Type="http://schemas.openxmlformats.org/officeDocument/2006/relationships/slideLayout" Target="../slideLayouts/slideLayout62.xml"/><Relationship Id="rId5" Type="http://schemas.openxmlformats.org/officeDocument/2006/relationships/image" Target="../media/image222.jpeg"/><Relationship Id="rId4" Type="http://schemas.openxmlformats.org/officeDocument/2006/relationships/hyperlink" Target="http://creationwiki.org/pool/images/2/28/Geo_time.JPG" TargetMode="External"/></Relationships>
</file>

<file path=ppt/slides/_rels/slide2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2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2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gif"/></Relationships>
</file>

<file path=ppt/slides/_rels/slide23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3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98.xml"/><Relationship Id="rId1" Type="http://schemas.openxmlformats.org/officeDocument/2006/relationships/slideLayout" Target="../slideLayouts/slideLayout98.xml"/><Relationship Id="rId5" Type="http://schemas.openxmlformats.org/officeDocument/2006/relationships/image" Target="../media/image222.jpeg"/><Relationship Id="rId4" Type="http://schemas.openxmlformats.org/officeDocument/2006/relationships/hyperlink" Target="http://creationwiki.org/pool/images/2/28/Geo_time.JPG" TargetMode="External"/></Relationships>
</file>

<file path=ppt/slides/_rels/slide2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3.gif"/></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4.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08.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08.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08.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08.xml"/><Relationship Id="rId6" Type="http://schemas.openxmlformats.org/officeDocument/2006/relationships/image" Target="../media/image41.jpeg"/><Relationship Id="rId5" Type="http://schemas.openxmlformats.org/officeDocument/2006/relationships/hyperlink" Target="http://creationwiki.org/pool/images/8/81/Siltstone_turbidites_in_Stephens_Passage_Group.jpg" TargetMode="Externa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08.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08.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08.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08.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08.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08.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08.xml"/><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86.xml"/><Relationship Id="rId18" Type="http://schemas.openxmlformats.org/officeDocument/2006/relationships/slide" Target="slide120.xml"/><Relationship Id="rId3" Type="http://schemas.openxmlformats.org/officeDocument/2006/relationships/image" Target="../media/image15.png"/><Relationship Id="rId21" Type="http://schemas.openxmlformats.org/officeDocument/2006/relationships/slide" Target="slide212.xml"/><Relationship Id="rId7" Type="http://schemas.openxmlformats.org/officeDocument/2006/relationships/slide" Target="slide40.xml"/><Relationship Id="rId12" Type="http://schemas.openxmlformats.org/officeDocument/2006/relationships/slide" Target="slide72.xml"/><Relationship Id="rId17" Type="http://schemas.openxmlformats.org/officeDocument/2006/relationships/slide" Target="slide118.xml"/><Relationship Id="rId2" Type="http://schemas.openxmlformats.org/officeDocument/2006/relationships/notesSlide" Target="../notesSlides/notesSlide4.xml"/><Relationship Id="rId16" Type="http://schemas.openxmlformats.org/officeDocument/2006/relationships/slide" Target="slide102.xml"/><Relationship Id="rId20" Type="http://schemas.openxmlformats.org/officeDocument/2006/relationships/slide" Target="slide154.xml"/><Relationship Id="rId1" Type="http://schemas.openxmlformats.org/officeDocument/2006/relationships/slideLayout" Target="../slideLayouts/slideLayout86.xml"/><Relationship Id="rId6" Type="http://schemas.openxmlformats.org/officeDocument/2006/relationships/slide" Target="slide27.xml"/><Relationship Id="rId11" Type="http://schemas.openxmlformats.org/officeDocument/2006/relationships/slide" Target="slide68.xml"/><Relationship Id="rId5" Type="http://schemas.openxmlformats.org/officeDocument/2006/relationships/slide" Target="slide14.xml"/><Relationship Id="rId15" Type="http://schemas.openxmlformats.org/officeDocument/2006/relationships/slide" Target="slide96.xml"/><Relationship Id="rId10" Type="http://schemas.openxmlformats.org/officeDocument/2006/relationships/slide" Target="slide61.xml"/><Relationship Id="rId19" Type="http://schemas.openxmlformats.org/officeDocument/2006/relationships/slide" Target="slide129.xml"/><Relationship Id="rId4" Type="http://schemas.openxmlformats.org/officeDocument/2006/relationships/hyperlink" Target="01Geologia%20-%20Intro.pptx" TargetMode="External"/><Relationship Id="rId9" Type="http://schemas.openxmlformats.org/officeDocument/2006/relationships/slide" Target="slide51.xml"/><Relationship Id="rId14" Type="http://schemas.openxmlformats.org/officeDocument/2006/relationships/slide" Target="slide93.xml"/><Relationship Id="rId22" Type="http://schemas.openxmlformats.org/officeDocument/2006/relationships/hyperlink" Target="09Geology%20-%20Conclusions.pptx"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5.png"/><Relationship Id="rId1" Type="http://schemas.openxmlformats.org/officeDocument/2006/relationships/slideLayout" Target="../slideLayouts/slideLayout31.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5.png"/><Relationship Id="rId7"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5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5.png"/><Relationship Id="rId7"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6.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98.xml"/></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98.xml"/><Relationship Id="rId5" Type="http://schemas.openxmlformats.org/officeDocument/2006/relationships/image" Target="../media/image84.jpeg"/><Relationship Id="rId4" Type="http://schemas.openxmlformats.org/officeDocument/2006/relationships/image" Target="../media/image8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3.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98.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103.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26.xml"/><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98.xml"/><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98.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98.xml"/><Relationship Id="rId5" Type="http://schemas.openxmlformats.org/officeDocument/2006/relationships/image" Target="../media/image102.jpeg"/><Relationship Id="rId4" Type="http://schemas.openxmlformats.org/officeDocument/2006/relationships/image" Target="../media/image101.jpeg"/></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98.xml"/><Relationship Id="rId5" Type="http://schemas.openxmlformats.org/officeDocument/2006/relationships/image" Target="../media/image106.jpeg"/><Relationship Id="rId4" Type="http://schemas.openxmlformats.org/officeDocument/2006/relationships/image" Target="../media/image105.jpeg"/></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98.xml"/><Relationship Id="rId4" Type="http://schemas.openxmlformats.org/officeDocument/2006/relationships/image" Target="../media/image109.jpeg"/></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98.xml"/><Relationship Id="rId4" Type="http://schemas.openxmlformats.org/officeDocument/2006/relationships/image" Target="../media/image110.jpeg"/></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98.xml"/><Relationship Id="rId5" Type="http://schemas.openxmlformats.org/officeDocument/2006/relationships/image" Target="../media/image112.jpeg"/><Relationship Id="rId4" Type="http://schemas.openxmlformats.org/officeDocument/2006/relationships/image" Target="../media/image111.png"/></Relationships>
</file>

<file path=ppt/slides/_rels/slide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5.png"/><Relationship Id="rId1" Type="http://schemas.openxmlformats.org/officeDocument/2006/relationships/slideLayout" Target="../slideLayouts/slideLayout10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18.jpeg"/></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20.png"/></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5.png"/><Relationship Id="rId1" Type="http://schemas.openxmlformats.org/officeDocument/2006/relationships/slideLayout" Target="../slideLayouts/slideLayout103.xml"/><Relationship Id="rId5" Type="http://schemas.openxmlformats.org/officeDocument/2006/relationships/image" Target="../media/image123.jpeg"/><Relationship Id="rId4" Type="http://schemas.openxmlformats.org/officeDocument/2006/relationships/image" Target="../media/image122.png"/></Relationships>
</file>

<file path=ppt/slides/_rels/slide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98.xml"/></Relationships>
</file>

<file path=ppt/slides/_rels/slide94.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5.png"/><Relationship Id="rId1" Type="http://schemas.openxmlformats.org/officeDocument/2006/relationships/slideLayout" Target="../slideLayouts/slideLayout103.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95.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5.png"/><Relationship Id="rId1" Type="http://schemas.openxmlformats.org/officeDocument/2006/relationships/slideLayout" Target="../slideLayouts/slideLayout103.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98.xml"/></Relationships>
</file>

<file path=ppt/slides/_rels/slide97.xml.rels><?xml version="1.0" encoding="UTF-8" standalone="yes"?>
<Relationships xmlns="http://schemas.openxmlformats.org/package/2006/relationships"><Relationship Id="rId3" Type="http://schemas.openxmlformats.org/officeDocument/2006/relationships/hyperlink" Target="http://upload.wikimedia.org/wikipedia/commons/1/1e/Struthiomimus_skeleton_jconway.jpg" TargetMode="External"/><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34.jpeg"/></Relationships>
</file>

<file path=ppt/slides/_rels/slide98.xml.rels><?xml version="1.0" encoding="UTF-8" standalone="yes"?>
<Relationships xmlns="http://schemas.openxmlformats.org/package/2006/relationships"><Relationship Id="rId3" Type="http://schemas.openxmlformats.org/officeDocument/2006/relationships/hyperlink" Target="http://upload.wikimedia.org/wikipedia/commons/1/1e/Struthiomimus_skeleton_jconway.jpg" TargetMode="External"/><Relationship Id="rId2" Type="http://schemas.openxmlformats.org/officeDocument/2006/relationships/image" Target="../media/image15.png"/><Relationship Id="rId1" Type="http://schemas.openxmlformats.org/officeDocument/2006/relationships/slideLayout" Target="../slideLayouts/slideLayout103.xml"/><Relationship Id="rId4" Type="http://schemas.openxmlformats.org/officeDocument/2006/relationships/image" Target="../media/image134.jpeg"/></Relationships>
</file>

<file path=ppt/slides/_rels/slide9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5.png"/><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1115488" y="260648"/>
            <a:ext cx="7560968" cy="6986528"/>
          </a:xfrm>
          <a:prstGeom prst="rect">
            <a:avLst/>
          </a:prstGeom>
          <a:noFill/>
          <a:effectLst>
            <a:outerShdw blurRad="50800" dist="50800" dir="5400000" algn="ctr" rotWithShape="0">
              <a:schemeClr val="bg1"/>
            </a:outerShdw>
          </a:effectLst>
        </p:spPr>
        <p:txBody>
          <a:bodyPr wrap="square" lIns="91440" tIns="45720" rIns="91440" bIns="45720">
            <a:spAutoFit/>
          </a:bodyPr>
          <a:lstStyle/>
          <a:p>
            <a:pPr algn="ctr"/>
            <a:r>
              <a:rPr lang="en-US" sz="9600" b="1" kern="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Geologia</a:t>
            </a:r>
            <a:r>
              <a:rPr lang="en-US" sz="96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96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do </a:t>
            </a:r>
            <a:endParaRPr lang="en-US" sz="96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a:p>
            <a:pPr algn="ctr"/>
            <a:r>
              <a:rPr lang="en-US" sz="96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Dilúvio</a:t>
            </a:r>
            <a:endParaRPr lang="en-US" sz="96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a:p>
            <a:pPr algn="ctr"/>
            <a:endParaRPr lang="pt-BR" sz="32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a:p>
            <a:pPr algn="ctr"/>
            <a:r>
              <a:rPr lang="pt-BR" sz="44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EVIDENCIAS GEOLOGICAS</a:t>
            </a:r>
          </a:p>
          <a:p>
            <a:pPr algn="ctr"/>
            <a:r>
              <a:rPr lang="en-US" sz="44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5</a:t>
            </a:r>
            <a:r>
              <a:rPr lang="en-US" sz="4400" b="1" kern="0" baseline="300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a</a:t>
            </a:r>
            <a:r>
              <a:rPr lang="en-US" sz="44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PARTE</a:t>
            </a:r>
          </a:p>
          <a:p>
            <a:pPr algn="ctr"/>
            <a:endParaRPr lang="en-US" sz="44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3" name="Picture 3"/>
          <p:cNvPicPr>
            <a:picLocks noGrp="1" noChangeAspect="1" noChangeArrowheads="1"/>
          </p:cNvPicPr>
          <p:nvPr>
            <p:ph type="clipArt" sz="half" idx="1"/>
          </p:nvPr>
        </p:nvPicPr>
        <p:blipFill>
          <a:blip r:embed="rId3" cstate="print"/>
          <a:srcRect/>
          <a:stretch>
            <a:fillRect/>
          </a:stretch>
        </p:blipFill>
        <p:spPr>
          <a:xfrm>
            <a:off x="0" y="0"/>
            <a:ext cx="9144000" cy="6888163"/>
          </a:xfrm>
        </p:spPr>
      </p:pic>
      <p:sp>
        <p:nvSpPr>
          <p:cNvPr id="189450" name="Rectangle 10"/>
          <p:cNvSpPr>
            <a:spLocks noGrp="1" noChangeArrowheads="1"/>
          </p:cNvSpPr>
          <p:nvPr>
            <p:ph type="title"/>
          </p:nvPr>
        </p:nvSpPr>
        <p:spPr>
          <a:xfrm>
            <a:off x="228600" y="304800"/>
            <a:ext cx="8763000" cy="1143000"/>
          </a:xfrm>
        </p:spPr>
        <p:txBody>
          <a:bodyPr/>
          <a:lstStyle/>
          <a:p>
            <a:r>
              <a:rPr lang="pt-BR" sz="4000" dirty="0" smtClean="0">
                <a:solidFill>
                  <a:schemeClr val="bg1"/>
                </a:solidFill>
                <a:latin typeface="Arial" pitchFamily="34" charset="0"/>
                <a:cs typeface="Arial" pitchFamily="34" charset="0"/>
              </a:rPr>
              <a:t>Várias camadas formam simultaneamente onde os sedimentos estão fluindo.</a:t>
            </a:r>
            <a:endParaRPr lang="en-US" dirty="0">
              <a:solidFill>
                <a:schemeClr val="bg1"/>
              </a:solidFill>
              <a:latin typeface="Arial" pitchFamily="34" charset="0"/>
              <a:cs typeface="Arial" pitchFamily="34" charset="0"/>
            </a:endParaRPr>
          </a:p>
        </p:txBody>
      </p:sp>
      <p:sp>
        <p:nvSpPr>
          <p:cNvPr id="189449" name="Line 9"/>
          <p:cNvSpPr>
            <a:spLocks noChangeShapeType="1"/>
          </p:cNvSpPr>
          <p:nvPr/>
        </p:nvSpPr>
        <p:spPr bwMode="auto">
          <a:xfrm flipH="1">
            <a:off x="2438400" y="2819400"/>
            <a:ext cx="4191000" cy="0"/>
          </a:xfrm>
          <a:prstGeom prst="line">
            <a:avLst/>
          </a:prstGeom>
          <a:noFill/>
          <a:ln w="38100">
            <a:solidFill>
              <a:schemeClr val="tx1"/>
            </a:solidFill>
            <a:round/>
            <a:headEnd/>
            <a:tailEnd type="triangle" w="med" len="med"/>
          </a:ln>
          <a:effectLst/>
        </p:spPr>
        <p:txBody>
          <a:bodyPr wrap="none" anchor="ctr"/>
          <a:lstStyle/>
          <a:p>
            <a:pPr algn="ctr" eaLnBrk="0" fontAlgn="base" hangingPunct="0">
              <a:spcBef>
                <a:spcPct val="0"/>
              </a:spcBef>
              <a:spcAft>
                <a:spcPct val="0"/>
              </a:spcAft>
            </a:pPr>
            <a:endParaRPr lang="en-US" sz="2400">
              <a:solidFill>
                <a:srgbClr val="663300"/>
              </a:solidFill>
              <a:effectLst>
                <a:outerShdw blurRad="38100" dist="38100" dir="2700000" algn="tl">
                  <a:srgbClr val="000000">
                    <a:alpha val="43137"/>
                  </a:srgbClr>
                </a:outerShdw>
              </a:effectLst>
            </a:endParaRPr>
          </a:p>
        </p:txBody>
      </p:sp>
    </p:spTree>
  </p:cSld>
  <p:clrMapOvr>
    <a:masterClrMapping/>
  </p:clrMapOvr>
  <p:transition advClick="0">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6" descr="CB301 Archaeopteryx by listentoreason."/>
          <p:cNvPicPr>
            <a:picLocks noChangeAspect="1" noChangeArrowheads="1"/>
          </p:cNvPicPr>
          <p:nvPr/>
        </p:nvPicPr>
        <p:blipFill>
          <a:blip r:embed="rId3" cstate="print"/>
          <a:srcRect/>
          <a:stretch>
            <a:fillRect/>
          </a:stretch>
        </p:blipFill>
        <p:spPr bwMode="auto">
          <a:xfrm>
            <a:off x="4723755" y="1981200"/>
            <a:ext cx="5176837" cy="4876800"/>
          </a:xfrm>
          <a:prstGeom prst="rect">
            <a:avLst/>
          </a:prstGeom>
          <a:noFill/>
          <a:ln w="9525">
            <a:noFill/>
            <a:miter lim="800000"/>
            <a:headEnd/>
            <a:tailEnd/>
          </a:ln>
        </p:spPr>
      </p:pic>
      <p:pic>
        <p:nvPicPr>
          <p:cNvPr id="7" name="Picture 8" descr="Archaeopteryx lithographica by elrina753."/>
          <p:cNvPicPr>
            <a:picLocks noChangeAspect="1" noChangeArrowheads="1"/>
          </p:cNvPicPr>
          <p:nvPr/>
        </p:nvPicPr>
        <p:blipFill>
          <a:blip r:embed="rId4" cstate="print"/>
          <a:srcRect/>
          <a:stretch>
            <a:fillRect/>
          </a:stretch>
        </p:blipFill>
        <p:spPr bwMode="auto">
          <a:xfrm>
            <a:off x="-36512" y="1953060"/>
            <a:ext cx="3266256" cy="4904939"/>
          </a:xfrm>
          <a:prstGeom prst="rect">
            <a:avLst/>
          </a:prstGeom>
          <a:noFill/>
          <a:ln w="9525">
            <a:noFill/>
            <a:miter lim="800000"/>
            <a:headEnd/>
            <a:tailEnd/>
          </a:ln>
        </p:spPr>
      </p:pic>
      <p:pic>
        <p:nvPicPr>
          <p:cNvPr id="9" name="Picture 10" descr="DSC05191a by phenotyp."/>
          <p:cNvPicPr>
            <a:picLocks noChangeAspect="1" noChangeArrowheads="1"/>
          </p:cNvPicPr>
          <p:nvPr/>
        </p:nvPicPr>
        <p:blipFill>
          <a:blip r:embed="rId5" cstate="print"/>
          <a:srcRect/>
          <a:stretch>
            <a:fillRect/>
          </a:stretch>
        </p:blipFill>
        <p:spPr bwMode="auto">
          <a:xfrm>
            <a:off x="3059832" y="2556222"/>
            <a:ext cx="2492375" cy="3321050"/>
          </a:xfrm>
          <a:prstGeom prst="rect">
            <a:avLst/>
          </a:prstGeom>
          <a:noFill/>
          <a:ln w="19050">
            <a:solidFill>
              <a:schemeClr val="tx1"/>
            </a:solidFill>
            <a:miter lim="800000"/>
            <a:headEnd/>
            <a:tailEnd/>
          </a:ln>
        </p:spPr>
      </p:pic>
      <p:sp>
        <p:nvSpPr>
          <p:cNvPr id="10" name="TextBox 9"/>
          <p:cNvSpPr txBox="1"/>
          <p:nvPr/>
        </p:nvSpPr>
        <p:spPr>
          <a:xfrm>
            <a:off x="251520" y="44624"/>
            <a:ext cx="8640960" cy="830997"/>
          </a:xfrm>
          <a:prstGeom prst="rect">
            <a:avLst/>
          </a:prstGeom>
          <a:noFill/>
          <a:effectLst>
            <a:outerShdw blurRad="50800" dist="50800" dir="5400000" algn="ctr" rotWithShape="0">
              <a:srgbClr val="140A00"/>
            </a:outerShdw>
          </a:effectLst>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latin typeface="Arial Black" pitchFamily="34" charset="0"/>
              </a:rPr>
              <a:t>POSTURA DA MORTE</a:t>
            </a:r>
          </a:p>
        </p:txBody>
      </p:sp>
      <p:sp>
        <p:nvSpPr>
          <p:cNvPr id="5" name="Title 1"/>
          <p:cNvSpPr txBox="1">
            <a:spLocks/>
          </p:cNvSpPr>
          <p:nvPr/>
        </p:nvSpPr>
        <p:spPr bwMode="auto">
          <a:xfrm>
            <a:off x="323528" y="908720"/>
            <a:ext cx="8568952" cy="1143000"/>
          </a:xfrm>
          <a:prstGeom prst="rect">
            <a:avLst/>
          </a:prstGeom>
          <a:noFill/>
          <a:ln>
            <a:miter lim="800000"/>
            <a:headEnd/>
            <a:tailEnd/>
          </a:ln>
          <a:effectLst>
            <a:outerShdw blurRad="50800" dist="50800" dir="5400000" algn="ctr" rotWithShape="0">
              <a:srgbClr val="140A00"/>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r>
              <a:rPr lang="pt-BR" sz="3200" b="1" kern="0" dirty="0" smtClean="0">
                <a:solidFill>
                  <a:schemeClr val="bg1"/>
                </a:solidFill>
                <a:effectLst>
                  <a:outerShdw blurRad="38100" dist="38100" dir="2700000" algn="tl">
                    <a:srgbClr val="000000">
                      <a:alpha val="43137"/>
                    </a:srgbClr>
                  </a:outerShdw>
                </a:effectLst>
                <a:ea typeface="+mj-ea"/>
                <a:cs typeface="+mj-cs"/>
              </a:rPr>
              <a:t>Todos os fósseis “</a:t>
            </a:r>
            <a:r>
              <a:rPr lang="pt-BR" sz="3200" b="1" kern="0" dirty="0" err="1" smtClean="0">
                <a:solidFill>
                  <a:schemeClr val="bg1"/>
                </a:solidFill>
                <a:effectLst>
                  <a:outerShdw blurRad="38100" dist="38100" dir="2700000" algn="tl">
                    <a:srgbClr val="000000">
                      <a:alpha val="43137"/>
                    </a:srgbClr>
                  </a:outerShdw>
                </a:effectLst>
                <a:ea typeface="+mj-ea"/>
                <a:cs typeface="+mj-cs"/>
              </a:rPr>
              <a:t>archaeopteryx</a:t>
            </a:r>
            <a:r>
              <a:rPr lang="pt-BR" sz="3200" b="1" kern="0" dirty="0" smtClean="0">
                <a:solidFill>
                  <a:schemeClr val="bg1"/>
                </a:solidFill>
                <a:effectLst>
                  <a:outerShdw blurRad="38100" dist="38100" dir="2700000" algn="tl">
                    <a:srgbClr val="000000">
                      <a:alpha val="43137"/>
                    </a:srgbClr>
                  </a:outerShdw>
                </a:effectLst>
                <a:ea typeface="+mj-ea"/>
                <a:cs typeface="+mj-cs"/>
              </a:rPr>
              <a:t>”  estão em postura de morte por afogamento.</a:t>
            </a:r>
            <a:endParaRPr kumimoji="0" lang="en-US" sz="3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j-ea"/>
              <a:cs typeface="+mj-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itle 1"/>
          <p:cNvSpPr txBox="1">
            <a:spLocks/>
          </p:cNvSpPr>
          <p:nvPr/>
        </p:nvSpPr>
        <p:spPr bwMode="auto">
          <a:xfrm>
            <a:off x="457200" y="806078"/>
            <a:ext cx="8229600" cy="1143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ea typeface="+mj-ea"/>
                <a:cs typeface="+mj-cs"/>
              </a:rPr>
              <a:t>Sinosauropteryx</a:t>
            </a:r>
            <a:endParaRPr kumimoji="0" lang="en-US" sz="4800"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j-ea"/>
              <a:cs typeface="+mj-cs"/>
            </a:endParaRPr>
          </a:p>
        </p:txBody>
      </p:sp>
      <p:pic>
        <p:nvPicPr>
          <p:cNvPr id="7" name="Picture 2" descr="File:Sinosauropteryxfossil.jpg">
            <a:hlinkClick r:id="rId3"/>
          </p:cNvPr>
          <p:cNvPicPr>
            <a:picLocks noChangeAspect="1" noChangeArrowheads="1"/>
          </p:cNvPicPr>
          <p:nvPr/>
        </p:nvPicPr>
        <p:blipFill>
          <a:blip r:embed="rId4" cstate="print"/>
          <a:srcRect/>
          <a:stretch>
            <a:fillRect/>
          </a:stretch>
        </p:blipFill>
        <p:spPr bwMode="auto">
          <a:xfrm>
            <a:off x="0" y="1880815"/>
            <a:ext cx="9144000" cy="5508625"/>
          </a:xfrm>
          <a:prstGeom prst="rect">
            <a:avLst/>
          </a:prstGeom>
          <a:noFill/>
          <a:ln w="9525">
            <a:noFill/>
            <a:miter lim="800000"/>
            <a:headEnd/>
            <a:tailEnd/>
          </a:ln>
        </p:spPr>
      </p:pic>
      <p:sp>
        <p:nvSpPr>
          <p:cNvPr id="8" name="TextBox 7"/>
          <p:cNvSpPr txBox="1"/>
          <p:nvPr/>
        </p:nvSpPr>
        <p:spPr>
          <a:xfrm>
            <a:off x="251520" y="44624"/>
            <a:ext cx="8640960" cy="830997"/>
          </a:xfrm>
          <a:prstGeom prst="rect">
            <a:avLst/>
          </a:prstGeom>
          <a:noFill/>
          <a:effectLst>
            <a:outerShdw blurRad="50800" dist="50800" dir="5400000" algn="ctr" rotWithShape="0">
              <a:srgbClr val="140A00"/>
            </a:outerShdw>
          </a:effectLst>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latin typeface="Arial Black" pitchFamily="34" charset="0"/>
              </a:rPr>
              <a:t>POSTURA DA MORTE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714048" y="2420888"/>
            <a:ext cx="7704856" cy="1323439"/>
          </a:xfrm>
          <a:prstGeom prst="rect">
            <a:avLst/>
          </a:prstGeom>
          <a:noFill/>
        </p:spPr>
        <p:txBody>
          <a:bodyPr wrap="square" lIns="91440" tIns="45720" rIns="91440" bIns="45720">
            <a:spAutoFit/>
          </a:bodyPr>
          <a:lstStyle/>
          <a:p>
            <a:pPr algn="ct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Enterro</a:t>
            </a:r>
            <a:r>
              <a:rPr lang="en-US"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Rápido</a:t>
            </a:r>
            <a:endParaRPr lang="en-US"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6" name="Rectangle 5"/>
          <p:cNvSpPr/>
          <p:nvPr/>
        </p:nvSpPr>
        <p:spPr>
          <a:xfrm>
            <a:off x="570032" y="3733279"/>
            <a:ext cx="7992888" cy="523220"/>
          </a:xfrm>
          <a:prstGeom prst="rect">
            <a:avLst/>
          </a:prstGeom>
          <a:noFill/>
        </p:spPr>
        <p:txBody>
          <a:bodyPr wrap="square" lIns="91440" tIns="45720" rIns="91440" bIns="45720">
            <a:spAutoFit/>
          </a:bodyPr>
          <a:lstStyle/>
          <a:p>
            <a:pPr algn="ctr"/>
            <a:r>
              <a:rPr lang="en-US" sz="28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CEMITÉRIOS FÓSSEIS </a:t>
            </a:r>
            <a:endParaRPr lang="en-US" sz="28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 name="Picture 2" descr="http://vignette1.wikia.nocookie.net/encyclopedia-of-prehistory/images/5/59/Bonebed.jpg/revision/latest?cb=20140318004125"/>
          <p:cNvPicPr>
            <a:picLocks noChangeAspect="1" noChangeArrowheads="1"/>
          </p:cNvPicPr>
          <p:nvPr/>
        </p:nvPicPr>
        <p:blipFill>
          <a:blip r:embed="rId4" cstate="print"/>
          <a:srcRect/>
          <a:stretch>
            <a:fillRect/>
          </a:stretch>
        </p:blipFill>
        <p:spPr bwMode="auto">
          <a:xfrm>
            <a:off x="1475656" y="2220209"/>
            <a:ext cx="5832648" cy="4377143"/>
          </a:xfrm>
          <a:prstGeom prst="rect">
            <a:avLst/>
          </a:prstGeom>
          <a:noFill/>
        </p:spPr>
      </p:pic>
      <p:sp>
        <p:nvSpPr>
          <p:cNvPr id="6" name="TextBox 5"/>
          <p:cNvSpPr txBox="1"/>
          <p:nvPr/>
        </p:nvSpPr>
        <p:spPr>
          <a:xfrm>
            <a:off x="251520" y="1052736"/>
            <a:ext cx="8568952" cy="1471172"/>
          </a:xfrm>
          <a:prstGeom prst="rect">
            <a:avLst/>
          </a:prstGeom>
          <a:noFill/>
          <a:effectLst>
            <a:outerShdw blurRad="50800" dist="50800" dir="5400000" algn="ctr" rotWithShape="0">
              <a:srgbClr val="140A00"/>
            </a:outerShdw>
          </a:effectLst>
        </p:spPr>
        <p:txBody>
          <a:bodyPr wrap="square" rtlCol="0">
            <a:spAutoFit/>
          </a:bodyPr>
          <a:lstStyle/>
          <a:p>
            <a:pPr lvl="0" algn="ctr" fontAlgn="base">
              <a:lnSpc>
                <a:spcPct val="90000"/>
              </a:lnSpc>
              <a:spcBef>
                <a:spcPct val="20000"/>
              </a:spcBef>
              <a:spcAft>
                <a:spcPct val="0"/>
              </a:spcAft>
            </a:pPr>
            <a:r>
              <a:rPr lang="pt-PT" sz="3200" b="1" kern="0" dirty="0" smtClean="0">
                <a:solidFill>
                  <a:srgbClr val="FFFFFF"/>
                </a:solidFill>
                <a:effectLst>
                  <a:outerShdw blurRad="38100" dist="38100" dir="2700000" algn="tl">
                    <a:srgbClr val="000000">
                      <a:alpha val="43137"/>
                    </a:srgbClr>
                  </a:outerShdw>
                </a:effectLst>
                <a:latin typeface="ClearlyRoman"/>
              </a:rPr>
              <a:t>Grandes cemiterios fósseis existem - eles necessitam enterramento rápido.</a:t>
            </a:r>
            <a:endParaRPr lang="en-US" sz="3200" b="1" kern="0" dirty="0" smtClean="0">
              <a:solidFill>
                <a:srgbClr val="FFFFFF"/>
              </a:solidFill>
              <a:effectLst>
                <a:outerShdw blurRad="38100" dist="38100" dir="2700000" algn="tl">
                  <a:srgbClr val="000000">
                    <a:alpha val="43137"/>
                  </a:srgbClr>
                </a:outerShdw>
              </a:effectLst>
              <a:latin typeface="ClearlyRoman"/>
            </a:endParaRPr>
          </a:p>
          <a:p>
            <a:pPr algn="ctr"/>
            <a:endParaRPr lang="pt-BR" sz="3200" dirty="0">
              <a:effectLst>
                <a:outerShdw blurRad="38100" dist="38100" dir="2700000" algn="tl">
                  <a:srgbClr val="000000">
                    <a:alpha val="43137"/>
                  </a:srgbClr>
                </a:outerShdw>
              </a:effectLst>
            </a:endParaRPr>
          </a:p>
        </p:txBody>
      </p:sp>
      <p:sp>
        <p:nvSpPr>
          <p:cNvPr id="7" name="TextBox 6"/>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sp>
        <p:nvSpPr>
          <p:cNvPr id="1943556" name="AutoShape 4" descr="© The Field Museum, GEO80022.&#10;Agate Springs Bone slab from Quarry in Nebraska, slab of vertebrate fossils. installed in case North America Hall 38 Case 9.&#10;5x7 negative &#10;4/20/1941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943558" name="Picture 6" descr="© The Field Museum, GEO80022.&#10;Agate Springs Bone slab from Quarry in Nebraska, slab of vertebrate fossils. installed in case North America Hall 38 Case 9.&#10;5x7 negative &#10;4/20/1941 "/>
          <p:cNvPicPr>
            <a:picLocks noChangeAspect="1" noChangeArrowheads="1"/>
          </p:cNvPicPr>
          <p:nvPr/>
        </p:nvPicPr>
        <p:blipFill>
          <a:blip r:embed="rId4" cstate="print"/>
          <a:srcRect/>
          <a:stretch>
            <a:fillRect/>
          </a:stretch>
        </p:blipFill>
        <p:spPr bwMode="auto">
          <a:xfrm>
            <a:off x="5119213" y="1135883"/>
            <a:ext cx="3889539" cy="5533477"/>
          </a:xfrm>
          <a:prstGeom prst="rect">
            <a:avLst/>
          </a:prstGeom>
          <a:noFill/>
        </p:spPr>
      </p:pic>
      <p:sp>
        <p:nvSpPr>
          <p:cNvPr id="12" name="TextBox 11"/>
          <p:cNvSpPr txBox="1"/>
          <p:nvPr/>
        </p:nvSpPr>
        <p:spPr>
          <a:xfrm>
            <a:off x="251520" y="1277144"/>
            <a:ext cx="4608512" cy="5078313"/>
          </a:xfrm>
          <a:prstGeom prst="rect">
            <a:avLst/>
          </a:prstGeom>
          <a:solidFill>
            <a:schemeClr val="tx2">
              <a:lumMod val="75000"/>
              <a:lumOff val="25000"/>
            </a:schemeClr>
          </a:solidFill>
          <a:scene3d>
            <a:camera prst="orthographicFront"/>
            <a:lightRig rig="threePt" dir="t"/>
          </a:scene3d>
          <a:sp3d>
            <a:bevelT/>
          </a:sp3d>
        </p:spPr>
        <p:txBody>
          <a:bodyPr wrap="square" rtlCol="0">
            <a:spAutoFit/>
          </a:bodyPr>
          <a:lstStyle/>
          <a:p>
            <a:pPr algn="ctr"/>
            <a:r>
              <a:rPr lang="pt-BR" sz="2700" b="1" dirty="0" smtClean="0">
                <a:solidFill>
                  <a:schemeClr val="bg1"/>
                </a:solidFill>
              </a:rPr>
              <a:t>Em </a:t>
            </a:r>
            <a:r>
              <a:rPr lang="pt-BR" sz="2700" b="1" dirty="0" err="1" smtClean="0">
                <a:solidFill>
                  <a:schemeClr val="bg1"/>
                </a:solidFill>
              </a:rPr>
              <a:t>Agate</a:t>
            </a:r>
            <a:r>
              <a:rPr lang="pt-BR" sz="2700" b="1" dirty="0" smtClean="0">
                <a:solidFill>
                  <a:schemeClr val="bg1"/>
                </a:solidFill>
              </a:rPr>
              <a:t> </a:t>
            </a:r>
            <a:r>
              <a:rPr lang="pt-BR" sz="2700" b="1" dirty="0" err="1" smtClean="0">
                <a:solidFill>
                  <a:schemeClr val="bg1"/>
                </a:solidFill>
              </a:rPr>
              <a:t>Springs</a:t>
            </a:r>
            <a:r>
              <a:rPr lang="pt-BR" sz="2700" b="1" dirty="0" smtClean="0">
                <a:solidFill>
                  <a:schemeClr val="bg1"/>
                </a:solidFill>
              </a:rPr>
              <a:t>, Nebraska um cemitério fóssil de cerca de 9.000 animais foi encontrado. Os restos de centenas de rinocerontes, cavalos de três dedos  camelos, javalis gigantes, pássaros, plantas, árvores, conchas do mar e peixes são misturados e misturados em uma grande confusão.</a:t>
            </a:r>
            <a:endParaRPr lang="pt-BR" sz="2700" b="1" dirty="0">
              <a:solidFill>
                <a:schemeClr val="bg1"/>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964038" name="Picture 6" descr="http://i62.photobucket.com/albums/h106/Martyrs5/fossilgraveyard3MorrisonFormation.jpg"/>
          <p:cNvPicPr>
            <a:picLocks noChangeAspect="1" noChangeArrowheads="1"/>
          </p:cNvPicPr>
          <p:nvPr/>
        </p:nvPicPr>
        <p:blipFill>
          <a:blip r:embed="rId3" cstate="print"/>
          <a:srcRect/>
          <a:stretch>
            <a:fillRect/>
          </a:stretch>
        </p:blipFill>
        <p:spPr bwMode="auto">
          <a:xfrm>
            <a:off x="179512" y="1052736"/>
            <a:ext cx="8869482" cy="4968552"/>
          </a:xfrm>
          <a:prstGeom prst="rect">
            <a:avLst/>
          </a:prstGeom>
          <a:noFill/>
        </p:spPr>
      </p:pic>
      <p:sp>
        <p:nvSpPr>
          <p:cNvPr id="10" name="TextBox 9"/>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sp>
        <p:nvSpPr>
          <p:cNvPr id="9" name="TextBox 8"/>
          <p:cNvSpPr txBox="1"/>
          <p:nvPr/>
        </p:nvSpPr>
        <p:spPr>
          <a:xfrm>
            <a:off x="179512" y="5110152"/>
            <a:ext cx="8784976" cy="1631216"/>
          </a:xfrm>
          <a:prstGeom prst="rect">
            <a:avLst/>
          </a:prstGeom>
          <a:solidFill>
            <a:schemeClr val="tx2">
              <a:lumMod val="75000"/>
              <a:lumOff val="25000"/>
            </a:schemeClr>
          </a:solidFill>
          <a:scene3d>
            <a:camera prst="orthographicFront"/>
            <a:lightRig rig="threePt" dir="t"/>
          </a:scene3d>
          <a:sp3d>
            <a:bevelT/>
          </a:sp3d>
        </p:spPr>
        <p:txBody>
          <a:bodyPr wrap="square" rtlCol="0">
            <a:spAutoFit/>
          </a:bodyPr>
          <a:lstStyle/>
          <a:p>
            <a:pPr algn="ctr"/>
            <a:r>
              <a:rPr lang="pt-BR" sz="2000" b="1" dirty="0" smtClean="0">
                <a:solidFill>
                  <a:schemeClr val="bg1"/>
                </a:solidFill>
              </a:rPr>
              <a:t>A parede de aproximadamente 1.500 ossos de dinossauros no </a:t>
            </a:r>
            <a:r>
              <a:rPr lang="pt-BR" sz="2000" b="1" dirty="0" err="1" smtClean="0">
                <a:solidFill>
                  <a:schemeClr val="bg1"/>
                </a:solidFill>
              </a:rPr>
              <a:t>Dinosaur</a:t>
            </a:r>
            <a:r>
              <a:rPr lang="pt-BR" sz="2000" b="1" dirty="0" smtClean="0">
                <a:solidFill>
                  <a:schemeClr val="bg1"/>
                </a:solidFill>
              </a:rPr>
              <a:t> </a:t>
            </a:r>
            <a:r>
              <a:rPr lang="pt-BR" sz="2000" b="1" dirty="0" err="1" smtClean="0">
                <a:solidFill>
                  <a:schemeClr val="bg1"/>
                </a:solidFill>
              </a:rPr>
              <a:t>National</a:t>
            </a:r>
            <a:r>
              <a:rPr lang="pt-BR" sz="2000" b="1" dirty="0" smtClean="0">
                <a:solidFill>
                  <a:schemeClr val="bg1"/>
                </a:solidFill>
              </a:rPr>
              <a:t> </a:t>
            </a:r>
            <a:r>
              <a:rPr lang="pt-BR" sz="2000" b="1" dirty="0" err="1" smtClean="0">
                <a:solidFill>
                  <a:schemeClr val="bg1"/>
                </a:solidFill>
              </a:rPr>
              <a:t>Monument</a:t>
            </a:r>
            <a:r>
              <a:rPr lang="pt-BR" sz="2000" b="1" dirty="0" smtClean="0">
                <a:solidFill>
                  <a:schemeClr val="bg1"/>
                </a:solidFill>
              </a:rPr>
              <a:t>, </a:t>
            </a:r>
            <a:r>
              <a:rPr lang="pt-BR" sz="2000" b="1" dirty="0" err="1" smtClean="0">
                <a:solidFill>
                  <a:schemeClr val="bg1"/>
                </a:solidFill>
              </a:rPr>
              <a:t>Utah</a:t>
            </a:r>
            <a:r>
              <a:rPr lang="pt-BR" sz="2000" b="1" dirty="0" smtClean="0">
                <a:solidFill>
                  <a:schemeClr val="bg1"/>
                </a:solidFill>
              </a:rPr>
              <a:t>. Aqui, você pode contemplar os restos de numerosas espécies diferentes de dinossauros, incluindo </a:t>
            </a:r>
            <a:r>
              <a:rPr lang="pt-BR" sz="2000" b="1" dirty="0" err="1" smtClean="0">
                <a:solidFill>
                  <a:schemeClr val="bg1"/>
                </a:solidFill>
              </a:rPr>
              <a:t>Allosaurus</a:t>
            </a:r>
            <a:r>
              <a:rPr lang="pt-BR" sz="2000" b="1" dirty="0" smtClean="0">
                <a:solidFill>
                  <a:schemeClr val="bg1"/>
                </a:solidFill>
              </a:rPr>
              <a:t>, </a:t>
            </a:r>
            <a:r>
              <a:rPr lang="pt-BR" sz="2000" b="1" dirty="0" err="1" smtClean="0">
                <a:solidFill>
                  <a:schemeClr val="bg1"/>
                </a:solidFill>
              </a:rPr>
              <a:t>Apatosaurus</a:t>
            </a:r>
            <a:r>
              <a:rPr lang="pt-BR" sz="2000" b="1" dirty="0" smtClean="0">
                <a:solidFill>
                  <a:schemeClr val="bg1"/>
                </a:solidFill>
              </a:rPr>
              <a:t>, </a:t>
            </a:r>
            <a:r>
              <a:rPr lang="pt-BR" sz="2000" b="1" dirty="0" err="1" smtClean="0">
                <a:solidFill>
                  <a:schemeClr val="bg1"/>
                </a:solidFill>
              </a:rPr>
              <a:t>Camarasaurus</a:t>
            </a:r>
            <a:r>
              <a:rPr lang="pt-BR" sz="2000" b="1" dirty="0" smtClean="0">
                <a:solidFill>
                  <a:schemeClr val="bg1"/>
                </a:solidFill>
              </a:rPr>
              <a:t>, </a:t>
            </a:r>
            <a:r>
              <a:rPr lang="pt-BR" sz="2000" b="1" dirty="0" err="1" smtClean="0">
                <a:solidFill>
                  <a:schemeClr val="bg1"/>
                </a:solidFill>
              </a:rPr>
              <a:t>Diplodocus</a:t>
            </a:r>
            <a:r>
              <a:rPr lang="pt-BR" sz="2000" b="1" dirty="0" smtClean="0">
                <a:solidFill>
                  <a:schemeClr val="bg1"/>
                </a:solidFill>
              </a:rPr>
              <a:t> e </a:t>
            </a:r>
            <a:r>
              <a:rPr lang="pt-BR" sz="2000" b="1" dirty="0" err="1" smtClean="0">
                <a:solidFill>
                  <a:schemeClr val="bg1"/>
                </a:solidFill>
              </a:rPr>
              <a:t>Stegosaurus</a:t>
            </a:r>
            <a:r>
              <a:rPr lang="pt-BR" sz="2000" b="1" dirty="0" smtClean="0">
                <a:solidFill>
                  <a:schemeClr val="bg1"/>
                </a:solidFill>
              </a:rPr>
              <a:t>, juntamente com vários outros.</a:t>
            </a:r>
            <a:endParaRPr lang="pt-BR" sz="2000" b="1" dirty="0">
              <a:solidFill>
                <a:schemeClr val="bg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TextBox 9"/>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pic>
        <p:nvPicPr>
          <p:cNvPr id="6" name="Picture 2" descr="Fossil Graveyard - Carnegie Museum"/>
          <p:cNvPicPr>
            <a:picLocks noChangeAspect="1" noChangeArrowheads="1"/>
          </p:cNvPicPr>
          <p:nvPr/>
        </p:nvPicPr>
        <p:blipFill>
          <a:blip r:embed="rId3" cstate="print"/>
          <a:srcRect/>
          <a:stretch>
            <a:fillRect/>
          </a:stretch>
        </p:blipFill>
        <p:spPr bwMode="auto">
          <a:xfrm>
            <a:off x="597159" y="908720"/>
            <a:ext cx="7935281" cy="5472608"/>
          </a:xfrm>
          <a:prstGeom prst="rect">
            <a:avLst/>
          </a:prstGeom>
          <a:noFill/>
        </p:spPr>
      </p:pic>
      <p:sp>
        <p:nvSpPr>
          <p:cNvPr id="9" name="TextBox 8"/>
          <p:cNvSpPr txBox="1"/>
          <p:nvPr/>
        </p:nvSpPr>
        <p:spPr>
          <a:xfrm>
            <a:off x="179512" y="4941168"/>
            <a:ext cx="8784976" cy="1938992"/>
          </a:xfrm>
          <a:prstGeom prst="rect">
            <a:avLst/>
          </a:prstGeom>
          <a:solidFill>
            <a:schemeClr val="tx2">
              <a:lumMod val="75000"/>
              <a:lumOff val="25000"/>
            </a:schemeClr>
          </a:solidFill>
          <a:scene3d>
            <a:camera prst="orthographicFront"/>
            <a:lightRig rig="threePt" dir="t"/>
          </a:scene3d>
          <a:sp3d>
            <a:bevelT/>
          </a:sp3d>
        </p:spPr>
        <p:txBody>
          <a:bodyPr wrap="square" rtlCol="0">
            <a:spAutoFit/>
          </a:bodyPr>
          <a:lstStyle/>
          <a:p>
            <a:pPr algn="ctr"/>
            <a:r>
              <a:rPr lang="pt-BR" sz="2000" b="1" dirty="0" smtClean="0">
                <a:solidFill>
                  <a:schemeClr val="bg1"/>
                </a:solidFill>
              </a:rPr>
              <a:t>Escavações em andamento no deserto de </a:t>
            </a:r>
            <a:r>
              <a:rPr lang="pt-BR" sz="2000" b="1" dirty="0" err="1" smtClean="0">
                <a:solidFill>
                  <a:schemeClr val="bg1"/>
                </a:solidFill>
              </a:rPr>
              <a:t>Gobi</a:t>
            </a:r>
            <a:r>
              <a:rPr lang="pt-BR" sz="2000" b="1" dirty="0" smtClean="0">
                <a:solidFill>
                  <a:schemeClr val="bg1"/>
                </a:solidFill>
              </a:rPr>
              <a:t> mostram uma história que tornou-se um embaraço para os evolucionistas. Vinte e cinco dinossauros terópodes foram descobertos junto com 200 crânios de mamíferos. Não há nenhuma evidência da lacuna evolutiva de vários milhões de anos ou dum limite de irídio, que é pensado para delinear quando os dinossauros foram extintos.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TextBox 9"/>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pic>
        <p:nvPicPr>
          <p:cNvPr id="7" name="Picture 6" descr="Fossil Graveyard"/>
          <p:cNvPicPr>
            <a:picLocks noChangeAspect="1" noChangeArrowheads="1"/>
          </p:cNvPicPr>
          <p:nvPr/>
        </p:nvPicPr>
        <p:blipFill>
          <a:blip r:embed="rId3" cstate="print"/>
          <a:srcRect/>
          <a:stretch>
            <a:fillRect/>
          </a:stretch>
        </p:blipFill>
        <p:spPr bwMode="auto">
          <a:xfrm>
            <a:off x="646066" y="980728"/>
            <a:ext cx="7836363" cy="5877272"/>
          </a:xfrm>
          <a:prstGeom prst="rect">
            <a:avLst/>
          </a:prstGeom>
          <a:noFill/>
        </p:spPr>
      </p:pic>
      <p:sp>
        <p:nvSpPr>
          <p:cNvPr id="9" name="TextBox 8"/>
          <p:cNvSpPr txBox="1"/>
          <p:nvPr/>
        </p:nvSpPr>
        <p:spPr>
          <a:xfrm>
            <a:off x="179512" y="4365104"/>
            <a:ext cx="8784976" cy="2554545"/>
          </a:xfrm>
          <a:prstGeom prst="rect">
            <a:avLst/>
          </a:prstGeom>
          <a:solidFill>
            <a:schemeClr val="tx2">
              <a:lumMod val="75000"/>
              <a:lumOff val="25000"/>
            </a:schemeClr>
          </a:solidFill>
          <a:scene3d>
            <a:camera prst="orthographicFront"/>
            <a:lightRig rig="threePt" dir="t"/>
          </a:scene3d>
          <a:sp3d>
            <a:bevelT/>
          </a:sp3d>
        </p:spPr>
        <p:txBody>
          <a:bodyPr wrap="square" rtlCol="0">
            <a:spAutoFit/>
          </a:bodyPr>
          <a:lstStyle/>
          <a:p>
            <a:pPr algn="ctr"/>
            <a:r>
              <a:rPr lang="en-US" sz="2000" b="1" dirty="0" smtClean="0">
                <a:solidFill>
                  <a:schemeClr val="bg1"/>
                </a:solidFill>
              </a:rPr>
              <a:t>"The Ashley Beds“ - </a:t>
            </a:r>
            <a:r>
              <a:rPr lang="pt-BR" sz="2000" b="1" dirty="0" smtClean="0">
                <a:solidFill>
                  <a:schemeClr val="bg1"/>
                </a:solidFill>
              </a:rPr>
              <a:t>"As Camas de Ashley" têm um enorme esconderijo de ossos cerca de 6.000 milhas quadradas de extensão. A espessura vertical máxima atingiu apenas 18 polegadas, no entanto, esta aglomeração contém uma mistura de vida fóssil, que de acordo com a "coluna geológica", representa centenas de milhões de anos. Eles sendo encontrados juntos apresentam um problema para aqueles comprometidos com a história da evolução, mas se encaixa no cenário de criação / dilúvio muito bem.</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4" descr="Dinosaur Bones"/>
          <p:cNvPicPr>
            <a:picLocks noChangeAspect="1" noChangeArrowheads="1"/>
          </p:cNvPicPr>
          <p:nvPr/>
        </p:nvPicPr>
        <p:blipFill>
          <a:blip r:embed="rId3" cstate="print"/>
          <a:srcRect/>
          <a:stretch>
            <a:fillRect/>
          </a:stretch>
        </p:blipFill>
        <p:spPr bwMode="auto">
          <a:xfrm>
            <a:off x="1475656" y="2563298"/>
            <a:ext cx="6300192" cy="4106062"/>
          </a:xfrm>
          <a:prstGeom prst="rect">
            <a:avLst/>
          </a:prstGeom>
          <a:noFill/>
        </p:spPr>
      </p:pic>
      <p:sp>
        <p:nvSpPr>
          <p:cNvPr id="5" name="TextBox 4"/>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CEMITERIOS FÓSSEIS </a:t>
            </a:r>
          </a:p>
        </p:txBody>
      </p:sp>
      <p:sp>
        <p:nvSpPr>
          <p:cNvPr id="7" name="Rectangle 3"/>
          <p:cNvSpPr txBox="1">
            <a:spLocks noChangeArrowheads="1"/>
          </p:cNvSpPr>
          <p:nvPr/>
        </p:nvSpPr>
        <p:spPr>
          <a:xfrm>
            <a:off x="457200" y="935634"/>
            <a:ext cx="8229600" cy="1684784"/>
          </a:xfrm>
          <a:prstGeom prst="rect">
            <a:avLst/>
          </a:prstGeom>
        </p:spPr>
        <p:txBody>
          <a:bodyPr/>
          <a:lstStyle>
            <a:lvl1pPr marL="342900" indent="-342900" algn="l" rtl="0" eaLnBrk="1" fontAlgn="base" hangingPunct="1">
              <a:spcBef>
                <a:spcPct val="20000"/>
              </a:spcBef>
              <a:spcAft>
                <a:spcPct val="0"/>
              </a:spcAft>
              <a:buChar char="•"/>
              <a:defRPr sz="3200" b="1">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b="1">
                <a:solidFill>
                  <a:srgbClr val="0000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000000"/>
                </a:solidFill>
                <a:latin typeface="+mn-lt"/>
              </a:defRPr>
            </a:lvl4pPr>
            <a:lvl5pPr marL="2057400" indent="-228600" algn="l" rtl="0" eaLnBrk="1" fontAlgn="base" hangingPunct="1">
              <a:spcBef>
                <a:spcPct val="20000"/>
              </a:spcBef>
              <a:spcAft>
                <a:spcPct val="0"/>
              </a:spcAft>
              <a:buChar char="»"/>
              <a:defRPr sz="2000" b="1">
                <a:solidFill>
                  <a:srgbClr val="000000"/>
                </a:solidFill>
                <a:latin typeface="+mn-lt"/>
              </a:defRPr>
            </a:lvl5pPr>
            <a:lvl6pPr marL="2514600" indent="-228600" algn="l" rtl="0" eaLnBrk="1" fontAlgn="base" hangingPunct="1">
              <a:spcBef>
                <a:spcPct val="20000"/>
              </a:spcBef>
              <a:spcAft>
                <a:spcPct val="0"/>
              </a:spcAft>
              <a:buChar char="»"/>
              <a:defRPr sz="2000" b="1">
                <a:solidFill>
                  <a:srgbClr val="000000"/>
                </a:solidFill>
                <a:latin typeface="+mn-lt"/>
              </a:defRPr>
            </a:lvl6pPr>
            <a:lvl7pPr marL="2971800" indent="-228600" algn="l" rtl="0" eaLnBrk="1" fontAlgn="base" hangingPunct="1">
              <a:spcBef>
                <a:spcPct val="20000"/>
              </a:spcBef>
              <a:spcAft>
                <a:spcPct val="0"/>
              </a:spcAft>
              <a:buChar char="»"/>
              <a:defRPr sz="2000" b="1">
                <a:solidFill>
                  <a:srgbClr val="000000"/>
                </a:solidFill>
                <a:latin typeface="+mn-lt"/>
              </a:defRPr>
            </a:lvl7pPr>
            <a:lvl8pPr marL="3429000" indent="-228600" algn="l" rtl="0" eaLnBrk="1" fontAlgn="base" hangingPunct="1">
              <a:spcBef>
                <a:spcPct val="20000"/>
              </a:spcBef>
              <a:spcAft>
                <a:spcPct val="0"/>
              </a:spcAft>
              <a:buChar char="»"/>
              <a:defRPr sz="2000" b="1">
                <a:solidFill>
                  <a:srgbClr val="000000"/>
                </a:solidFill>
                <a:latin typeface="+mn-lt"/>
              </a:defRPr>
            </a:lvl8pPr>
            <a:lvl9pPr marL="3886200" indent="-228600" algn="l" rtl="0" eaLnBrk="1" fontAlgn="base" hangingPunct="1">
              <a:spcBef>
                <a:spcPct val="20000"/>
              </a:spcBef>
              <a:spcAft>
                <a:spcPct val="0"/>
              </a:spcAft>
              <a:buChar char="»"/>
              <a:defRPr sz="2000" b="1">
                <a:solidFill>
                  <a:srgbClr val="000000"/>
                </a:solidFill>
                <a:latin typeface="+mn-lt"/>
              </a:defRPr>
            </a:lvl9pPr>
          </a:lstStyle>
          <a:p>
            <a:pPr marL="0" indent="0" algn="ctr">
              <a:buNone/>
            </a:pPr>
            <a:r>
              <a:rPr lang="pt-PT" kern="0" dirty="0" smtClean="0">
                <a:solidFill>
                  <a:schemeClr val="bg1"/>
                </a:solidFill>
                <a:effectLst>
                  <a:outerShdw blurRad="38100" dist="38100" dir="2700000" algn="tl">
                    <a:srgbClr val="000000">
                      <a:alpha val="43137"/>
                    </a:srgbClr>
                  </a:outerShdw>
                </a:effectLst>
              </a:rPr>
              <a:t>Estes cemitérios fósseis têm uma profundidade média de 1.600 metros em todo o mundo.</a:t>
            </a:r>
            <a:endParaRPr lang="pt-BR" altLang="en-US" kern="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841678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7" name="Picture 1"/>
          <p:cNvPicPr>
            <a:picLocks noChangeAspect="1" noChangeArrowheads="1"/>
          </p:cNvPicPr>
          <p:nvPr/>
        </p:nvPicPr>
        <p:blipFill>
          <a:blip r:embed="rId3" cstate="print"/>
          <a:srcRect/>
          <a:stretch>
            <a:fillRect/>
          </a:stretch>
        </p:blipFill>
        <p:spPr bwMode="auto">
          <a:xfrm>
            <a:off x="4860032" y="4075933"/>
            <a:ext cx="4131568" cy="2665435"/>
          </a:xfrm>
          <a:prstGeom prst="rect">
            <a:avLst/>
          </a:prstGeom>
          <a:noFill/>
          <a:ln w="19050">
            <a:solidFill>
              <a:schemeClr val="tx1"/>
            </a:solidFill>
            <a:miter lim="800000"/>
            <a:headEnd/>
            <a:tailEnd/>
          </a:ln>
        </p:spPr>
      </p:pic>
      <p:pic>
        <p:nvPicPr>
          <p:cNvPr id="5" name="Picture 4" descr="Fish1"/>
          <p:cNvPicPr>
            <a:picLocks noChangeAspect="1" noChangeArrowheads="1"/>
          </p:cNvPicPr>
          <p:nvPr/>
        </p:nvPicPr>
        <p:blipFill>
          <a:blip r:embed="rId4" cstate="print"/>
          <a:srcRect/>
          <a:stretch>
            <a:fillRect/>
          </a:stretch>
        </p:blipFill>
        <p:spPr bwMode="auto">
          <a:xfrm>
            <a:off x="4857858" y="1219060"/>
            <a:ext cx="4106629" cy="2708976"/>
          </a:xfrm>
          <a:prstGeom prst="rect">
            <a:avLst/>
          </a:prstGeom>
          <a:noFill/>
          <a:ln w="19050">
            <a:solidFill>
              <a:schemeClr val="tx1"/>
            </a:solidFill>
            <a:miter lim="800000"/>
            <a:headEnd/>
            <a:tailEnd/>
          </a:ln>
        </p:spPr>
      </p:pic>
      <p:sp>
        <p:nvSpPr>
          <p:cNvPr id="8" name="TextBox 7"/>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pic>
        <p:nvPicPr>
          <p:cNvPr id="9" name="Picture 2" descr="http://i62.photobucket.com/albums/h106/Martyrs5/p6190366.jpg"/>
          <p:cNvPicPr>
            <a:picLocks noChangeAspect="1" noChangeArrowheads="1"/>
          </p:cNvPicPr>
          <p:nvPr/>
        </p:nvPicPr>
        <p:blipFill>
          <a:blip r:embed="rId5" cstate="print"/>
          <a:srcRect/>
          <a:stretch>
            <a:fillRect/>
          </a:stretch>
        </p:blipFill>
        <p:spPr bwMode="auto">
          <a:xfrm>
            <a:off x="510598" y="3797913"/>
            <a:ext cx="3816425" cy="2862321"/>
          </a:xfrm>
          <a:prstGeom prst="rect">
            <a:avLst/>
          </a:prstGeom>
          <a:noFill/>
        </p:spPr>
      </p:pic>
      <p:sp>
        <p:nvSpPr>
          <p:cNvPr id="10" name="TextBox 9"/>
          <p:cNvSpPr txBox="1"/>
          <p:nvPr/>
        </p:nvSpPr>
        <p:spPr>
          <a:xfrm>
            <a:off x="251520" y="1340768"/>
            <a:ext cx="4176464" cy="2062103"/>
          </a:xfrm>
          <a:prstGeom prst="rect">
            <a:avLst/>
          </a:prstGeom>
          <a:noFill/>
        </p:spPr>
        <p:txBody>
          <a:bodyPr wrap="square" rtlCol="0">
            <a:spAutoFit/>
          </a:bodyPr>
          <a:lstStyle/>
          <a:p>
            <a:pPr algn="ctr"/>
            <a:r>
              <a:rPr lang="pt-BR" sz="3200" b="1" dirty="0" smtClean="0">
                <a:solidFill>
                  <a:schemeClr val="bg1"/>
                </a:solidFill>
              </a:rPr>
              <a:t>Grande número de peixes enterrados juntos no mesmo tempo.</a:t>
            </a:r>
            <a:endParaRPr lang="pt-BR" sz="32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graphicFrame>
        <p:nvGraphicFramePr>
          <p:cNvPr id="5" name="Object 2"/>
          <p:cNvGraphicFramePr>
            <a:graphicFrameLocks noChangeAspect="1"/>
          </p:cNvGraphicFramePr>
          <p:nvPr/>
        </p:nvGraphicFramePr>
        <p:xfrm>
          <a:off x="4572000" y="0"/>
          <a:ext cx="4572000" cy="6858000"/>
        </p:xfrm>
        <a:graphic>
          <a:graphicData uri="http://schemas.openxmlformats.org/presentationml/2006/ole">
            <p:oleObj spid="_x0000_s1406983" name="Image" r:id="rId5" imgW="9038095" imgH="13552381" progId="">
              <p:embed/>
            </p:oleObj>
          </a:graphicData>
        </a:graphic>
      </p:graphicFrame>
      <p:sp>
        <p:nvSpPr>
          <p:cNvPr id="8" name="Rectangle 1028"/>
          <p:cNvSpPr txBox="1">
            <a:spLocks noChangeArrowheads="1"/>
          </p:cNvSpPr>
          <p:nvPr/>
        </p:nvSpPr>
        <p:spPr>
          <a:xfrm>
            <a:off x="0" y="908720"/>
            <a:ext cx="4499992" cy="4343400"/>
          </a:xfrm>
          <a:prstGeom prst="rect">
            <a:avLst/>
          </a:prstGeom>
        </p:spPr>
        <p:txBody>
          <a:bodyPr/>
          <a:lstStyle/>
          <a:p>
            <a:pPr marL="361950" lvl="0" indent="-361950" fontAlgn="base">
              <a:spcBef>
                <a:spcPct val="20000"/>
              </a:spcBef>
              <a:spcAft>
                <a:spcPct val="0"/>
              </a:spcAft>
              <a:buFont typeface="Wingdings" pitchFamily="2" charset="2"/>
              <a:buChar char="Ø"/>
              <a:defRPr/>
            </a:pPr>
            <a:r>
              <a:rPr lang="pt-BR" sz="25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Sobreposta - mais velho estratos encontra-se na parte inferior com sucessivamente mais jovens acima.</a:t>
            </a:r>
          </a:p>
          <a:p>
            <a:pPr marL="361950" lvl="0" indent="-361950" fontAlgn="base">
              <a:spcBef>
                <a:spcPct val="20000"/>
              </a:spcBef>
              <a:spcAft>
                <a:spcPct val="0"/>
              </a:spcAft>
              <a:buFont typeface="Wingdings" pitchFamily="2" charset="2"/>
              <a:buChar char="Ø"/>
              <a:defRPr/>
            </a:pPr>
            <a:r>
              <a:rPr lang="pt-BR" sz="25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Continuidade Lateral - originalmente estendido em todas as direções até diluído ou rescindido.</a:t>
            </a:r>
          </a:p>
          <a:p>
            <a:pPr marL="361950" lvl="0" indent="-361950" fontAlgn="base">
              <a:spcBef>
                <a:spcPct val="20000"/>
              </a:spcBef>
              <a:spcAft>
                <a:spcPct val="0"/>
              </a:spcAft>
              <a:buFont typeface="Wingdings" pitchFamily="2" charset="2"/>
              <a:buChar char="Ø"/>
              <a:defRPr/>
            </a:pPr>
            <a:r>
              <a:rPr lang="pt-BR" sz="25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Horizontalidade Original - partículas assentam por gravidade, por isso estratos foi originalmente horizontal.</a:t>
            </a:r>
          </a:p>
        </p:txBody>
      </p:sp>
      <p:sp>
        <p:nvSpPr>
          <p:cNvPr id="9" name="Title 5"/>
          <p:cNvSpPr txBox="1">
            <a:spLocks/>
          </p:cNvSpPr>
          <p:nvPr/>
        </p:nvSpPr>
        <p:spPr bwMode="auto">
          <a:xfrm>
            <a:off x="251520" y="44624"/>
            <a:ext cx="8568952" cy="6480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000" kern="0" dirty="0" smtClean="0">
                <a:solidFill>
                  <a:schemeClr val="bg1"/>
                </a:solidFill>
                <a:effectLst>
                  <a:outerShdw blurRad="38100" dist="38100" dir="2700000" algn="tl">
                    <a:srgbClr val="000000">
                      <a:alpha val="43137"/>
                    </a:srgbClr>
                  </a:outerShdw>
                </a:effectLst>
                <a:latin typeface="Arial Black" pitchFamily="34" charset="0"/>
                <a:ea typeface="+mj-ea"/>
                <a:cs typeface="+mj-cs"/>
              </a:rPr>
              <a:t>FORMAÇÃO DOS ESTRATOS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itle 1"/>
          <p:cNvSpPr txBox="1">
            <a:spLocks/>
          </p:cNvSpPr>
          <p:nvPr/>
        </p:nvSpPr>
        <p:spPr bwMode="auto">
          <a:xfrm>
            <a:off x="251520" y="917277"/>
            <a:ext cx="8435280" cy="1143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r>
              <a:rPr lang="pt-BR" sz="3200" b="1" kern="0" dirty="0" smtClean="0">
                <a:solidFill>
                  <a:srgbClr val="FFFFFF"/>
                </a:solidFill>
                <a:effectLst>
                  <a:outerShdw blurRad="38100" dist="38100" dir="2700000" algn="tl">
                    <a:srgbClr val="000000">
                      <a:alpha val="43137"/>
                    </a:srgbClr>
                  </a:outerShdw>
                </a:effectLst>
              </a:rPr>
              <a:t>Às vezes, os fósseis mostram ambientes, espécies e períodos geológicos mistos.</a:t>
            </a:r>
            <a:endParaRPr lang="en-US" sz="3200" b="1" kern="0" dirty="0" smtClean="0">
              <a:solidFill>
                <a:srgbClr val="FFFFFF"/>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cstate="print"/>
          <a:srcRect/>
          <a:stretch>
            <a:fillRect/>
          </a:stretch>
        </p:blipFill>
        <p:spPr bwMode="auto">
          <a:xfrm>
            <a:off x="899592" y="1962552"/>
            <a:ext cx="7348896" cy="4824536"/>
          </a:xfrm>
          <a:prstGeom prst="rect">
            <a:avLst/>
          </a:prstGeom>
          <a:noFill/>
          <a:ln>
            <a:miter lim="800000"/>
            <a:headEnd/>
            <a:tailEnd/>
          </a:ln>
        </p:spPr>
      </p:pic>
      <p:sp>
        <p:nvSpPr>
          <p:cNvPr id="8" name="TextBox 7"/>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483768" y="764704"/>
            <a:ext cx="6400800" cy="3643313"/>
          </a:xfrm>
          <a:prstGeom prst="rect">
            <a:avLst/>
          </a:prstGeom>
          <a:noFill/>
          <a:ln w="9525">
            <a:noFill/>
            <a:miter lim="800000"/>
            <a:headEnd/>
            <a:tailEnd/>
          </a:ln>
        </p:spPr>
      </p:pic>
      <p:pic>
        <p:nvPicPr>
          <p:cNvPr id="972802" name="Picture 2" descr="http://www.nhm.ac.uk/natureplus/servlet/JiveServlet/showImage/38-3065-51904/ammonite-graveyard-1200.jpg"/>
          <p:cNvPicPr>
            <a:picLocks noChangeAspect="1" noChangeArrowheads="1"/>
          </p:cNvPicPr>
          <p:nvPr/>
        </p:nvPicPr>
        <p:blipFill>
          <a:blip r:embed="rId4" cstate="print"/>
          <a:srcRect/>
          <a:stretch>
            <a:fillRect/>
          </a:stretch>
        </p:blipFill>
        <p:spPr bwMode="auto">
          <a:xfrm>
            <a:off x="251521" y="3501008"/>
            <a:ext cx="4516566" cy="3154628"/>
          </a:xfrm>
          <a:prstGeom prst="rect">
            <a:avLst/>
          </a:prstGeom>
          <a:noFill/>
        </p:spPr>
      </p:pic>
      <p:sp>
        <p:nvSpPr>
          <p:cNvPr id="7" name="TextBox 6"/>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lide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0115" name="Up Arrow 3"/>
          <p:cNvSpPr>
            <a:spLocks noChangeArrowheads="1"/>
          </p:cNvSpPr>
          <p:nvPr/>
        </p:nvSpPr>
        <p:spPr bwMode="auto">
          <a:xfrm>
            <a:off x="7020272" y="152400"/>
            <a:ext cx="484188" cy="6311900"/>
          </a:xfrm>
          <a:prstGeom prst="upArrow">
            <a:avLst>
              <a:gd name="adj1" fmla="val 50000"/>
              <a:gd name="adj2" fmla="val 50032"/>
            </a:avLst>
          </a:prstGeom>
          <a:solidFill>
            <a:schemeClr val="accent1"/>
          </a:solidFill>
          <a:ln w="9525" algn="ctr">
            <a:solidFill>
              <a:schemeClr val="tx1"/>
            </a:solidFill>
            <a:miter lim="800000"/>
            <a:headEnd/>
            <a:tailEnd/>
          </a:ln>
        </p:spPr>
        <p:txBody>
          <a:bodyPr wrap="none"/>
          <a:lstStyle/>
          <a:p>
            <a:pPr fontAlgn="base">
              <a:spcBef>
                <a:spcPct val="0"/>
              </a:spcBef>
              <a:spcAft>
                <a:spcPct val="0"/>
              </a:spcAft>
            </a:pPr>
            <a:endParaRPr lang="en-US" sz="2800">
              <a:solidFill>
                <a:srgbClr val="FFFFFF"/>
              </a:solidFill>
              <a:latin typeface="Times New Roman" pitchFamily="18" charset="0"/>
            </a:endParaRPr>
          </a:p>
        </p:txBody>
      </p:sp>
      <p:sp>
        <p:nvSpPr>
          <p:cNvPr id="90116" name="TextBox 4"/>
          <p:cNvSpPr txBox="1">
            <a:spLocks noChangeArrowheads="1"/>
          </p:cNvSpPr>
          <p:nvPr/>
        </p:nvSpPr>
        <p:spPr bwMode="auto">
          <a:xfrm>
            <a:off x="7353647" y="3200400"/>
            <a:ext cx="1190625" cy="523875"/>
          </a:xfrm>
          <a:prstGeom prst="rect">
            <a:avLst/>
          </a:prstGeom>
          <a:noFill/>
          <a:ln w="9525">
            <a:noFill/>
            <a:miter lim="800000"/>
            <a:headEnd/>
            <a:tailEnd/>
          </a:ln>
        </p:spPr>
        <p:txBody>
          <a:bodyPr wrap="none">
            <a:spAutoFit/>
          </a:bodyPr>
          <a:lstStyle/>
          <a:p>
            <a:pPr fontAlgn="base">
              <a:spcBef>
                <a:spcPct val="0"/>
              </a:spcBef>
              <a:spcAft>
                <a:spcPct val="0"/>
              </a:spcAft>
            </a:pPr>
            <a:r>
              <a:rPr lang="en-US" sz="2800" b="1" dirty="0">
                <a:solidFill>
                  <a:srgbClr val="FFFFFF"/>
                </a:solidFill>
                <a:latin typeface="Times New Roman" pitchFamily="18" charset="0"/>
              </a:rPr>
              <a:t>10 feet</a:t>
            </a:r>
          </a:p>
        </p:txBody>
      </p:sp>
      <p:sp>
        <p:nvSpPr>
          <p:cNvPr id="8" name="Up Arrow 3"/>
          <p:cNvSpPr>
            <a:spLocks noChangeArrowheads="1"/>
          </p:cNvSpPr>
          <p:nvPr/>
        </p:nvSpPr>
        <p:spPr bwMode="auto">
          <a:xfrm rot="16200000">
            <a:off x="4041874" y="1294830"/>
            <a:ext cx="484188" cy="5040560"/>
          </a:xfrm>
          <a:prstGeom prst="upArrow">
            <a:avLst>
              <a:gd name="adj1" fmla="val 50000"/>
              <a:gd name="adj2" fmla="val 50032"/>
            </a:avLst>
          </a:prstGeom>
          <a:solidFill>
            <a:schemeClr val="accent1"/>
          </a:solidFill>
          <a:ln w="9525" algn="ctr">
            <a:solidFill>
              <a:schemeClr val="tx1"/>
            </a:solidFill>
            <a:miter lim="800000"/>
            <a:headEnd/>
            <a:tailEnd/>
          </a:ln>
        </p:spPr>
        <p:txBody>
          <a:bodyPr wrap="none"/>
          <a:lstStyle/>
          <a:p>
            <a:pPr fontAlgn="base">
              <a:spcBef>
                <a:spcPct val="0"/>
              </a:spcBef>
              <a:spcAft>
                <a:spcPct val="0"/>
              </a:spcAft>
            </a:pPr>
            <a:endParaRPr lang="en-US" sz="2800">
              <a:solidFill>
                <a:srgbClr val="FFFFFF"/>
              </a:solidFill>
              <a:latin typeface="Times New Roman" pitchFamily="18" charset="0"/>
            </a:endParaRPr>
          </a:p>
        </p:txBody>
      </p:sp>
      <p:sp>
        <p:nvSpPr>
          <p:cNvPr id="9" name="TextBox 4"/>
          <p:cNvSpPr txBox="1">
            <a:spLocks noChangeArrowheads="1"/>
          </p:cNvSpPr>
          <p:nvPr/>
        </p:nvSpPr>
        <p:spPr bwMode="auto">
          <a:xfrm>
            <a:off x="3923928" y="3933056"/>
            <a:ext cx="1011815"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dirty="0" smtClean="0">
                <a:solidFill>
                  <a:srgbClr val="FFFFFF"/>
                </a:solidFill>
                <a:latin typeface="Times New Roman" pitchFamily="18" charset="0"/>
              </a:rPr>
              <a:t>6 </a:t>
            </a:r>
            <a:r>
              <a:rPr lang="en-US" sz="2800" b="1" dirty="0">
                <a:solidFill>
                  <a:srgbClr val="FFFFFF"/>
                </a:solidFill>
                <a:latin typeface="Times New Roman" pitchFamily="18" charset="0"/>
              </a:rPr>
              <a:t>feet</a:t>
            </a:r>
          </a:p>
        </p:txBody>
      </p:sp>
      <p:sp>
        <p:nvSpPr>
          <p:cNvPr id="12" name="TextBox 11"/>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sp>
        <p:nvSpPr>
          <p:cNvPr id="13" name="TextBox 12"/>
          <p:cNvSpPr txBox="1"/>
          <p:nvPr/>
        </p:nvSpPr>
        <p:spPr>
          <a:xfrm>
            <a:off x="0" y="4365104"/>
            <a:ext cx="2267744" cy="2246769"/>
          </a:xfrm>
          <a:prstGeom prst="rect">
            <a:avLst/>
          </a:prstGeom>
          <a:solidFill>
            <a:schemeClr val="tx2">
              <a:lumMod val="75000"/>
              <a:lumOff val="25000"/>
            </a:schemeClr>
          </a:solidFill>
          <a:scene3d>
            <a:camera prst="orthographicFront"/>
            <a:lightRig rig="threePt" dir="t"/>
          </a:scene3d>
          <a:sp3d>
            <a:bevelT/>
          </a:sp3d>
        </p:spPr>
        <p:txBody>
          <a:bodyPr wrap="square" rtlCol="0">
            <a:spAutoFit/>
          </a:bodyPr>
          <a:lstStyle/>
          <a:p>
            <a:pPr algn="ctr"/>
            <a:r>
              <a:rPr lang="pt-BR" sz="2000" b="1" dirty="0" smtClean="0">
                <a:solidFill>
                  <a:schemeClr val="bg1"/>
                </a:solidFill>
              </a:rPr>
              <a:t>Esta laje de calcário com fósseis, dez pés por seis pés, vem de um site rico em fósseis em Marrocos.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lide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 name="TextBox 11"/>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sp>
        <p:nvSpPr>
          <p:cNvPr id="10" name="TextBox 9"/>
          <p:cNvSpPr txBox="1"/>
          <p:nvPr/>
        </p:nvSpPr>
        <p:spPr>
          <a:xfrm>
            <a:off x="169850" y="5157192"/>
            <a:ext cx="8784976" cy="1631216"/>
          </a:xfrm>
          <a:prstGeom prst="rect">
            <a:avLst/>
          </a:prstGeom>
          <a:solidFill>
            <a:schemeClr val="tx2">
              <a:lumMod val="75000"/>
              <a:lumOff val="25000"/>
            </a:schemeClr>
          </a:solidFill>
          <a:scene3d>
            <a:camera prst="orthographicFront"/>
            <a:lightRig rig="threePt" dir="t"/>
          </a:scene3d>
          <a:sp3d>
            <a:bevelT/>
          </a:sp3d>
        </p:spPr>
        <p:txBody>
          <a:bodyPr wrap="square" rtlCol="0">
            <a:spAutoFit/>
          </a:bodyPr>
          <a:lstStyle/>
          <a:p>
            <a:pPr algn="ctr"/>
            <a:r>
              <a:rPr lang="pt-BR" sz="2000" b="1" dirty="0" smtClean="0">
                <a:solidFill>
                  <a:schemeClr val="bg1"/>
                </a:solidFill>
              </a:rPr>
              <a:t>Os fósseis são calcificados e podem ser polidos. Esta laje contém pelo menos duas variedades de cefalópodes. Algumas destas criaturas similares às lulas, que habitam normalmente o mar, tinham uma concha de forma enroladas, algumas de forma em linha reta, e algumas não tinham nenhuma concha.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lide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sp>
        <p:nvSpPr>
          <p:cNvPr id="11" name="Striped Right Arrow 10"/>
          <p:cNvSpPr/>
          <p:nvPr/>
        </p:nvSpPr>
        <p:spPr bwMode="auto">
          <a:xfrm rot="5400000">
            <a:off x="3903146" y="1844824"/>
            <a:ext cx="1368152" cy="108012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0" name="TextBox 9"/>
          <p:cNvSpPr txBox="1"/>
          <p:nvPr/>
        </p:nvSpPr>
        <p:spPr>
          <a:xfrm>
            <a:off x="179512" y="4566607"/>
            <a:ext cx="8784976" cy="2246769"/>
          </a:xfrm>
          <a:prstGeom prst="rect">
            <a:avLst/>
          </a:prstGeom>
          <a:solidFill>
            <a:schemeClr val="tx2">
              <a:lumMod val="75000"/>
              <a:lumOff val="25000"/>
            </a:schemeClr>
          </a:solidFill>
          <a:scene3d>
            <a:camera prst="orthographicFront"/>
            <a:lightRig rig="threePt" dir="t"/>
          </a:scene3d>
          <a:sp3d>
            <a:bevelT/>
          </a:sp3d>
        </p:spPr>
        <p:txBody>
          <a:bodyPr wrap="square" rtlCol="0">
            <a:spAutoFit/>
          </a:bodyPr>
          <a:lstStyle/>
          <a:p>
            <a:pPr algn="ctr"/>
            <a:r>
              <a:rPr lang="pt-BR" sz="2000" b="1" dirty="0" smtClean="0">
                <a:solidFill>
                  <a:schemeClr val="bg1"/>
                </a:solidFill>
              </a:rPr>
              <a:t>Eles eram fortes nadadores e viveram em ambientes diferentes, então nós queremos saber como eles foram enterrados juntos. Deveria ter exigido condições dinâmicas e incomuns, como um rápido fluxo  de gravidade submarina de sedimentos. Note-se a direção preferida do longo eixo dos animais, com as extremidades pontiagudas de frente para a corrente. Para isso foi necessário um corrente de água cheia de sedimentos.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7504" y="1371600"/>
            <a:ext cx="5029200" cy="4740275"/>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4679504" y="1798638"/>
            <a:ext cx="4267200" cy="5711825"/>
          </a:xfrm>
          <a:prstGeom prst="rect">
            <a:avLst/>
          </a:prstGeom>
          <a:noFill/>
          <a:ln w="9525">
            <a:noFill/>
            <a:miter lim="800000"/>
            <a:headEnd/>
            <a:tailEnd/>
          </a:ln>
        </p:spPr>
      </p:pic>
      <p:sp>
        <p:nvSpPr>
          <p:cNvPr id="8" name="TextBox 2"/>
          <p:cNvSpPr txBox="1">
            <a:spLocks noChangeArrowheads="1"/>
          </p:cNvSpPr>
          <p:nvPr/>
        </p:nvSpPr>
        <p:spPr bwMode="auto">
          <a:xfrm>
            <a:off x="412304" y="5486400"/>
            <a:ext cx="1579563" cy="523875"/>
          </a:xfrm>
          <a:prstGeom prst="rect">
            <a:avLst/>
          </a:prstGeom>
          <a:noFill/>
          <a:ln w="9525">
            <a:noFill/>
            <a:miter lim="800000"/>
            <a:headEnd/>
            <a:tailEnd/>
          </a:ln>
        </p:spPr>
        <p:txBody>
          <a:bodyPr wrap="none">
            <a:spAutoFit/>
          </a:bodyPr>
          <a:lstStyle/>
          <a:p>
            <a:pPr fontAlgn="base">
              <a:spcBef>
                <a:spcPct val="0"/>
              </a:spcBef>
              <a:spcAft>
                <a:spcPct val="0"/>
              </a:spcAft>
            </a:pPr>
            <a:r>
              <a:rPr lang="en-US" sz="2800" b="1">
                <a:solidFill>
                  <a:srgbClr val="FFFFFF"/>
                </a:solidFill>
                <a:effectLst>
                  <a:outerShdw blurRad="38100" dist="38100" dir="2700000" algn="tl">
                    <a:srgbClr val="000000">
                      <a:alpha val="43137"/>
                    </a:srgbClr>
                  </a:outerShdw>
                </a:effectLst>
                <a:latin typeface="Times New Roman" pitchFamily="18" charset="0"/>
              </a:rPr>
              <a:t>Keiosaur</a:t>
            </a:r>
          </a:p>
        </p:txBody>
      </p:sp>
      <p:sp>
        <p:nvSpPr>
          <p:cNvPr id="9" name="TextBox 8"/>
          <p:cNvSpPr txBox="1">
            <a:spLocks noChangeArrowheads="1"/>
          </p:cNvSpPr>
          <p:nvPr/>
        </p:nvSpPr>
        <p:spPr bwMode="auto">
          <a:xfrm>
            <a:off x="6913117" y="1371600"/>
            <a:ext cx="1652587" cy="523875"/>
          </a:xfrm>
          <a:prstGeom prst="rect">
            <a:avLst/>
          </a:prstGeom>
          <a:noFill/>
          <a:ln w="9525">
            <a:noFill/>
            <a:miter lim="800000"/>
            <a:headEnd/>
            <a:tailEnd/>
          </a:ln>
        </p:spPr>
        <p:txBody>
          <a:bodyPr wrap="none">
            <a:spAutoFit/>
          </a:bodyPr>
          <a:lstStyle/>
          <a:p>
            <a:pPr fontAlgn="base">
              <a:spcBef>
                <a:spcPct val="0"/>
              </a:spcBef>
              <a:spcAft>
                <a:spcPct val="0"/>
              </a:spcAft>
            </a:pPr>
            <a:r>
              <a:rPr lang="en-US" sz="2800" b="1">
                <a:solidFill>
                  <a:srgbClr val="FFFFFF"/>
                </a:solidFill>
                <a:effectLst>
                  <a:outerShdw blurRad="38100" dist="38100" dir="2700000" algn="tl">
                    <a:srgbClr val="000000">
                      <a:alpha val="43137"/>
                    </a:srgbClr>
                  </a:outerShdw>
                </a:effectLst>
                <a:latin typeface="Times New Roman" pitchFamily="18" charset="0"/>
              </a:rPr>
              <a:t>Trilobites</a:t>
            </a:r>
          </a:p>
        </p:txBody>
      </p:sp>
      <p:sp>
        <p:nvSpPr>
          <p:cNvPr id="11" name="TextBox 10"/>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smtClean="0">
                <a:solidFill>
                  <a:srgbClr val="FFFFFF"/>
                </a:solidFill>
                <a:effectLst>
                  <a:outerShdw blurRad="38100" dist="38100" dir="2700000" algn="tl">
                    <a:srgbClr val="000000">
                      <a:alpha val="43137"/>
                    </a:srgbClr>
                  </a:outerShdw>
                </a:effectLst>
                <a:latin typeface="Arial Black" pitchFamily="34" charset="0"/>
              </a:rPr>
              <a:t>CEMITÉRIOS FÓSSEIS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2" descr="Fossils by Bryan Trismegistus."/>
          <p:cNvPicPr>
            <a:picLocks noChangeAspect="1" noChangeArrowheads="1"/>
          </p:cNvPicPr>
          <p:nvPr/>
        </p:nvPicPr>
        <p:blipFill>
          <a:blip r:embed="rId3" cstate="print"/>
          <a:srcRect l="22838" t="13145" r="5376" b="13261"/>
          <a:stretch>
            <a:fillRect/>
          </a:stretch>
        </p:blipFill>
        <p:spPr bwMode="auto">
          <a:xfrm>
            <a:off x="1068775" y="875652"/>
            <a:ext cx="6984776" cy="5857653"/>
          </a:xfrm>
          <a:prstGeom prst="rect">
            <a:avLst/>
          </a:prstGeom>
          <a:noFill/>
          <a:ln w="9525">
            <a:noFill/>
            <a:miter lim="800000"/>
            <a:headEnd/>
            <a:tailEnd/>
          </a:ln>
        </p:spPr>
      </p:pic>
      <p:sp>
        <p:nvSpPr>
          <p:cNvPr id="6" name="TextBox 5"/>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a:solidFill>
                  <a:srgbClr val="FFFFFF"/>
                </a:solidFill>
                <a:effectLst>
                  <a:outerShdw blurRad="38100" dist="38100" dir="2700000" algn="tl">
                    <a:srgbClr val="000000">
                      <a:alpha val="43137"/>
                    </a:srgbClr>
                  </a:outerShdw>
                </a:effectLst>
                <a:latin typeface="Arial Black" pitchFamily="34" charset="0"/>
              </a:rPr>
              <a:t>CEMITÉRIOS FÓSSEIS </a:t>
            </a:r>
            <a:endParaRPr lang="en-US" sz="4900" dirty="0" smtClean="0">
              <a:solidFill>
                <a:srgbClr val="FFFFFF"/>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 xmlns:p14="http://schemas.microsoft.com/office/powerpoint/2010/main" val="349544730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2" descr="P0001579"/>
          <p:cNvPicPr>
            <a:picLocks noChangeAspect="1" noChangeArrowheads="1"/>
          </p:cNvPicPr>
          <p:nvPr/>
        </p:nvPicPr>
        <p:blipFill>
          <a:blip r:embed="rId3" cstate="print"/>
          <a:srcRect/>
          <a:stretch>
            <a:fillRect/>
          </a:stretch>
        </p:blipFill>
        <p:spPr bwMode="auto">
          <a:xfrm>
            <a:off x="323528" y="1124744"/>
            <a:ext cx="4888409" cy="3258939"/>
          </a:xfrm>
          <a:prstGeom prst="rect">
            <a:avLst/>
          </a:prstGeom>
          <a:noFill/>
          <a:ln w="9525">
            <a:solidFill>
              <a:srgbClr val="FFFFFF"/>
            </a:solidFill>
            <a:miter lim="800000"/>
            <a:headEnd/>
            <a:tailEnd/>
          </a:ln>
          <a:effectLst>
            <a:outerShdw dist="53882" dir="2700000" algn="ctr" rotWithShape="0">
              <a:srgbClr val="B2B2B2"/>
            </a:outerShdw>
          </a:effectLst>
        </p:spPr>
      </p:pic>
      <p:pic>
        <p:nvPicPr>
          <p:cNvPr id="7" name="Picture 2" descr="R99-3-36"/>
          <p:cNvPicPr>
            <a:picLocks noChangeAspect="1" noChangeArrowheads="1"/>
          </p:cNvPicPr>
          <p:nvPr/>
        </p:nvPicPr>
        <p:blipFill>
          <a:blip r:embed="rId4" cstate="print"/>
          <a:srcRect/>
          <a:stretch>
            <a:fillRect/>
          </a:stretch>
        </p:blipFill>
        <p:spPr bwMode="auto">
          <a:xfrm>
            <a:off x="3563888" y="3140968"/>
            <a:ext cx="5171549" cy="3510905"/>
          </a:xfrm>
          <a:prstGeom prst="rect">
            <a:avLst/>
          </a:prstGeom>
          <a:noFill/>
          <a:ln w="9525">
            <a:solidFill>
              <a:srgbClr val="FFFFFF"/>
            </a:solidFill>
            <a:miter lim="800000"/>
            <a:headEnd/>
            <a:tailEnd/>
          </a:ln>
          <a:effectLst>
            <a:outerShdw dist="53882" dir="2700000" algn="ctr" rotWithShape="0">
              <a:srgbClr val="B2B2B2"/>
            </a:outerShdw>
          </a:effectLst>
        </p:spPr>
      </p:pic>
      <p:sp>
        <p:nvSpPr>
          <p:cNvPr id="8" name="TextBox 7"/>
          <p:cNvSpPr txBox="1"/>
          <p:nvPr/>
        </p:nvSpPr>
        <p:spPr>
          <a:xfrm>
            <a:off x="251520" y="44624"/>
            <a:ext cx="8640960" cy="846386"/>
          </a:xfrm>
          <a:prstGeom prst="rect">
            <a:avLst/>
          </a:prstGeom>
          <a:noFill/>
          <a:effectLst>
            <a:outerShdw blurRad="50800" dist="50800" dir="5400000" algn="ctr" rotWithShape="0">
              <a:srgbClr val="140A00"/>
            </a:outerShdw>
          </a:effectLst>
        </p:spPr>
        <p:txBody>
          <a:bodyPr wrap="square" rtlCol="0">
            <a:spAutoFit/>
          </a:bodyPr>
          <a:lstStyle/>
          <a:p>
            <a:pPr algn="ctr"/>
            <a:r>
              <a:rPr lang="en-US" sz="4900" dirty="0">
                <a:solidFill>
                  <a:srgbClr val="FFFFFF"/>
                </a:solidFill>
                <a:effectLst>
                  <a:outerShdw blurRad="38100" dist="38100" dir="2700000" algn="tl">
                    <a:srgbClr val="000000">
                      <a:alpha val="43137"/>
                    </a:srgbClr>
                  </a:outerShdw>
                </a:effectLst>
                <a:latin typeface="Arial Black" pitchFamily="34" charset="0"/>
              </a:rPr>
              <a:t>CEMITÉRIOS FÓSSEIS </a:t>
            </a:r>
            <a:endParaRPr lang="en-US" sz="4900" dirty="0" smtClean="0">
              <a:solidFill>
                <a:srgbClr val="FFFFFF"/>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 xmlns:p14="http://schemas.microsoft.com/office/powerpoint/2010/main" val="26593925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2056" y="572482"/>
            <a:ext cx="7992888" cy="5016758"/>
          </a:xfrm>
          <a:prstGeom prst="rect">
            <a:avLst/>
          </a:prstGeom>
          <a:noFill/>
        </p:spPr>
        <p:txBody>
          <a:bodyPr wrap="square" lIns="91440" tIns="45720" rIns="91440" bIns="45720">
            <a:spAutoFit/>
          </a:bodyPr>
          <a:lstStyle/>
          <a:p>
            <a:pPr algn="ctr"/>
            <a:r>
              <a:rPr lang="pt-BR"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5- A  VERDADEIRA COLUNA GEOLOGICA</a:t>
            </a:r>
            <a:endParaRPr lang="pt-BR"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ransition advClick="0">
    <p:circl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pic>
        <p:nvPicPr>
          <p:cNvPr id="5" name="Picture 2" descr="http://beyondthebible.net/Images/geo-column.jpg"/>
          <p:cNvPicPr>
            <a:picLocks noChangeAspect="1" noChangeArrowheads="1"/>
          </p:cNvPicPr>
          <p:nvPr/>
        </p:nvPicPr>
        <p:blipFill>
          <a:blip r:embed="rId3" cstate="print"/>
          <a:srcRect/>
          <a:stretch>
            <a:fillRect/>
          </a:stretch>
        </p:blipFill>
        <p:spPr bwMode="auto">
          <a:xfrm>
            <a:off x="323528" y="1196752"/>
            <a:ext cx="3533597" cy="5499160"/>
          </a:xfrm>
          <a:prstGeom prst="rect">
            <a:avLst/>
          </a:prstGeom>
          <a:noFill/>
        </p:spPr>
      </p:pic>
      <p:sp>
        <p:nvSpPr>
          <p:cNvPr id="6" name="TextBox 5"/>
          <p:cNvSpPr txBox="1"/>
          <p:nvPr/>
        </p:nvSpPr>
        <p:spPr>
          <a:xfrm>
            <a:off x="3923928" y="1471424"/>
            <a:ext cx="4968552" cy="2677656"/>
          </a:xfrm>
          <a:prstGeom prst="rect">
            <a:avLst/>
          </a:prstGeom>
          <a:noFill/>
        </p:spPr>
        <p:txBody>
          <a:bodyPr wrap="square" rtlCol="0">
            <a:spAutoFit/>
          </a:bodyPr>
          <a:lstStyle/>
          <a:p>
            <a:pPr algn="ctr"/>
            <a:r>
              <a:rPr lang="pt-BR" sz="2800" b="1" dirty="0" smtClean="0">
                <a:solidFill>
                  <a:schemeClr val="bg1"/>
                </a:solidFill>
                <a:effectLst>
                  <a:outerShdw blurRad="38100" dist="38100" dir="2700000" algn="tl">
                    <a:srgbClr val="000000">
                      <a:alpha val="43137"/>
                    </a:srgbClr>
                  </a:outerShdw>
                </a:effectLst>
              </a:rPr>
              <a:t>Nos livros didáticos a coluna geológica parece tão organizada e convincente. Mas a realidade é que ela não reflete a realidade.</a:t>
            </a:r>
            <a:r>
              <a:rPr lang="en-US" sz="2800" b="1" dirty="0" smtClean="0">
                <a:solidFill>
                  <a:schemeClr val="bg1"/>
                </a:solidFill>
                <a:effectLst>
                  <a:outerShdw blurRad="38100" dist="38100" dir="2700000" algn="tl">
                    <a:srgbClr val="000000">
                      <a:alpha val="43137"/>
                    </a:srgbClr>
                  </a:outerShdw>
                </a:effectLst>
              </a:rPr>
              <a:t> </a:t>
            </a:r>
            <a:endParaRPr lang="en-US" sz="28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3869173" y="4365104"/>
            <a:ext cx="5148064" cy="2246769"/>
          </a:xfrm>
          <a:prstGeom prst="rect">
            <a:avLst/>
          </a:prstGeom>
          <a:noFill/>
        </p:spPr>
        <p:txBody>
          <a:bodyPr wrap="square" rtlCol="0">
            <a:spAutoFit/>
          </a:bodyPr>
          <a:lstStyle/>
          <a:p>
            <a:pPr marL="534988" indent="-534988">
              <a:buFont typeface="Wingdings" pitchFamily="2" charset="2"/>
              <a:buChar char="Ø"/>
            </a:pPr>
            <a:r>
              <a:rPr lang="pt-BR" sz="2800" b="1" dirty="0" smtClean="0">
                <a:solidFill>
                  <a:schemeClr val="bg1"/>
                </a:solidFill>
                <a:effectLst>
                  <a:outerShdw blurRad="38100" dist="38100" dir="2700000" algn="tl">
                    <a:srgbClr val="000000">
                      <a:alpha val="43137"/>
                    </a:srgbClr>
                  </a:outerShdw>
                </a:effectLst>
              </a:rPr>
              <a:t>Não Existe de Fato </a:t>
            </a:r>
          </a:p>
          <a:p>
            <a:pPr marL="534988" indent="-534988">
              <a:buFont typeface="Wingdings" pitchFamily="2" charset="2"/>
              <a:buChar char="Ø"/>
            </a:pPr>
            <a:r>
              <a:rPr lang="pt-BR" sz="2800" b="1" dirty="0" smtClean="0">
                <a:solidFill>
                  <a:schemeClr val="bg1"/>
                </a:solidFill>
                <a:effectLst>
                  <a:outerShdw blurRad="38100" dist="38100" dir="2700000" algn="tl">
                    <a:srgbClr val="000000">
                      <a:alpha val="43137"/>
                    </a:srgbClr>
                  </a:outerShdw>
                </a:effectLst>
              </a:rPr>
              <a:t>Estratos Faltando</a:t>
            </a:r>
          </a:p>
          <a:p>
            <a:pPr marL="534988" indent="-534988">
              <a:buFont typeface="Wingdings" pitchFamily="2" charset="2"/>
              <a:buChar char="Ø"/>
            </a:pPr>
            <a:r>
              <a:rPr lang="pt-BR" sz="2800" b="1" dirty="0" smtClean="0">
                <a:solidFill>
                  <a:schemeClr val="bg1"/>
                </a:solidFill>
                <a:effectLst>
                  <a:outerShdw blurRad="38100" dist="38100" dir="2700000" algn="tl">
                    <a:srgbClr val="000000">
                      <a:alpha val="43137"/>
                    </a:srgbClr>
                  </a:outerShdw>
                </a:effectLst>
              </a:rPr>
              <a:t>Estratos Fora de Ordem</a:t>
            </a:r>
          </a:p>
          <a:p>
            <a:pPr marL="534988" indent="-534988">
              <a:buFont typeface="Wingdings" pitchFamily="2" charset="2"/>
              <a:buChar char="Ø"/>
            </a:pPr>
            <a:r>
              <a:rPr lang="pt-BR" sz="2800" b="1" dirty="0" smtClean="0">
                <a:solidFill>
                  <a:schemeClr val="bg1"/>
                </a:solidFill>
                <a:effectLst>
                  <a:outerShdw blurRad="38100" dist="38100" dir="2700000" algn="tl">
                    <a:srgbClr val="000000">
                      <a:alpha val="43137"/>
                    </a:srgbClr>
                  </a:outerShdw>
                </a:effectLst>
              </a:rPr>
              <a:t>Fósseis Fora de Ordem</a:t>
            </a:r>
          </a:p>
          <a:p>
            <a:pPr marL="534988" indent="-534988">
              <a:buFont typeface="Wingdings" pitchFamily="2" charset="2"/>
              <a:buChar char="Ø"/>
            </a:pPr>
            <a:r>
              <a:rPr lang="pt-BR" sz="2800" b="1" dirty="0" smtClean="0">
                <a:solidFill>
                  <a:schemeClr val="bg1"/>
                </a:solidFill>
                <a:effectLst>
                  <a:outerShdw blurRad="38100" dist="38100" dir="2700000" algn="tl">
                    <a:srgbClr val="000000">
                      <a:alpha val="43137"/>
                    </a:srgbClr>
                  </a:outerShdw>
                </a:effectLst>
              </a:rPr>
              <a:t>Artefatos Fora de Ordem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dissolv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dissolv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dissolv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dissolve">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dissolve">
                                      <p:cBhvr>
                                        <p:cTn id="3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aphicFrame>
        <p:nvGraphicFramePr>
          <p:cNvPr id="15" name="Diagram 14"/>
          <p:cNvGraphicFramePr/>
          <p:nvPr/>
        </p:nvGraphicFramePr>
        <p:xfrm>
          <a:off x="1028750" y="2164904"/>
          <a:ext cx="6984776"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5"/>
          <p:cNvSpPr txBox="1">
            <a:spLocks/>
          </p:cNvSpPr>
          <p:nvPr/>
        </p:nvSpPr>
        <p:spPr bwMode="auto">
          <a:xfrm>
            <a:off x="251520" y="44624"/>
            <a:ext cx="8568952" cy="6480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000" kern="0" dirty="0" smtClean="0">
                <a:solidFill>
                  <a:schemeClr val="bg1"/>
                </a:solidFill>
                <a:effectLst>
                  <a:outerShdw blurRad="38100" dist="38100" dir="2700000" algn="tl">
                    <a:srgbClr val="000000">
                      <a:alpha val="43137"/>
                    </a:srgbClr>
                  </a:outerShdw>
                </a:effectLst>
                <a:latin typeface="Arial Black" pitchFamily="34" charset="0"/>
                <a:ea typeface="+mj-ea"/>
                <a:cs typeface="+mj-cs"/>
              </a:rPr>
              <a:t>FORMAÇÃO DOS ESTRATOS</a:t>
            </a:r>
          </a:p>
        </p:txBody>
      </p:sp>
      <p:sp>
        <p:nvSpPr>
          <p:cNvPr id="8" name="TextBox 7"/>
          <p:cNvSpPr txBox="1"/>
          <p:nvPr/>
        </p:nvSpPr>
        <p:spPr>
          <a:xfrm>
            <a:off x="251520" y="980728"/>
            <a:ext cx="8496944" cy="1569660"/>
          </a:xfrm>
          <a:prstGeom prst="rect">
            <a:avLst/>
          </a:prstGeom>
          <a:noFill/>
        </p:spPr>
        <p:txBody>
          <a:bodyPr wrap="square" rtlCol="0">
            <a:spAutoFit/>
          </a:bodyPr>
          <a:lstStyle/>
          <a:p>
            <a:pPr algn="ctr"/>
            <a:r>
              <a:rPr lang="pt-BR" sz="3200" b="1" dirty="0" smtClean="0">
                <a:solidFill>
                  <a:schemeClr val="bg1"/>
                </a:solidFill>
              </a:rPr>
              <a:t>Diversos mecanismos são capazes de criar estratos rapidamente.</a:t>
            </a:r>
          </a:p>
          <a:p>
            <a:pPr algn="ctr"/>
            <a:endParaRPr lang="pt-BR" sz="3200" b="1" dirty="0">
              <a:solidFill>
                <a:schemeClr val="bg1"/>
              </a:solidFill>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714048" y="2162093"/>
            <a:ext cx="7704856" cy="2554545"/>
          </a:xfrm>
          <a:prstGeom prst="rect">
            <a:avLst/>
          </a:prstGeom>
          <a:noFill/>
        </p:spPr>
        <p:txBody>
          <a:bodyPr wrap="square" lIns="91440" tIns="45720" rIns="91440" bIns="45720">
            <a:spAutoFit/>
          </a:bodyPr>
          <a:lstStyle/>
          <a:p>
            <a:pPr algn="ctr"/>
            <a:r>
              <a:rPr lang="pt-BR"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Não Existe de Fato</a:t>
            </a:r>
            <a:endParaRPr lang="pt-BR"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en-US" smtClean="0"/>
          </a:p>
        </p:txBody>
      </p:sp>
      <p:pic>
        <p:nvPicPr>
          <p:cNvPr id="68611" name="Picture 4"/>
          <p:cNvPicPr>
            <a:picLocks noChangeAspect="1" noChangeArrowheads="1"/>
          </p:cNvPicPr>
          <p:nvPr/>
        </p:nvPicPr>
        <p:blipFill>
          <a:blip r:embed="rId2" cstate="print"/>
          <a:srcRect/>
          <a:stretch>
            <a:fillRect/>
          </a:stretch>
        </p:blipFill>
        <p:spPr bwMode="auto">
          <a:xfrm>
            <a:off x="0" y="-19050"/>
            <a:ext cx="9144000" cy="6877050"/>
          </a:xfrm>
          <a:prstGeom prst="rect">
            <a:avLst/>
          </a:prstGeom>
          <a:noFill/>
          <a:ln w="9525">
            <a:noFill/>
            <a:miter lim="800000"/>
            <a:headEnd/>
            <a:tailEnd/>
          </a:ln>
        </p:spPr>
      </p:pic>
      <p:pic>
        <p:nvPicPr>
          <p:cNvPr id="68612" name="Picture 5"/>
          <p:cNvPicPr>
            <a:picLocks noChangeAspect="1" noChangeArrowheads="1"/>
          </p:cNvPicPr>
          <p:nvPr/>
        </p:nvPicPr>
        <p:blipFill>
          <a:blip r:embed="rId3" cstate="print"/>
          <a:srcRect/>
          <a:stretch>
            <a:fillRect/>
          </a:stretch>
        </p:blipFill>
        <p:spPr bwMode="auto">
          <a:xfrm>
            <a:off x="5299075" y="241300"/>
            <a:ext cx="3478213" cy="4464050"/>
          </a:xfrm>
          <a:prstGeom prst="rect">
            <a:avLst/>
          </a:prstGeom>
          <a:noFill/>
          <a:ln w="25400">
            <a:solidFill>
              <a:schemeClr val="tx1"/>
            </a:solidFill>
            <a:miter lim="800000"/>
            <a:headEnd/>
            <a:tailEnd/>
          </a:ln>
        </p:spPr>
      </p:pic>
      <p:sp>
        <p:nvSpPr>
          <p:cNvPr id="550918" name="Text Box 6"/>
          <p:cNvSpPr txBox="1">
            <a:spLocks noChangeArrowheads="1"/>
          </p:cNvSpPr>
          <p:nvPr/>
        </p:nvSpPr>
        <p:spPr bwMode="auto">
          <a:xfrm>
            <a:off x="333375" y="111125"/>
            <a:ext cx="4454525" cy="470852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pt-BR" sz="6000" b="1" dirty="0">
                <a:solidFill>
                  <a:srgbClr val="000000"/>
                </a:solidFill>
                <a:effectLst>
                  <a:outerShdw blurRad="38100" dist="38100" dir="2700000" algn="tl">
                    <a:srgbClr val="FFFFFF"/>
                  </a:outerShdw>
                </a:effectLst>
                <a:cs typeface="Arial" pitchFamily="34" charset="0"/>
              </a:rPr>
              <a:t>Aonde pode encontrar a Coluna Geológica?</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pic>
        <p:nvPicPr>
          <p:cNvPr id="5" name="Picture 2" descr="http://beyondthebible.net/Images/geo-column.jpg"/>
          <p:cNvPicPr>
            <a:picLocks noChangeAspect="1" noChangeArrowheads="1"/>
          </p:cNvPicPr>
          <p:nvPr/>
        </p:nvPicPr>
        <p:blipFill>
          <a:blip r:embed="rId3" cstate="print"/>
          <a:srcRect/>
          <a:stretch>
            <a:fillRect/>
          </a:stretch>
        </p:blipFill>
        <p:spPr bwMode="auto">
          <a:xfrm>
            <a:off x="323528" y="1196752"/>
            <a:ext cx="3533597" cy="5499160"/>
          </a:xfrm>
          <a:prstGeom prst="rect">
            <a:avLst/>
          </a:prstGeom>
          <a:noFill/>
        </p:spPr>
      </p:pic>
      <p:sp>
        <p:nvSpPr>
          <p:cNvPr id="9" name="TextBox 8"/>
          <p:cNvSpPr txBox="1"/>
          <p:nvPr/>
        </p:nvSpPr>
        <p:spPr>
          <a:xfrm>
            <a:off x="4355976" y="1289919"/>
            <a:ext cx="4392488" cy="550920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itchFamily="34" charset="0"/>
                <a:cs typeface="Arial" pitchFamily="34" charset="0"/>
              </a:rPr>
              <a:t>Os livros didáticos mostram uma sequência contínua e ordenada das camadas de rocha. A impressão que se dá é que ela pode ser encontrada em todo o mundo como você encontrá-la nos livros de ensino.</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correlation2"/>
          <p:cNvPicPr>
            <a:picLocks noChangeAspect="1" noChangeArrowheads="1"/>
          </p:cNvPicPr>
          <p:nvPr/>
        </p:nvPicPr>
        <p:blipFill>
          <a:blip r:embed="rId2" cstate="print"/>
          <a:srcRect/>
          <a:stretch>
            <a:fillRect/>
          </a:stretch>
        </p:blipFill>
        <p:spPr bwMode="auto">
          <a:xfrm>
            <a:off x="3554413" y="0"/>
            <a:ext cx="5589587" cy="6858000"/>
          </a:xfrm>
          <a:prstGeom prst="rect">
            <a:avLst/>
          </a:prstGeom>
          <a:noFill/>
          <a:ln w="9525">
            <a:noFill/>
            <a:miter lim="800000"/>
            <a:headEnd/>
            <a:tailEnd/>
          </a:ln>
        </p:spPr>
      </p:pic>
      <p:sp>
        <p:nvSpPr>
          <p:cNvPr id="3" name="Text Box 5"/>
          <p:cNvSpPr txBox="1">
            <a:spLocks noChangeArrowheads="1"/>
          </p:cNvSpPr>
          <p:nvPr/>
        </p:nvSpPr>
        <p:spPr bwMode="auto">
          <a:xfrm>
            <a:off x="293688" y="1265238"/>
            <a:ext cx="2960687" cy="5508625"/>
          </a:xfrm>
          <a:prstGeom prst="rect">
            <a:avLst/>
          </a:prstGeom>
          <a:noFill/>
          <a:ln w="9525">
            <a:noFill/>
            <a:miter lim="800000"/>
            <a:headEnd/>
            <a:tailEnd/>
          </a:ln>
        </p:spPr>
        <p:txBody>
          <a:bodyPr>
            <a:spAutoFit/>
          </a:bodyPr>
          <a:lstStyle/>
          <a:p>
            <a:pPr algn="ctr" fontAlgn="base">
              <a:spcBef>
                <a:spcPct val="50000"/>
              </a:spcBef>
              <a:spcAft>
                <a:spcPct val="0"/>
              </a:spcAft>
            </a:pPr>
            <a:r>
              <a:rPr lang="pt-BR" sz="3200" b="1" smtClean="0">
                <a:solidFill>
                  <a:srgbClr val="FFFFFF"/>
                </a:solidFill>
                <a:cs typeface="Arial" pitchFamily="34" charset="0"/>
              </a:rPr>
              <a:t>A coluna geológica é uma fabricação.  Estratos do mundo inteiro são postos juntos para formarem a coluna geológica.</a:t>
            </a:r>
          </a:p>
        </p:txBody>
      </p:sp>
      <p:sp>
        <p:nvSpPr>
          <p:cNvPr id="4" name="Text Box 6"/>
          <p:cNvSpPr txBox="1">
            <a:spLocks noChangeArrowheads="1"/>
          </p:cNvSpPr>
          <p:nvPr/>
        </p:nvSpPr>
        <p:spPr bwMode="auto">
          <a:xfrm>
            <a:off x="276225" y="95250"/>
            <a:ext cx="2974975" cy="106680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fontAlgn="base">
              <a:spcBef>
                <a:spcPct val="50000"/>
              </a:spcBef>
              <a:spcAft>
                <a:spcPct val="0"/>
              </a:spcAft>
              <a:defRPr/>
            </a:pPr>
            <a:r>
              <a:rPr lang="pt-BR" sz="3200" b="1" dirty="0">
                <a:solidFill>
                  <a:srgbClr val="FF9900"/>
                </a:solidFill>
                <a:effectLst>
                  <a:outerShdw blurRad="38100" dist="38100" dir="2700000" algn="tl">
                    <a:srgbClr val="000000"/>
                  </a:outerShdw>
                </a:effectLst>
                <a:cs typeface="Arial" pitchFamily="34" charset="0"/>
              </a:rPr>
              <a:t>NENHUM LUGAR!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algn="ctr" fontAlgn="base">
              <a:spcBef>
                <a:spcPct val="0"/>
              </a:spcBef>
              <a:spcAft>
                <a:spcPct val="0"/>
              </a:spcAft>
              <a:defRPr/>
            </a:pPr>
            <a:r>
              <a:rPr lang="en-US" sz="5400" kern="0">
                <a:solidFill>
                  <a:srgbClr val="FF9933"/>
                </a:solidFill>
                <a:cs typeface="Arial" pitchFamily="34" charset="0"/>
              </a:rPr>
              <a:t>**** “If there were a column of sediments…” (HBJES 1989 p.326)</a:t>
            </a:r>
          </a:p>
        </p:txBody>
      </p:sp>
      <p:pic>
        <p:nvPicPr>
          <p:cNvPr id="70659" name="Picture 3" descr="109"/>
          <p:cNvPicPr>
            <a:picLocks noChangeAspect="1" noChangeArrowheads="1"/>
          </p:cNvPicPr>
          <p:nvPr/>
        </p:nvPicPr>
        <p:blipFill>
          <a:blip r:embed="rId2" cstate="print"/>
          <a:srcRect/>
          <a:stretch>
            <a:fillRect/>
          </a:stretch>
        </p:blipFill>
        <p:spPr bwMode="auto">
          <a:xfrm>
            <a:off x="0" y="0"/>
            <a:ext cx="9144000" cy="4313238"/>
          </a:xfrm>
          <a:prstGeom prst="rect">
            <a:avLst/>
          </a:prstGeom>
          <a:noFill/>
          <a:ln w="9525">
            <a:noFill/>
            <a:miter lim="800000"/>
            <a:headEnd/>
            <a:tailEnd/>
          </a:ln>
        </p:spPr>
      </p:pic>
      <p:pic>
        <p:nvPicPr>
          <p:cNvPr id="70660" name="Picture 4" descr="110"/>
          <p:cNvPicPr>
            <a:picLocks noChangeAspect="1" noChangeArrowheads="1"/>
          </p:cNvPicPr>
          <p:nvPr/>
        </p:nvPicPr>
        <p:blipFill>
          <a:blip r:embed="rId3" cstate="print"/>
          <a:srcRect/>
          <a:stretch>
            <a:fillRect/>
          </a:stretch>
        </p:blipFill>
        <p:spPr bwMode="auto">
          <a:xfrm>
            <a:off x="6592888" y="3581400"/>
            <a:ext cx="2563812" cy="3276600"/>
          </a:xfrm>
          <a:prstGeom prst="rect">
            <a:avLst/>
          </a:prstGeom>
          <a:noFill/>
          <a:ln w="9525">
            <a:noFill/>
            <a:miter lim="800000"/>
            <a:headEnd/>
            <a:tailEnd/>
          </a:ln>
        </p:spPr>
      </p:pic>
      <p:sp>
        <p:nvSpPr>
          <p:cNvPr id="5" name="Text Box 5"/>
          <p:cNvSpPr txBox="1">
            <a:spLocks noChangeArrowheads="1"/>
          </p:cNvSpPr>
          <p:nvPr/>
        </p:nvSpPr>
        <p:spPr bwMode="auto">
          <a:xfrm>
            <a:off x="0" y="4679950"/>
            <a:ext cx="6532563" cy="45720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pt-BR" sz="2400" b="1" dirty="0">
                <a:solidFill>
                  <a:srgbClr val="FF6699"/>
                </a:solidFill>
                <a:effectLst>
                  <a:outerShdw blurRad="38100" dist="38100" dir="2700000" algn="tl">
                    <a:srgbClr val="000000">
                      <a:alpha val="43137"/>
                    </a:srgbClr>
                  </a:outerShdw>
                </a:effectLst>
                <a:cs typeface="Arial" pitchFamily="34" charset="0"/>
              </a:rPr>
              <a:t>Se houvesse uma coluna de sedimentos...</a:t>
            </a:r>
          </a:p>
        </p:txBody>
      </p:sp>
      <p:sp>
        <p:nvSpPr>
          <p:cNvPr id="6" name="Text Box 6"/>
          <p:cNvSpPr txBox="1">
            <a:spLocks noChangeArrowheads="1"/>
          </p:cNvSpPr>
          <p:nvPr/>
        </p:nvSpPr>
        <p:spPr bwMode="auto">
          <a:xfrm>
            <a:off x="677863" y="5692775"/>
            <a:ext cx="5254625" cy="45720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pt-BR" sz="2400" b="1" dirty="0">
                <a:solidFill>
                  <a:srgbClr val="92D050"/>
                </a:solidFill>
                <a:effectLst>
                  <a:outerShdw blurRad="38100" dist="38100" dir="2700000" algn="tl">
                    <a:srgbClr val="000000">
                      <a:alpha val="43137"/>
                    </a:srgbClr>
                  </a:outerShdw>
                </a:effectLst>
                <a:cs typeface="Arial" pitchFamily="34" charset="0"/>
              </a:rPr>
              <a:t>Infelizmente tal coluna não existe.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5"/>
                                        </p:tgtEl>
                                        <p:attrNameLst>
                                          <p:attrName>style.visibility</p:attrName>
                                        </p:attrNameLst>
                                      </p:cBhvr>
                                      <p:to>
                                        <p:strVal val="visible"/>
                                      </p:to>
                                    </p:set>
                                  </p:child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5"/>
                                        </p:tgtEl>
                                        <p:attrNameLst>
                                          <p:attrName>ppt_x</p:attrName>
                                          <p:attrName>ppt_y</p:attrName>
                                        </p:attrNameLst>
                                      </p:cBhvr>
                                    </p:animMotion>
                                    <p:animRot by="1500000">
                                      <p:cBhvr>
                                        <p:cTn id="9" dur="125" fill="hold">
                                          <p:stCondLst>
                                            <p:cond delay="0"/>
                                          </p:stCondLst>
                                        </p:cTn>
                                        <p:tgtEl>
                                          <p:spTgt spid="5"/>
                                        </p:tgtEl>
                                        <p:attrNameLst>
                                          <p:attrName>r</p:attrName>
                                        </p:attrNameLst>
                                      </p:cBhvr>
                                    </p:animRot>
                                    <p:animRot by="-1500000">
                                      <p:cBhvr>
                                        <p:cTn id="10" dur="125" fill="hold">
                                          <p:stCondLst>
                                            <p:cond delay="125"/>
                                          </p:stCondLst>
                                        </p:cTn>
                                        <p:tgtEl>
                                          <p:spTgt spid="5"/>
                                        </p:tgtEl>
                                        <p:attrNameLst>
                                          <p:attrName>r</p:attrName>
                                        </p:attrNameLst>
                                      </p:cBhvr>
                                    </p:animRot>
                                    <p:animRot by="-1500000">
                                      <p:cBhvr>
                                        <p:cTn id="11" dur="125" fill="hold">
                                          <p:stCondLst>
                                            <p:cond delay="250"/>
                                          </p:stCondLst>
                                        </p:cTn>
                                        <p:tgtEl>
                                          <p:spTgt spid="5"/>
                                        </p:tgtEl>
                                        <p:attrNameLst>
                                          <p:attrName>r</p:attrName>
                                        </p:attrNameLst>
                                      </p:cBhvr>
                                    </p:animRot>
                                    <p:animRot by="1500000">
                                      <p:cBhvr>
                                        <p:cTn id="12" dur="125" fill="hold">
                                          <p:stCondLst>
                                            <p:cond delay="375"/>
                                          </p:stCondLst>
                                        </p:cTn>
                                        <p:tgtEl>
                                          <p:spTgt spid="5"/>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type="lt">
                                    <p:tmAbs val="0"/>
                                  </p:iterate>
                                  <p:childTnLst>
                                    <p:set>
                                      <p:cBhvr>
                                        <p:cTn id="16" dur="1" fill="hold">
                                          <p:stCondLst>
                                            <p:cond delay="0"/>
                                          </p:stCondLst>
                                        </p:cTn>
                                        <p:tgtEl>
                                          <p:spTgt spid="6"/>
                                        </p:tgtEl>
                                        <p:attrNameLst>
                                          <p:attrName>style.visibility</p:attrName>
                                        </p:attrNameLst>
                                      </p:cBhvr>
                                      <p:to>
                                        <p:strVal val="visible"/>
                                      </p:to>
                                    </p:set>
                                  </p:childTnLst>
                                </p:cTn>
                              </p:par>
                              <p:par>
                                <p:cTn id="17" presetID="34" presetClass="emph" presetSubtype="0" fill="hold" grpId="0"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6"/>
                                        </p:tgtEl>
                                        <p:attrNameLst>
                                          <p:attrName>ppt_x</p:attrName>
                                          <p:attrName>ppt_y</p:attrName>
                                        </p:attrNameLst>
                                      </p:cBhvr>
                                    </p:animMotion>
                                    <p:animRot by="1500000">
                                      <p:cBhvr>
                                        <p:cTn id="19" dur="125" fill="hold">
                                          <p:stCondLst>
                                            <p:cond delay="0"/>
                                          </p:stCondLst>
                                        </p:cTn>
                                        <p:tgtEl>
                                          <p:spTgt spid="6"/>
                                        </p:tgtEl>
                                        <p:attrNameLst>
                                          <p:attrName>r</p:attrName>
                                        </p:attrNameLst>
                                      </p:cBhvr>
                                    </p:animRot>
                                    <p:animRot by="-1500000">
                                      <p:cBhvr>
                                        <p:cTn id="20" dur="125" fill="hold">
                                          <p:stCondLst>
                                            <p:cond delay="125"/>
                                          </p:stCondLst>
                                        </p:cTn>
                                        <p:tgtEl>
                                          <p:spTgt spid="6"/>
                                        </p:tgtEl>
                                        <p:attrNameLst>
                                          <p:attrName>r</p:attrName>
                                        </p:attrNameLst>
                                      </p:cBhvr>
                                    </p:animRot>
                                    <p:animRot by="-1500000">
                                      <p:cBhvr>
                                        <p:cTn id="21" dur="125" fill="hold">
                                          <p:stCondLst>
                                            <p:cond delay="250"/>
                                          </p:stCondLst>
                                        </p:cTn>
                                        <p:tgtEl>
                                          <p:spTgt spid="6"/>
                                        </p:tgtEl>
                                        <p:attrNameLst>
                                          <p:attrName>r</p:attrName>
                                        </p:attrNameLst>
                                      </p:cBhvr>
                                    </p:animRot>
                                    <p:animRot by="1500000">
                                      <p:cBhvr>
                                        <p:cTn id="22"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9"/>
          <p:cNvSpPr txBox="1">
            <a:spLocks noChangeArrowheads="1"/>
          </p:cNvSpPr>
          <p:nvPr/>
        </p:nvSpPr>
        <p:spPr bwMode="auto">
          <a:xfrm>
            <a:off x="2362200" y="5554663"/>
            <a:ext cx="6400800" cy="366712"/>
          </a:xfrm>
          <a:prstGeom prst="rect">
            <a:avLst/>
          </a:prstGeom>
          <a:noFill/>
          <a:ln w="9525">
            <a:noFill/>
            <a:miter lim="800000"/>
            <a:headEnd/>
            <a:tailEnd/>
          </a:ln>
        </p:spPr>
        <p:txBody>
          <a:bodyPr>
            <a:spAutoFit/>
          </a:bodyPr>
          <a:lstStyle/>
          <a:p>
            <a:pPr fontAlgn="base">
              <a:spcBef>
                <a:spcPct val="50000"/>
              </a:spcBef>
              <a:spcAft>
                <a:spcPct val="0"/>
              </a:spcAft>
            </a:pPr>
            <a:endParaRPr lang="en-US" smtClean="0">
              <a:solidFill>
                <a:srgbClr val="000000"/>
              </a:solidFill>
              <a:cs typeface="Arial" pitchFamily="34" charset="0"/>
            </a:endParaRPr>
          </a:p>
        </p:txBody>
      </p:sp>
      <p:pic>
        <p:nvPicPr>
          <p:cNvPr id="71683" name="Picture 16" descr="geologic_column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44786" name="Rectangle 18"/>
          <p:cNvSpPr>
            <a:spLocks noChangeArrowheads="1"/>
          </p:cNvSpPr>
          <p:nvPr/>
        </p:nvSpPr>
        <p:spPr bwMode="auto">
          <a:xfrm>
            <a:off x="57150" y="5603875"/>
            <a:ext cx="6270625" cy="1211263"/>
          </a:xfrm>
          <a:prstGeom prst="rect">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b="1" smtClean="0">
              <a:solidFill>
                <a:srgbClr val="000000"/>
              </a:solidFill>
              <a:cs typeface="Arial" pitchFamily="34" charset="0"/>
            </a:endParaRPr>
          </a:p>
        </p:txBody>
      </p:sp>
      <p:sp>
        <p:nvSpPr>
          <p:cNvPr id="544787" name="Text Box 19"/>
          <p:cNvSpPr txBox="1">
            <a:spLocks noChangeArrowheads="1"/>
          </p:cNvSpPr>
          <p:nvPr/>
        </p:nvSpPr>
        <p:spPr bwMode="auto">
          <a:xfrm>
            <a:off x="203200" y="5821363"/>
            <a:ext cx="5921375" cy="82232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pt-BR" sz="2400" b="1" dirty="0">
                <a:solidFill>
                  <a:srgbClr val="FFFFFF"/>
                </a:solidFill>
                <a:effectLst>
                  <a:outerShdw blurRad="38100" dist="38100" dir="2700000" algn="tl">
                    <a:srgbClr val="000000"/>
                  </a:outerShdw>
                </a:effectLst>
                <a:cs typeface="Arial" pitchFamily="34" charset="0"/>
              </a:rPr>
              <a:t>Nenhuma área na terra tem um registro de todo o tempo geológico.</a:t>
            </a:r>
          </a:p>
        </p:txBody>
      </p:sp>
      <p:sp>
        <p:nvSpPr>
          <p:cNvPr id="71686" name="Line 20"/>
          <p:cNvSpPr>
            <a:spLocks noChangeShapeType="1"/>
          </p:cNvSpPr>
          <p:nvPr/>
        </p:nvSpPr>
        <p:spPr bwMode="auto">
          <a:xfrm flipV="1">
            <a:off x="5661025" y="4281488"/>
            <a:ext cx="3048000" cy="14287"/>
          </a:xfrm>
          <a:prstGeom prst="line">
            <a:avLst/>
          </a:prstGeom>
          <a:noFill/>
          <a:ln w="15875">
            <a:solidFill>
              <a:srgbClr val="FF0000"/>
            </a:solidFill>
            <a:round/>
            <a:headEnd/>
            <a:tailEnd/>
          </a:ln>
        </p:spPr>
        <p:txBody>
          <a:bodyPr/>
          <a:lstStyle/>
          <a:p>
            <a:pPr fontAlgn="base">
              <a:spcBef>
                <a:spcPct val="0"/>
              </a:spcBef>
              <a:spcAft>
                <a:spcPct val="0"/>
              </a:spcAft>
            </a:pPr>
            <a:endParaRPr lang="pt-BR" b="1" smtClean="0">
              <a:solidFill>
                <a:srgbClr val="000000"/>
              </a:solidFill>
              <a:cs typeface="Arial" pitchFamily="34" charset="0"/>
            </a:endParaRPr>
          </a:p>
        </p:txBody>
      </p:sp>
      <p:sp>
        <p:nvSpPr>
          <p:cNvPr id="71687" name="Line 21"/>
          <p:cNvSpPr>
            <a:spLocks noChangeShapeType="1"/>
          </p:cNvSpPr>
          <p:nvPr/>
        </p:nvSpPr>
        <p:spPr bwMode="auto">
          <a:xfrm flipV="1">
            <a:off x="3098800" y="4578350"/>
            <a:ext cx="2163763" cy="101600"/>
          </a:xfrm>
          <a:prstGeom prst="line">
            <a:avLst/>
          </a:prstGeom>
          <a:noFill/>
          <a:ln w="15875">
            <a:solidFill>
              <a:srgbClr val="FF0000"/>
            </a:solidFill>
            <a:round/>
            <a:headEnd/>
            <a:tailEnd/>
          </a:ln>
        </p:spPr>
        <p:txBody>
          <a:bodyPr/>
          <a:lstStyle/>
          <a:p>
            <a:pPr fontAlgn="base">
              <a:spcBef>
                <a:spcPct val="0"/>
              </a:spcBef>
              <a:spcAft>
                <a:spcPct val="0"/>
              </a:spcAft>
            </a:pPr>
            <a:endParaRPr lang="pt-BR" b="1" smtClean="0">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4786"/>
                                        </p:tgtEl>
                                        <p:attrNameLst>
                                          <p:attrName>style.visibility</p:attrName>
                                        </p:attrNameLst>
                                      </p:cBhvr>
                                      <p:to>
                                        <p:strVal val="visible"/>
                                      </p:to>
                                    </p:set>
                                    <p:animEffect transition="in" filter="dissolve">
                                      <p:cBhvr>
                                        <p:cTn id="7" dur="500"/>
                                        <p:tgtEl>
                                          <p:spTgt spid="54478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44787"/>
                                        </p:tgtEl>
                                        <p:attrNameLst>
                                          <p:attrName>style.visibility</p:attrName>
                                        </p:attrNameLst>
                                      </p:cBhvr>
                                      <p:to>
                                        <p:strVal val="visible"/>
                                      </p:to>
                                    </p:set>
                                    <p:animEffect transition="in" filter="dissolve">
                                      <p:cBhvr>
                                        <p:cTn id="10" dur="500"/>
                                        <p:tgtEl>
                                          <p:spTgt spid="544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86" grpId="0" animBg="1"/>
      <p:bldP spid="544787"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8"/>
          <p:cNvSpPr txBox="1">
            <a:spLocks noChangeArrowheads="1"/>
          </p:cNvSpPr>
          <p:nvPr/>
        </p:nvSpPr>
        <p:spPr>
          <a:xfrm>
            <a:off x="457200" y="152400"/>
            <a:ext cx="8229600" cy="1143000"/>
          </a:xfrm>
          <a:prstGeom prst="rect">
            <a:avLst/>
          </a:prstGeom>
        </p:spPr>
        <p:txBody>
          <a:bodyPr/>
          <a:lstStyle/>
          <a:p>
            <a:pPr algn="ctr" fontAlgn="base">
              <a:spcBef>
                <a:spcPct val="0"/>
              </a:spcBef>
              <a:spcAft>
                <a:spcPct val="0"/>
              </a:spcAft>
              <a:defRPr/>
            </a:pPr>
            <a:r>
              <a:rPr lang="pt-BR" sz="4000" b="1" kern="0" dirty="0">
                <a:solidFill>
                  <a:srgbClr val="FFCC00"/>
                </a:solidFill>
                <a:effectLst>
                  <a:outerShdw blurRad="38100" dist="38100" dir="2700000" algn="tl">
                    <a:srgbClr val="000000"/>
                  </a:outerShdw>
                </a:effectLst>
                <a:cs typeface="Arial" pitchFamily="34" charset="0"/>
              </a:rPr>
              <a:t>A Ideia da Coluna Geológica É Falsa</a:t>
            </a:r>
          </a:p>
        </p:txBody>
      </p:sp>
      <p:pic>
        <p:nvPicPr>
          <p:cNvPr id="72707" name="Picture 10" descr="colunamissing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8600" y="1371600"/>
            <a:ext cx="5108575" cy="5334000"/>
          </a:xfrm>
          <a:prstGeom prst="rect">
            <a:avLst/>
          </a:prstGeom>
          <a:noFill/>
          <a:ln w="9525">
            <a:noFill/>
            <a:miter lim="800000"/>
            <a:headEnd/>
            <a:tailEnd/>
          </a:ln>
        </p:spPr>
      </p:pic>
      <p:sp>
        <p:nvSpPr>
          <p:cNvPr id="4" name="Text Box 11"/>
          <p:cNvSpPr txBox="1">
            <a:spLocks noChangeArrowheads="1"/>
          </p:cNvSpPr>
          <p:nvPr/>
        </p:nvSpPr>
        <p:spPr bwMode="auto">
          <a:xfrm>
            <a:off x="5486400" y="1447800"/>
            <a:ext cx="2743200" cy="1190625"/>
          </a:xfrm>
          <a:prstGeom prst="rect">
            <a:avLst/>
          </a:prstGeom>
          <a:noFill/>
          <a:ln w="9525">
            <a:noFill/>
            <a:miter lim="800000"/>
            <a:headEnd/>
            <a:tailEnd/>
          </a:ln>
          <a:effectLst/>
        </p:spPr>
        <p:txBody>
          <a:bodyPr>
            <a:spAutoFit/>
          </a:bodyPr>
          <a:lstStyle/>
          <a:p>
            <a:pPr fontAlgn="base">
              <a:spcBef>
                <a:spcPct val="50000"/>
              </a:spcBef>
              <a:spcAft>
                <a:spcPct val="0"/>
              </a:spcAft>
              <a:defRPr/>
            </a:pPr>
            <a:r>
              <a:rPr lang="pt-BR" b="1" dirty="0">
                <a:solidFill>
                  <a:srgbClr val="FFFFFF"/>
                </a:solidFill>
                <a:effectLst>
                  <a:outerShdw blurRad="38100" dist="38100" dir="2700000" algn="tl">
                    <a:srgbClr val="000000"/>
                  </a:outerShdw>
                </a:effectLst>
                <a:cs typeface="Arial" pitchFamily="34" charset="0"/>
              </a:rPr>
              <a:t>A ideia comum é que a coluna geológica pode ser encontrada em todo o mundo.</a:t>
            </a:r>
          </a:p>
        </p:txBody>
      </p:sp>
      <p:sp>
        <p:nvSpPr>
          <p:cNvPr id="5" name="Text Box 12"/>
          <p:cNvSpPr txBox="1">
            <a:spLocks noChangeArrowheads="1"/>
          </p:cNvSpPr>
          <p:nvPr/>
        </p:nvSpPr>
        <p:spPr bwMode="auto">
          <a:xfrm>
            <a:off x="6477000" y="2667000"/>
            <a:ext cx="762000"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pt-BR" b="1" dirty="0">
                <a:solidFill>
                  <a:srgbClr val="FFFFFF"/>
                </a:solidFill>
                <a:effectLst>
                  <a:outerShdw blurRad="38100" dist="38100" dir="2700000" algn="tl">
                    <a:srgbClr val="000000"/>
                  </a:outerShdw>
                </a:effectLst>
                <a:cs typeface="Arial" pitchFamily="34" charset="0"/>
              </a:rPr>
              <a:t>MAS</a:t>
            </a:r>
          </a:p>
        </p:txBody>
      </p:sp>
      <p:sp>
        <p:nvSpPr>
          <p:cNvPr id="6" name="Text Box 13"/>
          <p:cNvSpPr txBox="1">
            <a:spLocks noChangeArrowheads="1"/>
          </p:cNvSpPr>
          <p:nvPr/>
        </p:nvSpPr>
        <p:spPr bwMode="auto">
          <a:xfrm>
            <a:off x="5181600" y="3048000"/>
            <a:ext cx="3733800" cy="915988"/>
          </a:xfrm>
          <a:prstGeom prst="rect">
            <a:avLst/>
          </a:prstGeom>
          <a:noFill/>
          <a:ln w="9525">
            <a:noFill/>
            <a:miter lim="800000"/>
            <a:headEnd/>
            <a:tailEnd/>
          </a:ln>
          <a:effectLst/>
        </p:spPr>
        <p:txBody>
          <a:bodyPr>
            <a:spAutoFit/>
          </a:bodyPr>
          <a:lstStyle/>
          <a:p>
            <a:pPr fontAlgn="base">
              <a:spcBef>
                <a:spcPct val="50000"/>
              </a:spcBef>
              <a:spcAft>
                <a:spcPct val="0"/>
              </a:spcAft>
              <a:defRPr/>
            </a:pPr>
            <a:r>
              <a:rPr lang="pt-BR" b="1" dirty="0">
                <a:solidFill>
                  <a:srgbClr val="FFFFFF"/>
                </a:solidFill>
                <a:effectLst>
                  <a:outerShdw blurRad="38100" dist="38100" dir="2700000" algn="tl">
                    <a:srgbClr val="000000"/>
                  </a:outerShdw>
                </a:effectLst>
                <a:cs typeface="Arial" pitchFamily="34" charset="0"/>
              </a:rPr>
              <a:t>Em 77% da área da terra, 7 ou mais dos dez sistemas de estratos estão faltando.</a:t>
            </a:r>
          </a:p>
        </p:txBody>
      </p:sp>
      <p:sp>
        <p:nvSpPr>
          <p:cNvPr id="7" name="Text Box 14"/>
          <p:cNvSpPr txBox="1">
            <a:spLocks noChangeArrowheads="1"/>
          </p:cNvSpPr>
          <p:nvPr/>
        </p:nvSpPr>
        <p:spPr bwMode="auto">
          <a:xfrm>
            <a:off x="4508500" y="4038600"/>
            <a:ext cx="4419600" cy="641350"/>
          </a:xfrm>
          <a:prstGeom prst="rect">
            <a:avLst/>
          </a:prstGeom>
          <a:noFill/>
          <a:ln w="9525">
            <a:noFill/>
            <a:miter lim="800000"/>
            <a:headEnd/>
            <a:tailEnd/>
          </a:ln>
          <a:effectLst/>
        </p:spPr>
        <p:txBody>
          <a:bodyPr>
            <a:spAutoFit/>
          </a:bodyPr>
          <a:lstStyle/>
          <a:p>
            <a:pPr fontAlgn="base">
              <a:spcBef>
                <a:spcPct val="50000"/>
              </a:spcBef>
              <a:spcAft>
                <a:spcPct val="0"/>
              </a:spcAft>
              <a:defRPr/>
            </a:pPr>
            <a:r>
              <a:rPr lang="pt-BR" b="1" dirty="0">
                <a:solidFill>
                  <a:srgbClr val="FFFFFF"/>
                </a:solidFill>
                <a:effectLst>
                  <a:outerShdw blurRad="38100" dist="38100" dir="2700000" algn="tl">
                    <a:srgbClr val="000000"/>
                  </a:outerShdw>
                </a:effectLst>
                <a:cs typeface="Arial" pitchFamily="34" charset="0"/>
              </a:rPr>
              <a:t>Em 94% da área da terra, 3-4 sistemas estão faltando.</a:t>
            </a:r>
          </a:p>
        </p:txBody>
      </p:sp>
      <p:sp>
        <p:nvSpPr>
          <p:cNvPr id="8" name="Text Box 15"/>
          <p:cNvSpPr txBox="1">
            <a:spLocks noChangeArrowheads="1"/>
          </p:cNvSpPr>
          <p:nvPr/>
        </p:nvSpPr>
        <p:spPr bwMode="auto">
          <a:xfrm>
            <a:off x="3352800" y="4724400"/>
            <a:ext cx="5638800" cy="641350"/>
          </a:xfrm>
          <a:prstGeom prst="rect">
            <a:avLst/>
          </a:prstGeom>
          <a:noFill/>
          <a:ln w="9525">
            <a:noFill/>
            <a:miter lim="800000"/>
            <a:headEnd/>
            <a:tailEnd/>
          </a:ln>
          <a:effectLst/>
        </p:spPr>
        <p:txBody>
          <a:bodyPr>
            <a:spAutoFit/>
          </a:bodyPr>
          <a:lstStyle/>
          <a:p>
            <a:pPr fontAlgn="base">
              <a:spcBef>
                <a:spcPct val="50000"/>
              </a:spcBef>
              <a:spcAft>
                <a:spcPct val="0"/>
              </a:spcAft>
              <a:defRPr/>
            </a:pPr>
            <a:r>
              <a:rPr lang="pt-BR" b="1" dirty="0">
                <a:solidFill>
                  <a:srgbClr val="FFFFFF"/>
                </a:solidFill>
                <a:effectLst>
                  <a:outerShdw blurRad="38100" dist="38100" dir="2700000" algn="tl">
                    <a:srgbClr val="000000"/>
                  </a:outerShdw>
                </a:effectLst>
                <a:cs typeface="Arial" pitchFamily="34" charset="0"/>
              </a:rPr>
              <a:t>Em 99,6% da área da terra, pelo menos, um sistema está faltando.</a:t>
            </a:r>
          </a:p>
        </p:txBody>
      </p:sp>
      <p:sp>
        <p:nvSpPr>
          <p:cNvPr id="72713" name="Text Box 16"/>
          <p:cNvSpPr txBox="1">
            <a:spLocks noChangeArrowheads="1"/>
          </p:cNvSpPr>
          <p:nvPr/>
        </p:nvSpPr>
        <p:spPr bwMode="auto">
          <a:xfrm>
            <a:off x="2362200" y="5554663"/>
            <a:ext cx="6400800" cy="366712"/>
          </a:xfrm>
          <a:prstGeom prst="rect">
            <a:avLst/>
          </a:prstGeom>
          <a:noFill/>
          <a:ln w="9525">
            <a:noFill/>
            <a:miter lim="800000"/>
            <a:headEnd/>
            <a:tailEnd/>
          </a:ln>
        </p:spPr>
        <p:txBody>
          <a:bodyPr>
            <a:spAutoFit/>
          </a:bodyPr>
          <a:lstStyle/>
          <a:p>
            <a:pPr fontAlgn="base">
              <a:spcBef>
                <a:spcPct val="50000"/>
              </a:spcBef>
              <a:spcAft>
                <a:spcPct val="0"/>
              </a:spcAft>
            </a:pPr>
            <a:endParaRPr lang="en-US" smtClean="0">
              <a:solidFill>
                <a:srgbClr val="000000"/>
              </a:solidFill>
              <a:cs typeface="Arial" pitchFamily="34" charset="0"/>
            </a:endParaRPr>
          </a:p>
        </p:txBody>
      </p:sp>
      <p:sp>
        <p:nvSpPr>
          <p:cNvPr id="10" name="Text Box 17"/>
          <p:cNvSpPr txBox="1">
            <a:spLocks noChangeArrowheads="1"/>
          </p:cNvSpPr>
          <p:nvPr/>
        </p:nvSpPr>
        <p:spPr bwMode="auto">
          <a:xfrm>
            <a:off x="1905000" y="5334000"/>
            <a:ext cx="7010400" cy="915988"/>
          </a:xfrm>
          <a:prstGeom prst="rect">
            <a:avLst/>
          </a:prstGeom>
          <a:noFill/>
          <a:ln w="9525">
            <a:noFill/>
            <a:miter lim="800000"/>
            <a:headEnd/>
            <a:tailEnd/>
          </a:ln>
          <a:effectLst/>
        </p:spPr>
        <p:txBody>
          <a:bodyPr>
            <a:spAutoFit/>
          </a:bodyPr>
          <a:lstStyle/>
          <a:p>
            <a:pPr fontAlgn="base">
              <a:spcBef>
                <a:spcPct val="50000"/>
              </a:spcBef>
              <a:spcAft>
                <a:spcPct val="0"/>
              </a:spcAft>
              <a:defRPr/>
            </a:pPr>
            <a:r>
              <a:rPr lang="pt-BR" b="1" dirty="0">
                <a:solidFill>
                  <a:srgbClr val="FFFFFF"/>
                </a:solidFill>
                <a:effectLst>
                  <a:outerShdw blurRad="38100" dist="38100" dir="2700000" algn="tl">
                    <a:srgbClr val="000000"/>
                  </a:outerShdw>
                </a:effectLst>
                <a:cs typeface="Arial" pitchFamily="34" charset="0"/>
              </a:rPr>
              <a:t>Mesmo nos lugares onde os dez sistemas possam estar presentes (0,4%), geólogos admitem que os sistemas individuais sejam incompletos.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pic>
        <p:nvPicPr>
          <p:cNvPr id="5" name="Picture 2" descr="http://beyondthebible.net/Images/geo-column.jpg"/>
          <p:cNvPicPr>
            <a:picLocks noChangeAspect="1" noChangeArrowheads="1"/>
          </p:cNvPicPr>
          <p:nvPr/>
        </p:nvPicPr>
        <p:blipFill>
          <a:blip r:embed="rId3" cstate="print"/>
          <a:srcRect/>
          <a:stretch>
            <a:fillRect/>
          </a:stretch>
        </p:blipFill>
        <p:spPr bwMode="auto">
          <a:xfrm>
            <a:off x="323528" y="1196752"/>
            <a:ext cx="3533597" cy="5499160"/>
          </a:xfrm>
          <a:prstGeom prst="rect">
            <a:avLst/>
          </a:prstGeom>
          <a:noFill/>
        </p:spPr>
      </p:pic>
      <p:sp>
        <p:nvSpPr>
          <p:cNvPr id="9" name="TextBox 8"/>
          <p:cNvSpPr txBox="1"/>
          <p:nvPr/>
        </p:nvSpPr>
        <p:spPr>
          <a:xfrm>
            <a:off x="4283968" y="1304176"/>
            <a:ext cx="4536504" cy="550920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itchFamily="34" charset="0"/>
                <a:cs typeface="Arial" pitchFamily="34" charset="0"/>
              </a:rPr>
              <a:t>A VERDADE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itchFamily="34" charset="0"/>
                <a:cs typeface="Arial" pitchFamily="34" charset="0"/>
              </a:rPr>
              <a:t>Em nenhum lugar toda a coluna existe no mundo. É verdade que os dez períodos maiores podem ser encontradas em menos de 1% da terra, mas estão faltando subsistemas.</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10"/>
          <p:cNvSpPr>
            <a:spLocks noChangeArrowheads="1"/>
          </p:cNvSpPr>
          <p:nvPr/>
        </p:nvSpPr>
        <p:spPr bwMode="auto">
          <a:xfrm>
            <a:off x="231775" y="666750"/>
            <a:ext cx="4883150" cy="6191250"/>
          </a:xfrm>
          <a:prstGeom prst="rect">
            <a:avLst/>
          </a:prstGeom>
          <a:solidFill>
            <a:schemeClr val="bg1"/>
          </a:solidFill>
          <a:ln w="9525" algn="ctr">
            <a:solidFill>
              <a:schemeClr val="tx1"/>
            </a:solidFill>
            <a:round/>
            <a:headEnd/>
            <a:tailEnd/>
          </a:ln>
        </p:spPr>
        <p:txBody>
          <a:bodyPr/>
          <a:lstStyle/>
          <a:p>
            <a:pPr fontAlgn="base">
              <a:spcBef>
                <a:spcPct val="0"/>
              </a:spcBef>
              <a:spcAft>
                <a:spcPct val="0"/>
              </a:spcAft>
            </a:pPr>
            <a:endParaRPr lang="en-US" b="1" smtClean="0">
              <a:solidFill>
                <a:srgbClr val="000000"/>
              </a:solidFill>
              <a:cs typeface="Arial" pitchFamily="34" charset="0"/>
            </a:endParaRPr>
          </a:p>
        </p:txBody>
      </p:sp>
      <p:sp>
        <p:nvSpPr>
          <p:cNvPr id="2" name="Text Box 9"/>
          <p:cNvSpPr txBox="1">
            <a:spLocks noChangeArrowheads="1"/>
          </p:cNvSpPr>
          <p:nvPr/>
        </p:nvSpPr>
        <p:spPr bwMode="auto">
          <a:xfrm>
            <a:off x="5183188" y="6032500"/>
            <a:ext cx="4267200" cy="7016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pt-BR" sz="2000" b="1" dirty="0">
                <a:solidFill>
                  <a:srgbClr val="FFFFFF"/>
                </a:solidFill>
                <a:effectLst>
                  <a:outerShdw blurRad="38100" dist="38100" dir="2700000" algn="tl">
                    <a:srgbClr val="000000"/>
                  </a:outerShdw>
                </a:effectLst>
                <a:cs typeface="Arial" pitchFamily="34" charset="0"/>
              </a:rPr>
              <a:t>A crosta da terra é somente 8 a 48 quilômetros de grossura.</a:t>
            </a:r>
          </a:p>
        </p:txBody>
      </p:sp>
      <p:pic>
        <p:nvPicPr>
          <p:cNvPr id="73732" name="Picture 13" descr="World"/>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25450" y="2019300"/>
            <a:ext cx="4594225" cy="4483100"/>
          </a:xfrm>
          <a:prstGeom prst="rect">
            <a:avLst/>
          </a:prstGeom>
          <a:noFill/>
          <a:ln w="9525">
            <a:noFill/>
            <a:miter lim="800000"/>
            <a:headEnd/>
            <a:tailEnd/>
          </a:ln>
        </p:spPr>
      </p:pic>
      <p:sp>
        <p:nvSpPr>
          <p:cNvPr id="4" name="Rectangle 2"/>
          <p:cNvSpPr txBox="1">
            <a:spLocks noChangeArrowheads="1"/>
          </p:cNvSpPr>
          <p:nvPr/>
        </p:nvSpPr>
        <p:spPr>
          <a:xfrm>
            <a:off x="228600" y="61913"/>
            <a:ext cx="8610600" cy="868362"/>
          </a:xfrm>
          <a:prstGeom prst="rect">
            <a:avLst/>
          </a:prstGeom>
        </p:spPr>
        <p:txBody>
          <a:bodyPr/>
          <a:lstStyle/>
          <a:p>
            <a:pPr algn="ctr" fontAlgn="base">
              <a:spcBef>
                <a:spcPct val="0"/>
              </a:spcBef>
              <a:spcAft>
                <a:spcPct val="0"/>
              </a:spcAft>
              <a:defRPr/>
            </a:pPr>
            <a:r>
              <a:rPr lang="pt-BR" sz="3600" b="1" kern="0" dirty="0">
                <a:solidFill>
                  <a:srgbClr val="FFCC00"/>
                </a:solidFill>
                <a:effectLst>
                  <a:outerShdw blurRad="38100" dist="38100" dir="2700000" algn="tl">
                    <a:srgbClr val="000000"/>
                  </a:outerShdw>
                </a:effectLst>
                <a:cs typeface="Arial" pitchFamily="34" charset="0"/>
              </a:rPr>
              <a:t>Para Onde Foram Todas As Rochas?</a:t>
            </a:r>
          </a:p>
        </p:txBody>
      </p:sp>
      <p:pic>
        <p:nvPicPr>
          <p:cNvPr id="5" name="Picture 4" descr="DepthCrosta"/>
          <p:cNvPicPr>
            <a:picLocks noChangeAspect="1" noChangeArrowheads="1"/>
          </p:cNvPicPr>
          <p:nvPr/>
        </p:nvPicPr>
        <p:blipFill>
          <a:blip r:embed="rId3" cstate="print">
            <a:clrChange>
              <a:clrFrom>
                <a:srgbClr val="FEFDFC"/>
              </a:clrFrom>
              <a:clrTo>
                <a:srgbClr val="FEFDFC">
                  <a:alpha val="0"/>
                </a:srgbClr>
              </a:clrTo>
            </a:clrChange>
          </a:blip>
          <a:srcRect/>
          <a:stretch>
            <a:fillRect/>
          </a:stretch>
        </p:blipFill>
        <p:spPr bwMode="auto">
          <a:xfrm>
            <a:off x="2590800" y="6400800"/>
            <a:ext cx="304800" cy="157163"/>
          </a:xfrm>
          <a:prstGeom prst="rect">
            <a:avLst/>
          </a:prstGeom>
          <a:noFill/>
          <a:ln w="9525">
            <a:noFill/>
            <a:miter lim="800000"/>
            <a:headEnd/>
            <a:tailEnd/>
          </a:ln>
        </p:spPr>
      </p:pic>
      <p:pic>
        <p:nvPicPr>
          <p:cNvPr id="6" name="Picture 6" descr="Figura3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62200" y="914400"/>
            <a:ext cx="735013" cy="1143000"/>
          </a:xfrm>
          <a:prstGeom prst="rect">
            <a:avLst/>
          </a:prstGeom>
          <a:noFill/>
          <a:ln w="9525">
            <a:noFill/>
            <a:miter lim="800000"/>
            <a:headEnd/>
            <a:tailEnd/>
          </a:ln>
        </p:spPr>
      </p:pic>
      <p:sp>
        <p:nvSpPr>
          <p:cNvPr id="7" name="Line 7"/>
          <p:cNvSpPr>
            <a:spLocks noChangeShapeType="1"/>
          </p:cNvSpPr>
          <p:nvPr/>
        </p:nvSpPr>
        <p:spPr bwMode="auto">
          <a:xfrm flipV="1">
            <a:off x="3352800" y="1425575"/>
            <a:ext cx="1762125" cy="22225"/>
          </a:xfrm>
          <a:prstGeom prst="line">
            <a:avLst/>
          </a:prstGeom>
          <a:noFill/>
          <a:ln w="149225">
            <a:solidFill>
              <a:srgbClr val="FF0000"/>
            </a:solidFill>
            <a:round/>
            <a:headEnd type="triangle" w="med" len="med"/>
            <a:tailEnd/>
          </a:ln>
        </p:spPr>
        <p:txBody>
          <a:bodyPr/>
          <a:lstStyle/>
          <a:p>
            <a:pPr fontAlgn="base">
              <a:spcBef>
                <a:spcPct val="0"/>
              </a:spcBef>
              <a:spcAft>
                <a:spcPct val="0"/>
              </a:spcAft>
            </a:pPr>
            <a:endParaRPr lang="pt-BR" b="1" smtClean="0">
              <a:solidFill>
                <a:srgbClr val="000000"/>
              </a:solidFill>
              <a:cs typeface="Arial" pitchFamily="34" charset="0"/>
            </a:endParaRPr>
          </a:p>
        </p:txBody>
      </p:sp>
      <p:sp>
        <p:nvSpPr>
          <p:cNvPr id="8" name="Line 8"/>
          <p:cNvSpPr>
            <a:spLocks noChangeShapeType="1"/>
          </p:cNvSpPr>
          <p:nvPr/>
        </p:nvSpPr>
        <p:spPr bwMode="auto">
          <a:xfrm>
            <a:off x="2971800" y="6477000"/>
            <a:ext cx="2143125" cy="1588"/>
          </a:xfrm>
          <a:prstGeom prst="line">
            <a:avLst/>
          </a:prstGeom>
          <a:noFill/>
          <a:ln w="149225">
            <a:solidFill>
              <a:srgbClr val="FF0000"/>
            </a:solidFill>
            <a:round/>
            <a:headEnd type="triangle" w="med" len="med"/>
            <a:tailEnd/>
          </a:ln>
        </p:spPr>
        <p:txBody>
          <a:bodyPr/>
          <a:lstStyle/>
          <a:p>
            <a:pPr fontAlgn="base">
              <a:spcBef>
                <a:spcPct val="0"/>
              </a:spcBef>
              <a:spcAft>
                <a:spcPct val="0"/>
              </a:spcAft>
            </a:pPr>
            <a:endParaRPr lang="pt-BR" b="1" smtClean="0">
              <a:solidFill>
                <a:srgbClr val="000000"/>
              </a:solidFill>
              <a:cs typeface="Arial" pitchFamily="34" charset="0"/>
            </a:endParaRPr>
          </a:p>
        </p:txBody>
      </p:sp>
      <p:sp>
        <p:nvSpPr>
          <p:cNvPr id="9" name="Text Box 10"/>
          <p:cNvSpPr txBox="1">
            <a:spLocks noChangeArrowheads="1"/>
          </p:cNvSpPr>
          <p:nvPr/>
        </p:nvSpPr>
        <p:spPr bwMode="auto">
          <a:xfrm>
            <a:off x="5173663" y="990600"/>
            <a:ext cx="3962400" cy="19208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pt-BR" sz="2000" b="1" dirty="0">
                <a:solidFill>
                  <a:srgbClr val="FFFFFF"/>
                </a:solidFill>
                <a:effectLst>
                  <a:outerShdw blurRad="38100" dist="38100" dir="2700000" algn="tl">
                    <a:srgbClr val="000000"/>
                  </a:outerShdw>
                </a:effectLst>
                <a:cs typeface="Arial" pitchFamily="34" charset="0"/>
              </a:rPr>
              <a:t>Somando todas as camadas da coluna geológica, usando as medidas mais grossas para cada camada, temos uma coluna de 241 quilômetros de altura. </a:t>
            </a:r>
          </a:p>
        </p:txBody>
      </p:sp>
      <p:sp>
        <p:nvSpPr>
          <p:cNvPr id="10" name="Text Box 11"/>
          <p:cNvSpPr txBox="1">
            <a:spLocks noChangeArrowheads="1"/>
          </p:cNvSpPr>
          <p:nvPr/>
        </p:nvSpPr>
        <p:spPr bwMode="auto">
          <a:xfrm>
            <a:off x="5232400" y="3517900"/>
            <a:ext cx="3048000" cy="15525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pt-BR" sz="2400" b="1" dirty="0">
                <a:solidFill>
                  <a:srgbClr val="FF0000"/>
                </a:solidFill>
                <a:effectLst>
                  <a:outerShdw blurRad="38100" dist="38100" dir="2700000" algn="tl">
                    <a:srgbClr val="000000"/>
                  </a:outerShdw>
                </a:effectLst>
                <a:cs typeface="Arial" pitchFamily="34" charset="0"/>
              </a:rPr>
              <a:t>O que aconteceu com toda esta rocha, se evolução é a verdade?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p:bldP spid="1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714048" y="2162093"/>
            <a:ext cx="7704856" cy="2554545"/>
          </a:xfrm>
          <a:prstGeom prst="rect">
            <a:avLst/>
          </a:prstGeom>
          <a:noFill/>
        </p:spPr>
        <p:txBody>
          <a:bodyPr wrap="square" lIns="91440" tIns="45720" rIns="91440" bIns="45720">
            <a:spAutoFit/>
          </a:bodyPr>
          <a:lstStyle/>
          <a:p>
            <a:pPr algn="ctr"/>
            <a:r>
              <a:rPr lang="pt-BR"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Estratos Faltando</a:t>
            </a:r>
            <a:endParaRPr lang="pt-BR"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Content Placeholder 4"/>
          <p:cNvSpPr>
            <a:spLocks noGrp="1"/>
          </p:cNvSpPr>
          <p:nvPr>
            <p:ph idx="1"/>
          </p:nvPr>
        </p:nvSpPr>
        <p:spPr>
          <a:xfrm>
            <a:off x="251520" y="2332037"/>
            <a:ext cx="8640960" cy="4525963"/>
          </a:xfrm>
        </p:spPr>
        <p:txBody>
          <a:bodyPr>
            <a:noAutofit/>
          </a:bodyPr>
          <a:lstStyle/>
          <a:p>
            <a:pPr>
              <a:buFont typeface="Wingdings" pitchFamily="2" charset="2"/>
              <a:buChar char="q"/>
            </a:pPr>
            <a:r>
              <a:rPr lang="pt-BR" sz="2300" b="1" dirty="0" smtClean="0">
                <a:solidFill>
                  <a:schemeClr val="bg1"/>
                </a:solidFill>
              </a:rPr>
              <a:t>Acerca dos Estratos: </a:t>
            </a:r>
          </a:p>
          <a:p>
            <a:pPr marL="628650" indent="-266700">
              <a:buFont typeface="Wingdings" pitchFamily="2" charset="2"/>
              <a:buChar char="ü"/>
            </a:pPr>
            <a:r>
              <a:rPr lang="pt-BR" sz="2300" b="1" dirty="0" smtClean="0">
                <a:solidFill>
                  <a:schemeClr val="bg1"/>
                </a:solidFill>
              </a:rPr>
              <a:t>Devemos encontrar deposição catastrófica rochas sedimentares e sedimentos que cobrem toda a Terra, exceto onde a erosão ou elevação da terra removeu essas camadas.</a:t>
            </a:r>
          </a:p>
          <a:p>
            <a:pPr marL="628650" indent="-266700">
              <a:buFont typeface="Wingdings" pitchFamily="2" charset="2"/>
              <a:buChar char="ü"/>
            </a:pPr>
            <a:r>
              <a:rPr lang="pt-BR" sz="2300" b="1" dirty="0" smtClean="0">
                <a:solidFill>
                  <a:schemeClr val="bg1"/>
                </a:solidFill>
              </a:rPr>
              <a:t>Devemos encontrar formações de rochas sedimentares, como o arenito, em uma escala regional ou continental, não só local.</a:t>
            </a:r>
          </a:p>
          <a:p>
            <a:pPr marL="361950" indent="-361950">
              <a:buFont typeface="Wingdings" pitchFamily="2" charset="2"/>
              <a:buChar char="q"/>
            </a:pPr>
            <a:r>
              <a:rPr lang="pt-BR" sz="2300" b="1" dirty="0" smtClean="0">
                <a:solidFill>
                  <a:schemeClr val="bg1"/>
                </a:solidFill>
              </a:rPr>
              <a:t>Acerca dos Fosseis:</a:t>
            </a:r>
          </a:p>
          <a:p>
            <a:pPr marL="628650" indent="-266700">
              <a:buFont typeface="Wingdings" pitchFamily="2" charset="2"/>
              <a:buChar char="ü"/>
            </a:pPr>
            <a:r>
              <a:rPr lang="pt-BR" sz="2300" b="1" dirty="0" smtClean="0">
                <a:solidFill>
                  <a:schemeClr val="bg1"/>
                </a:solidFill>
              </a:rPr>
              <a:t>Devemos encontrar um registro de fósseis global de enterro catastrófico e </a:t>
            </a:r>
            <a:r>
              <a:rPr lang="pt-BR" sz="2300" b="1" dirty="0" err="1" smtClean="0">
                <a:solidFill>
                  <a:schemeClr val="bg1"/>
                </a:solidFill>
              </a:rPr>
              <a:t>mineralização</a:t>
            </a:r>
            <a:r>
              <a:rPr lang="pt-BR" sz="2300" b="1" dirty="0" smtClean="0">
                <a:solidFill>
                  <a:schemeClr val="bg1"/>
                </a:solidFill>
              </a:rPr>
              <a:t> rápida de todos os tipos de fósseis, mostrando grandes camas de fósseis, enterramento rápido, e súbita extinção. </a:t>
            </a:r>
          </a:p>
        </p:txBody>
      </p:sp>
      <p:sp>
        <p:nvSpPr>
          <p:cNvPr id="6" name="Rectangle 6"/>
          <p:cNvSpPr txBox="1">
            <a:spLocks noChangeArrowheads="1"/>
          </p:cNvSpPr>
          <p:nvPr/>
        </p:nvSpPr>
        <p:spPr>
          <a:xfrm>
            <a:off x="685800" y="152400"/>
            <a:ext cx="7772400" cy="972344"/>
          </a:xfrm>
          <a:prstGeom prst="rect">
            <a:avLst/>
          </a:prstGeom>
          <a:noFill/>
          <a:ln/>
        </p:spPr>
        <p:txBody>
          <a:bodyPr vert="horz" lIns="91440" tIns="45720" rIns="91440" bIns="45720" rtlCol="0" anchor="ctr">
            <a:normAutofit fontScale="92500"/>
          </a:bodyPr>
          <a:lstStyle/>
          <a:p>
            <a:pPr algn="ctr">
              <a:spcBef>
                <a:spcPct val="0"/>
              </a:spcBef>
            </a:pPr>
            <a:r>
              <a:rPr lang="en-US" sz="4800" dirty="0" smtClean="0">
                <a:solidFill>
                  <a:prstClr val="white"/>
                </a:solidFill>
                <a:effectLst>
                  <a:outerShdw blurRad="38100" dist="38100" dir="2700000" algn="tl">
                    <a:srgbClr val="000000">
                      <a:alpha val="43137"/>
                    </a:srgbClr>
                  </a:outerShdw>
                </a:effectLst>
                <a:latin typeface="Arial Black" pitchFamily="34" charset="0"/>
              </a:rPr>
              <a:t>A PERGUNTA PRINCIPAL</a:t>
            </a:r>
            <a:endParaRPr lang="en-US" sz="4800" dirty="0">
              <a:solidFill>
                <a:prstClr val="white"/>
              </a:solidFill>
              <a:effectLst>
                <a:outerShdw blurRad="38100" dist="38100" dir="2700000" algn="tl">
                  <a:srgbClr val="000000">
                    <a:alpha val="43137"/>
                  </a:srgbClr>
                </a:outerShdw>
              </a:effectLst>
              <a:latin typeface="Arial Black" pitchFamily="34" charset="0"/>
            </a:endParaRPr>
          </a:p>
        </p:txBody>
      </p:sp>
      <p:sp>
        <p:nvSpPr>
          <p:cNvPr id="7" name="Text Placeholder 10"/>
          <p:cNvSpPr txBox="1">
            <a:spLocks/>
          </p:cNvSpPr>
          <p:nvPr/>
        </p:nvSpPr>
        <p:spPr>
          <a:xfrm>
            <a:off x="683568" y="1124744"/>
            <a:ext cx="7774632" cy="1080120"/>
          </a:xfrm>
          <a:prstGeom prst="rect">
            <a:avLst/>
          </a:prstGeom>
        </p:spPr>
        <p:txBody>
          <a:bodyPr/>
          <a:lstStyle/>
          <a:p>
            <a:pPr marL="342900" indent="-342900" algn="ctr">
              <a:spcBef>
                <a:spcPct val="20000"/>
              </a:spcBef>
              <a:buFont typeface="Arial" pitchFamily="34" charset="0"/>
              <a:buNone/>
              <a:defRPr/>
            </a:pPr>
            <a:r>
              <a:rPr lang="pt-BR" sz="3200" dirty="0" smtClean="0">
                <a:solidFill>
                  <a:prstClr val="white"/>
                </a:solidFill>
                <a:effectLst>
                  <a:outerShdw blurRad="38100" dist="38100" dir="2700000" algn="tl">
                    <a:srgbClr val="000000">
                      <a:alpha val="43137"/>
                    </a:srgbClr>
                  </a:outerShdw>
                </a:effectLst>
                <a:latin typeface="Arial Black" pitchFamily="34" charset="0"/>
              </a:rPr>
              <a:t>Se houve um dilúvio global o que esperava encontrar?</a:t>
            </a:r>
            <a:endParaRPr lang="pt-BR" sz="3200" dirty="0">
              <a:solidFill>
                <a:prstClr val="white"/>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dissolv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dissolv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dissolv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graphicFrame>
        <p:nvGraphicFramePr>
          <p:cNvPr id="22" name="Table 21"/>
          <p:cNvGraphicFramePr>
            <a:graphicFrameLocks noGrp="1"/>
          </p:cNvGraphicFramePr>
          <p:nvPr/>
        </p:nvGraphicFramePr>
        <p:xfrm>
          <a:off x="202758" y="1234719"/>
          <a:ext cx="5328591" cy="5486400"/>
        </p:xfrm>
        <a:graphic>
          <a:graphicData uri="http://schemas.openxmlformats.org/drawingml/2006/table">
            <a:tbl>
              <a:tblPr firstRow="1" bandRow="1">
                <a:tableStyleId>{5C22544A-7EE6-4342-B048-85BDC9FD1C3A}</a:tableStyleId>
              </a:tblPr>
              <a:tblGrid>
                <a:gridCol w="849484"/>
                <a:gridCol w="3441070"/>
                <a:gridCol w="1038037"/>
              </a:tblGrid>
              <a:tr h="363015">
                <a:tc gridSpan="3">
                  <a:txBody>
                    <a:bodyPr/>
                    <a:lstStyle/>
                    <a:p>
                      <a:pPr algn="ctr"/>
                      <a:r>
                        <a:rPr lang="pt-BR" dirty="0" smtClean="0"/>
                        <a:t>Períodos Geológicos em Milhões de Anos</a:t>
                      </a:r>
                      <a:endParaRPr lang="pt-BR" dirty="0"/>
                    </a:p>
                  </a:txBody>
                  <a:tcPr/>
                </a:tc>
                <a:tc hMerge="1">
                  <a:txBody>
                    <a:bodyPr/>
                    <a:lstStyle/>
                    <a:p>
                      <a:endParaRPr lang="pt-BR" dirty="0"/>
                    </a:p>
                  </a:txBody>
                  <a:tcPr/>
                </a:tc>
                <a:tc hMerge="1">
                  <a:txBody>
                    <a:bodyPr/>
                    <a:lstStyle/>
                    <a:p>
                      <a:endParaRPr lang="pt-BR" dirty="0"/>
                    </a:p>
                  </a:txBody>
                  <a:tcPr/>
                </a:tc>
              </a:tr>
              <a:tr h="363015">
                <a:tc>
                  <a:txBody>
                    <a:bodyPr/>
                    <a:lstStyle/>
                    <a:p>
                      <a:pPr algn="ctr"/>
                      <a:r>
                        <a:rPr lang="pt-BR" b="1" dirty="0" smtClean="0">
                          <a:solidFill>
                            <a:srgbClr val="333333"/>
                          </a:solidFill>
                        </a:rPr>
                        <a:t>Anos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Períodos</a:t>
                      </a:r>
                      <a:endParaRPr lang="pt-BR" b="1" dirty="0">
                        <a:solidFill>
                          <a:srgbClr val="333333"/>
                        </a:solidFill>
                      </a:endParaRPr>
                    </a:p>
                  </a:txBody>
                  <a:tcPr/>
                </a:tc>
                <a:tc>
                  <a:txBody>
                    <a:bodyPr/>
                    <a:lstStyle/>
                    <a:p>
                      <a:pPr algn="ctr"/>
                      <a:r>
                        <a:rPr lang="pt-BR" b="1" dirty="0" smtClean="0">
                          <a:solidFill>
                            <a:srgbClr val="333333"/>
                          </a:solidFill>
                        </a:rPr>
                        <a:t>Eras</a:t>
                      </a:r>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2</a:t>
                      </a:r>
                      <a:endParaRPr lang="pt-BR" b="1" dirty="0">
                        <a:solidFill>
                          <a:srgbClr val="333333"/>
                        </a:solidFill>
                      </a:endParaRPr>
                    </a:p>
                  </a:txBody>
                  <a:tcPr>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Quaternário</a:t>
                      </a:r>
                      <a:endParaRPr lang="pt-BR" b="1" dirty="0">
                        <a:solidFill>
                          <a:srgbClr val="333333"/>
                        </a:solidFill>
                      </a:endParaRPr>
                    </a:p>
                  </a:txBody>
                  <a:tcPr/>
                </a:tc>
                <a:tc rowSpan="2">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65</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Tercíario</a:t>
                      </a:r>
                      <a:endParaRPr lang="pt-BR" b="1" dirty="0">
                        <a:solidFill>
                          <a:srgbClr val="333333"/>
                        </a:solidFill>
                      </a:endParaRPr>
                    </a:p>
                  </a:txBody>
                  <a:tcPr/>
                </a:tc>
                <a:tc vMerge="1">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136</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Cretácico</a:t>
                      </a:r>
                      <a:endParaRPr lang="pt-BR" b="1" dirty="0">
                        <a:solidFill>
                          <a:srgbClr val="333333"/>
                        </a:solidFill>
                      </a:endParaRPr>
                    </a:p>
                  </a:txBody>
                  <a:tcPr/>
                </a:tc>
                <a:tc rowSpan="3">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193</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Jurásico</a:t>
                      </a:r>
                      <a:endParaRPr lang="pt-BR" b="1" dirty="0">
                        <a:solidFill>
                          <a:srgbClr val="333333"/>
                        </a:solidFill>
                      </a:endParaRPr>
                    </a:p>
                  </a:txBody>
                  <a:tcPr/>
                </a:tc>
                <a:tc vMerge="1">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225</a:t>
                      </a:r>
                      <a:endParaRPr lang="pt-BR" b="1" dirty="0">
                        <a:solidFill>
                          <a:srgbClr val="333333"/>
                        </a:solidFill>
                      </a:endParaRPr>
                    </a:p>
                  </a:txBody>
                  <a:tcPr>
                    <a:solidFill>
                      <a:schemeClr val="tx1">
                        <a:lumMod val="20000"/>
                        <a:lumOff val="80000"/>
                      </a:schemeClr>
                    </a:solidFill>
                  </a:tcPr>
                </a:tc>
                <a:tc>
                  <a:txBody>
                    <a:bodyPr/>
                    <a:lstStyle/>
                    <a:p>
                      <a:r>
                        <a:rPr lang="pt-BR" b="1" dirty="0" smtClean="0">
                          <a:solidFill>
                            <a:srgbClr val="333333"/>
                          </a:solidFill>
                        </a:rPr>
                        <a:t>Triásico</a:t>
                      </a:r>
                      <a:endParaRPr lang="pt-BR" b="1" dirty="0">
                        <a:solidFill>
                          <a:srgbClr val="333333"/>
                        </a:solidFill>
                      </a:endParaRPr>
                    </a:p>
                  </a:txBody>
                  <a:tcPr/>
                </a:tc>
                <a:tc vMerge="1">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280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Pérmico</a:t>
                      </a:r>
                      <a:endParaRPr lang="pt-BR" b="1" dirty="0">
                        <a:solidFill>
                          <a:srgbClr val="333333"/>
                        </a:solidFill>
                      </a:endParaRPr>
                    </a:p>
                  </a:txBody>
                  <a:tcPr/>
                </a:tc>
                <a:tc rowSpan="7">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345</a:t>
                      </a:r>
                      <a:endParaRPr lang="pt-BR" b="1" dirty="0">
                        <a:solidFill>
                          <a:srgbClr val="333333"/>
                        </a:solidFill>
                      </a:endParaRPr>
                    </a:p>
                  </a:txBody>
                  <a:tcPr>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Carbonífero (</a:t>
                      </a:r>
                      <a:r>
                        <a:rPr lang="pt-BR" b="1" dirty="0" err="1" smtClean="0">
                          <a:solidFill>
                            <a:srgbClr val="333333"/>
                          </a:solidFill>
                        </a:rPr>
                        <a:t>Pennsylvanian</a:t>
                      </a:r>
                      <a:r>
                        <a:rPr lang="pt-BR" b="1" dirty="0" smtClean="0">
                          <a:solidFill>
                            <a:srgbClr val="333333"/>
                          </a:solidFill>
                        </a:rPr>
                        <a:t>)</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380</a:t>
                      </a:r>
                      <a:endParaRPr lang="pt-BR" b="1" dirty="0">
                        <a:solidFill>
                          <a:srgbClr val="333333"/>
                        </a:solidFill>
                      </a:endParaRPr>
                    </a:p>
                  </a:txBody>
                  <a:tcPr>
                    <a:solidFill>
                      <a:schemeClr val="tx1">
                        <a:lumMod val="20000"/>
                        <a:lumOff val="80000"/>
                      </a:schemeClr>
                    </a:solidFill>
                  </a:tcPr>
                </a:tc>
                <a:tc>
                  <a:txBody>
                    <a:bodyPr/>
                    <a:lstStyle/>
                    <a:p>
                      <a:r>
                        <a:rPr lang="pt-BR" b="1" dirty="0" smtClean="0">
                          <a:solidFill>
                            <a:srgbClr val="333333"/>
                          </a:solidFill>
                        </a:rPr>
                        <a:t>Carbonífero (</a:t>
                      </a:r>
                      <a:r>
                        <a:rPr lang="pt-BR" b="1" dirty="0" err="1" smtClean="0">
                          <a:solidFill>
                            <a:srgbClr val="333333"/>
                          </a:solidFill>
                        </a:rPr>
                        <a:t>Mmississippian</a:t>
                      </a:r>
                      <a:r>
                        <a:rPr lang="pt-BR" b="1" dirty="0" smtClean="0">
                          <a:solidFill>
                            <a:srgbClr val="333333"/>
                          </a:solidFill>
                        </a:rPr>
                        <a:t>)</a:t>
                      </a:r>
                      <a:endParaRPr lang="pt-BR" b="1" dirty="0">
                        <a:solidFill>
                          <a:srgbClr val="333333"/>
                        </a:solidFill>
                      </a:endParaRPr>
                    </a:p>
                  </a:txBody>
                  <a:tcPr/>
                </a:tc>
                <a:tc vMerge="1">
                  <a:txBody>
                    <a:bodyPr/>
                    <a:lstStyle/>
                    <a:p>
                      <a:endParaRPr lang="pt-BR"/>
                    </a:p>
                  </a:txBody>
                  <a:tcPr/>
                </a:tc>
              </a:tr>
              <a:tr h="363015">
                <a:tc>
                  <a:txBody>
                    <a:bodyPr/>
                    <a:lstStyle/>
                    <a:p>
                      <a:pPr algn="ctr"/>
                      <a:r>
                        <a:rPr lang="pt-BR" b="1" dirty="0" smtClean="0">
                          <a:solidFill>
                            <a:srgbClr val="333333"/>
                          </a:solidFill>
                        </a:rPr>
                        <a:t>395</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Devónico</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435</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Silúrico</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500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Ordovicico</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570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Cámbrico</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4600</a:t>
                      </a:r>
                      <a:endParaRPr lang="pt-BR" b="1" dirty="0">
                        <a:solidFill>
                          <a:srgbClr val="333333"/>
                        </a:solidFill>
                      </a:endParaRPr>
                    </a:p>
                  </a:txBody>
                  <a:tcPr>
                    <a:solidFill>
                      <a:schemeClr val="tx1">
                        <a:lumMod val="20000"/>
                        <a:lumOff val="80000"/>
                      </a:schemeClr>
                    </a:solidFill>
                  </a:tcPr>
                </a:tc>
                <a:tc gridSpan="2">
                  <a:txBody>
                    <a:bodyPr/>
                    <a:lstStyle/>
                    <a:p>
                      <a:pPr algn="ctr"/>
                      <a:r>
                        <a:rPr lang="pt-BR" b="1" dirty="0" err="1" smtClean="0">
                          <a:solidFill>
                            <a:srgbClr val="333333"/>
                          </a:solidFill>
                        </a:rPr>
                        <a:t>Precámbrico</a:t>
                      </a:r>
                      <a:endParaRPr lang="pt-BR" b="1" dirty="0">
                        <a:solidFill>
                          <a:srgbClr val="333333"/>
                        </a:solidFill>
                      </a:endParaRPr>
                    </a:p>
                  </a:txBody>
                  <a:tcPr/>
                </a:tc>
                <a:tc hMerge="1">
                  <a:txBody>
                    <a:bodyPr/>
                    <a:lstStyle/>
                    <a:p>
                      <a:endParaRPr lang="pt-BR" dirty="0"/>
                    </a:p>
                  </a:txBody>
                  <a:tcPr/>
                </a:tc>
              </a:tr>
            </a:tbl>
          </a:graphicData>
        </a:graphic>
      </p:graphicFrame>
      <p:grpSp>
        <p:nvGrpSpPr>
          <p:cNvPr id="9" name="Group 8"/>
          <p:cNvGrpSpPr/>
          <p:nvPr/>
        </p:nvGrpSpPr>
        <p:grpSpPr>
          <a:xfrm>
            <a:off x="4499991" y="2042510"/>
            <a:ext cx="1080122" cy="3220834"/>
            <a:chOff x="4499991" y="2042510"/>
            <a:chExt cx="1080122" cy="3220834"/>
          </a:xfrm>
        </p:grpSpPr>
        <p:sp>
          <p:nvSpPr>
            <p:cNvPr id="24" name="TextBox 23"/>
            <p:cNvSpPr txBox="1"/>
            <p:nvPr/>
          </p:nvSpPr>
          <p:spPr>
            <a:xfrm>
              <a:off x="4537495" y="4740124"/>
              <a:ext cx="1008112" cy="523220"/>
            </a:xfrm>
            <a:prstGeom prst="rect">
              <a:avLst/>
            </a:prstGeom>
            <a:noFill/>
          </p:spPr>
          <p:txBody>
            <a:bodyPr wrap="square" rtlCol="0">
              <a:spAutoFit/>
            </a:bodyPr>
            <a:lstStyle/>
            <a:p>
              <a:pPr algn="ctr"/>
              <a:r>
                <a:rPr lang="pt-BR" sz="1400" b="1" dirty="0" smtClean="0">
                  <a:solidFill>
                    <a:srgbClr val="333333"/>
                  </a:solidFill>
                  <a:latin typeface="Arial Black" pitchFamily="34" charset="0"/>
                </a:rPr>
                <a:t>PALEO- ZOICA</a:t>
              </a:r>
              <a:endParaRPr lang="pt-BR" sz="1400" b="1" dirty="0">
                <a:solidFill>
                  <a:srgbClr val="333333"/>
                </a:solidFill>
                <a:latin typeface="Arial Black" pitchFamily="34" charset="0"/>
              </a:endParaRPr>
            </a:p>
          </p:txBody>
        </p:sp>
        <p:sp>
          <p:nvSpPr>
            <p:cNvPr id="25" name="TextBox 24"/>
            <p:cNvSpPr txBox="1"/>
            <p:nvPr/>
          </p:nvSpPr>
          <p:spPr>
            <a:xfrm>
              <a:off x="4499993" y="2993956"/>
              <a:ext cx="1080120" cy="523220"/>
            </a:xfrm>
            <a:prstGeom prst="rect">
              <a:avLst/>
            </a:prstGeom>
            <a:noFill/>
          </p:spPr>
          <p:txBody>
            <a:bodyPr wrap="square" rtlCol="0">
              <a:spAutoFit/>
            </a:bodyPr>
            <a:lstStyle/>
            <a:p>
              <a:pPr algn="ctr"/>
              <a:r>
                <a:rPr lang="pt-BR" sz="1400" b="1" dirty="0" smtClean="0">
                  <a:solidFill>
                    <a:srgbClr val="333333"/>
                  </a:solidFill>
                  <a:latin typeface="Arial Black" pitchFamily="34" charset="0"/>
                </a:rPr>
                <a:t>MESO- ZOICA</a:t>
              </a:r>
              <a:endParaRPr lang="pt-BR" sz="1400" b="1" dirty="0">
                <a:solidFill>
                  <a:srgbClr val="333333"/>
                </a:solidFill>
                <a:latin typeface="Arial Black" pitchFamily="34" charset="0"/>
              </a:endParaRPr>
            </a:p>
          </p:txBody>
        </p:sp>
        <p:sp>
          <p:nvSpPr>
            <p:cNvPr id="26" name="TextBox 25"/>
            <p:cNvSpPr txBox="1"/>
            <p:nvPr/>
          </p:nvSpPr>
          <p:spPr>
            <a:xfrm>
              <a:off x="4499991" y="2042510"/>
              <a:ext cx="1080121" cy="523220"/>
            </a:xfrm>
            <a:prstGeom prst="rect">
              <a:avLst/>
            </a:prstGeom>
            <a:noFill/>
          </p:spPr>
          <p:txBody>
            <a:bodyPr wrap="square" rtlCol="0">
              <a:spAutoFit/>
            </a:bodyPr>
            <a:lstStyle/>
            <a:p>
              <a:pPr algn="ctr"/>
              <a:r>
                <a:rPr lang="pt-BR" sz="1400" b="1" dirty="0" smtClean="0">
                  <a:solidFill>
                    <a:srgbClr val="333333"/>
                  </a:solidFill>
                  <a:latin typeface="Arial Black" pitchFamily="34" charset="0"/>
                </a:rPr>
                <a:t>CENO- ZOICA</a:t>
              </a:r>
              <a:endParaRPr lang="pt-BR" sz="1400" b="1" dirty="0">
                <a:solidFill>
                  <a:srgbClr val="333333"/>
                </a:solidFill>
                <a:latin typeface="Arial Black" pitchFamily="34" charset="0"/>
              </a:endParaRPr>
            </a:p>
          </p:txBody>
        </p:sp>
      </p:grpSp>
      <p:sp>
        <p:nvSpPr>
          <p:cNvPr id="28" name="TextBox 27"/>
          <p:cNvSpPr txBox="1"/>
          <p:nvPr/>
        </p:nvSpPr>
        <p:spPr>
          <a:xfrm>
            <a:off x="5652120" y="1411897"/>
            <a:ext cx="3419872" cy="5401479"/>
          </a:xfrm>
          <a:prstGeom prst="rect">
            <a:avLst/>
          </a:prstGeom>
          <a:noFill/>
        </p:spPr>
        <p:txBody>
          <a:bodyPr wrap="square" rtlCol="0">
            <a:spAutoFit/>
          </a:bodyPr>
          <a:lstStyle/>
          <a:p>
            <a:pPr algn="ctr"/>
            <a:r>
              <a:rPr lang="pt-PT" sz="2300" b="1" dirty="0" smtClean="0">
                <a:solidFill>
                  <a:schemeClr val="bg1"/>
                </a:solidFill>
              </a:rPr>
              <a:t>Existem numerosas excepções na "coluna geológica padrão" (por exemplo, periodos faltando ou fora de ordem, </a:t>
            </a:r>
            <a:r>
              <a:rPr lang="pt-PT" sz="2300" b="1" dirty="0" smtClean="0">
                <a:solidFill>
                  <a:schemeClr val="bg1"/>
                </a:solidFill>
              </a:rPr>
              <a:t>fósseis de diferentes “épocas” </a:t>
            </a:r>
            <a:r>
              <a:rPr lang="pt-PT" sz="2300" b="1" dirty="0" smtClean="0">
                <a:solidFill>
                  <a:schemeClr val="bg1"/>
                </a:solidFill>
              </a:rPr>
              <a:t>encontrados juntos, etc.). As características geológicas da Terra e superfície favorecem uma explicação catastrófica do Dilúvio.</a:t>
            </a:r>
            <a:endParaRPr lang="en-US" sz="2300" b="1" dirty="0" smtClean="0">
              <a:solidFill>
                <a:schemeClr val="bg1"/>
              </a:solidFill>
            </a:endParaRPr>
          </a:p>
          <a:p>
            <a:pPr algn="ctr"/>
            <a:endParaRPr lang="pt-BR" sz="23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graphicFrame>
        <p:nvGraphicFramePr>
          <p:cNvPr id="22" name="Table 21"/>
          <p:cNvGraphicFramePr>
            <a:graphicFrameLocks noGrp="1"/>
          </p:cNvGraphicFramePr>
          <p:nvPr/>
        </p:nvGraphicFramePr>
        <p:xfrm>
          <a:off x="202758" y="1234719"/>
          <a:ext cx="5328591" cy="5486400"/>
        </p:xfrm>
        <a:graphic>
          <a:graphicData uri="http://schemas.openxmlformats.org/drawingml/2006/table">
            <a:tbl>
              <a:tblPr firstRow="1" bandRow="1">
                <a:tableStyleId>{5C22544A-7EE6-4342-B048-85BDC9FD1C3A}</a:tableStyleId>
              </a:tblPr>
              <a:tblGrid>
                <a:gridCol w="849484"/>
                <a:gridCol w="3441070"/>
                <a:gridCol w="1038037"/>
              </a:tblGrid>
              <a:tr h="363015">
                <a:tc gridSpan="3">
                  <a:txBody>
                    <a:bodyPr/>
                    <a:lstStyle/>
                    <a:p>
                      <a:pPr algn="ctr"/>
                      <a:r>
                        <a:rPr lang="pt-BR" dirty="0" smtClean="0"/>
                        <a:t>Períodos Geológicos em Milhões de Anos</a:t>
                      </a:r>
                      <a:endParaRPr lang="pt-BR" dirty="0"/>
                    </a:p>
                  </a:txBody>
                  <a:tcPr/>
                </a:tc>
                <a:tc hMerge="1">
                  <a:txBody>
                    <a:bodyPr/>
                    <a:lstStyle/>
                    <a:p>
                      <a:endParaRPr lang="pt-BR" dirty="0"/>
                    </a:p>
                  </a:txBody>
                  <a:tcPr/>
                </a:tc>
                <a:tc hMerge="1">
                  <a:txBody>
                    <a:bodyPr/>
                    <a:lstStyle/>
                    <a:p>
                      <a:endParaRPr lang="pt-BR" dirty="0"/>
                    </a:p>
                  </a:txBody>
                  <a:tcPr/>
                </a:tc>
              </a:tr>
              <a:tr h="363015">
                <a:tc>
                  <a:txBody>
                    <a:bodyPr/>
                    <a:lstStyle/>
                    <a:p>
                      <a:pPr algn="ctr"/>
                      <a:r>
                        <a:rPr lang="pt-BR" b="1" dirty="0" smtClean="0">
                          <a:solidFill>
                            <a:srgbClr val="333333"/>
                          </a:solidFill>
                        </a:rPr>
                        <a:t>Anos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Períodos</a:t>
                      </a:r>
                      <a:endParaRPr lang="pt-BR" b="1" dirty="0">
                        <a:solidFill>
                          <a:srgbClr val="333333"/>
                        </a:solidFill>
                      </a:endParaRPr>
                    </a:p>
                  </a:txBody>
                  <a:tcPr/>
                </a:tc>
                <a:tc>
                  <a:txBody>
                    <a:bodyPr/>
                    <a:lstStyle/>
                    <a:p>
                      <a:pPr algn="ctr"/>
                      <a:r>
                        <a:rPr lang="pt-BR" b="1" dirty="0" smtClean="0">
                          <a:solidFill>
                            <a:srgbClr val="333333"/>
                          </a:solidFill>
                        </a:rPr>
                        <a:t>Eras</a:t>
                      </a:r>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2</a:t>
                      </a:r>
                      <a:endParaRPr lang="pt-BR" b="1" dirty="0">
                        <a:solidFill>
                          <a:srgbClr val="333333"/>
                        </a:solidFill>
                      </a:endParaRPr>
                    </a:p>
                  </a:txBody>
                  <a:tcPr>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Quaternário</a:t>
                      </a:r>
                      <a:endParaRPr lang="pt-BR" b="1" dirty="0">
                        <a:solidFill>
                          <a:srgbClr val="333333"/>
                        </a:solidFill>
                      </a:endParaRPr>
                    </a:p>
                  </a:txBody>
                  <a:tcPr/>
                </a:tc>
                <a:tc rowSpan="2">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65</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Tercíario</a:t>
                      </a:r>
                      <a:endParaRPr lang="pt-BR" b="1" dirty="0">
                        <a:solidFill>
                          <a:srgbClr val="333333"/>
                        </a:solidFill>
                      </a:endParaRPr>
                    </a:p>
                  </a:txBody>
                  <a:tcPr/>
                </a:tc>
                <a:tc vMerge="1">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136</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Cretácico</a:t>
                      </a:r>
                      <a:endParaRPr lang="pt-BR" b="1" dirty="0">
                        <a:solidFill>
                          <a:srgbClr val="333333"/>
                        </a:solidFill>
                      </a:endParaRPr>
                    </a:p>
                  </a:txBody>
                  <a:tcPr/>
                </a:tc>
                <a:tc rowSpan="3">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193</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Jurásico</a:t>
                      </a:r>
                      <a:endParaRPr lang="pt-BR" b="1" dirty="0">
                        <a:solidFill>
                          <a:srgbClr val="333333"/>
                        </a:solidFill>
                      </a:endParaRPr>
                    </a:p>
                  </a:txBody>
                  <a:tcPr/>
                </a:tc>
                <a:tc vMerge="1">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225</a:t>
                      </a:r>
                      <a:endParaRPr lang="pt-BR" b="1" dirty="0">
                        <a:solidFill>
                          <a:srgbClr val="333333"/>
                        </a:solidFill>
                      </a:endParaRPr>
                    </a:p>
                  </a:txBody>
                  <a:tcPr>
                    <a:solidFill>
                      <a:schemeClr val="tx1">
                        <a:lumMod val="20000"/>
                        <a:lumOff val="80000"/>
                      </a:schemeClr>
                    </a:solidFill>
                  </a:tcPr>
                </a:tc>
                <a:tc>
                  <a:txBody>
                    <a:bodyPr/>
                    <a:lstStyle/>
                    <a:p>
                      <a:r>
                        <a:rPr lang="pt-BR" b="1" dirty="0" smtClean="0">
                          <a:solidFill>
                            <a:srgbClr val="333333"/>
                          </a:solidFill>
                        </a:rPr>
                        <a:t>Triásico</a:t>
                      </a:r>
                      <a:endParaRPr lang="pt-BR" b="1" dirty="0">
                        <a:solidFill>
                          <a:srgbClr val="333333"/>
                        </a:solidFill>
                      </a:endParaRPr>
                    </a:p>
                  </a:txBody>
                  <a:tcPr/>
                </a:tc>
                <a:tc vMerge="1">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280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Pérmico</a:t>
                      </a:r>
                      <a:endParaRPr lang="pt-BR" b="1" dirty="0">
                        <a:solidFill>
                          <a:srgbClr val="333333"/>
                        </a:solidFill>
                      </a:endParaRPr>
                    </a:p>
                  </a:txBody>
                  <a:tcPr/>
                </a:tc>
                <a:tc rowSpan="7">
                  <a:txBody>
                    <a:bodyPr/>
                    <a:lstStyle/>
                    <a:p>
                      <a:endParaRPr lang="pt-BR" b="1" dirty="0">
                        <a:solidFill>
                          <a:srgbClr val="333333"/>
                        </a:solidFill>
                      </a:endParaRPr>
                    </a:p>
                  </a:txBody>
                  <a:tcPr>
                    <a:solidFill>
                      <a:schemeClr val="tx1">
                        <a:lumMod val="60000"/>
                        <a:lumOff val="40000"/>
                      </a:schemeClr>
                    </a:solidFill>
                  </a:tcPr>
                </a:tc>
              </a:tr>
              <a:tr h="363015">
                <a:tc>
                  <a:txBody>
                    <a:bodyPr/>
                    <a:lstStyle/>
                    <a:p>
                      <a:pPr algn="ctr"/>
                      <a:r>
                        <a:rPr lang="pt-BR" b="1" dirty="0" smtClean="0">
                          <a:solidFill>
                            <a:srgbClr val="333333"/>
                          </a:solidFill>
                        </a:rPr>
                        <a:t>345</a:t>
                      </a:r>
                      <a:endParaRPr lang="pt-BR" b="1" dirty="0">
                        <a:solidFill>
                          <a:srgbClr val="333333"/>
                        </a:solidFill>
                      </a:endParaRPr>
                    </a:p>
                  </a:txBody>
                  <a:tcPr>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Carbonífero (</a:t>
                      </a:r>
                      <a:r>
                        <a:rPr lang="pt-BR" b="1" dirty="0" err="1" smtClean="0">
                          <a:solidFill>
                            <a:srgbClr val="333333"/>
                          </a:solidFill>
                        </a:rPr>
                        <a:t>Pennsylvanian</a:t>
                      </a:r>
                      <a:r>
                        <a:rPr lang="pt-BR" b="1" dirty="0" smtClean="0">
                          <a:solidFill>
                            <a:srgbClr val="333333"/>
                          </a:solidFill>
                        </a:rPr>
                        <a:t>)</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380</a:t>
                      </a:r>
                      <a:endParaRPr lang="pt-BR" b="1" dirty="0">
                        <a:solidFill>
                          <a:srgbClr val="333333"/>
                        </a:solidFill>
                      </a:endParaRPr>
                    </a:p>
                  </a:txBody>
                  <a:tcPr>
                    <a:solidFill>
                      <a:schemeClr val="tx1">
                        <a:lumMod val="20000"/>
                        <a:lumOff val="80000"/>
                      </a:schemeClr>
                    </a:solidFill>
                  </a:tcPr>
                </a:tc>
                <a:tc>
                  <a:txBody>
                    <a:bodyPr/>
                    <a:lstStyle/>
                    <a:p>
                      <a:r>
                        <a:rPr lang="pt-BR" b="1" dirty="0" smtClean="0">
                          <a:solidFill>
                            <a:srgbClr val="333333"/>
                          </a:solidFill>
                        </a:rPr>
                        <a:t>Carbonífero (</a:t>
                      </a:r>
                      <a:r>
                        <a:rPr lang="pt-BR" b="1" dirty="0" err="1" smtClean="0">
                          <a:solidFill>
                            <a:srgbClr val="333333"/>
                          </a:solidFill>
                        </a:rPr>
                        <a:t>Mississippian</a:t>
                      </a:r>
                      <a:r>
                        <a:rPr lang="pt-BR" b="1" dirty="0" smtClean="0">
                          <a:solidFill>
                            <a:srgbClr val="333333"/>
                          </a:solidFill>
                        </a:rPr>
                        <a:t>)</a:t>
                      </a:r>
                      <a:endParaRPr lang="pt-BR" b="1" dirty="0">
                        <a:solidFill>
                          <a:srgbClr val="333333"/>
                        </a:solidFill>
                      </a:endParaRPr>
                    </a:p>
                  </a:txBody>
                  <a:tcPr/>
                </a:tc>
                <a:tc vMerge="1">
                  <a:txBody>
                    <a:bodyPr/>
                    <a:lstStyle/>
                    <a:p>
                      <a:endParaRPr lang="pt-BR"/>
                    </a:p>
                  </a:txBody>
                  <a:tcPr/>
                </a:tc>
              </a:tr>
              <a:tr h="363015">
                <a:tc>
                  <a:txBody>
                    <a:bodyPr/>
                    <a:lstStyle/>
                    <a:p>
                      <a:pPr algn="ctr"/>
                      <a:r>
                        <a:rPr lang="pt-BR" b="1" dirty="0" smtClean="0">
                          <a:solidFill>
                            <a:srgbClr val="333333"/>
                          </a:solidFill>
                        </a:rPr>
                        <a:t>395</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Devónico</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435</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Silúrico</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500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Ordovicico</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570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Cámbrico</a:t>
                      </a:r>
                      <a:endParaRPr lang="pt-BR" b="1" dirty="0">
                        <a:solidFill>
                          <a:srgbClr val="333333"/>
                        </a:solidFill>
                      </a:endParaRPr>
                    </a:p>
                  </a:txBody>
                  <a:tcPr/>
                </a:tc>
                <a:tc vMerge="1">
                  <a:txBody>
                    <a:bodyPr/>
                    <a:lstStyle/>
                    <a:p>
                      <a:endParaRPr lang="pt-BR" dirty="0"/>
                    </a:p>
                  </a:txBody>
                  <a:tcPr/>
                </a:tc>
              </a:tr>
              <a:tr h="363015">
                <a:tc>
                  <a:txBody>
                    <a:bodyPr/>
                    <a:lstStyle/>
                    <a:p>
                      <a:pPr algn="ctr"/>
                      <a:r>
                        <a:rPr lang="pt-BR" b="1" dirty="0" smtClean="0">
                          <a:solidFill>
                            <a:srgbClr val="333333"/>
                          </a:solidFill>
                        </a:rPr>
                        <a:t>4600</a:t>
                      </a:r>
                      <a:endParaRPr lang="pt-BR" b="1" dirty="0">
                        <a:solidFill>
                          <a:srgbClr val="333333"/>
                        </a:solidFill>
                      </a:endParaRPr>
                    </a:p>
                  </a:txBody>
                  <a:tcPr>
                    <a:solidFill>
                      <a:schemeClr val="tx1">
                        <a:lumMod val="20000"/>
                        <a:lumOff val="80000"/>
                      </a:schemeClr>
                    </a:solidFill>
                  </a:tcPr>
                </a:tc>
                <a:tc gridSpan="2">
                  <a:txBody>
                    <a:bodyPr/>
                    <a:lstStyle/>
                    <a:p>
                      <a:pPr algn="ctr"/>
                      <a:r>
                        <a:rPr lang="pt-BR" b="1" dirty="0" err="1" smtClean="0">
                          <a:solidFill>
                            <a:srgbClr val="333333"/>
                          </a:solidFill>
                        </a:rPr>
                        <a:t>Precámbrico</a:t>
                      </a:r>
                      <a:endParaRPr lang="pt-BR" b="1" dirty="0">
                        <a:solidFill>
                          <a:srgbClr val="333333"/>
                        </a:solidFill>
                      </a:endParaRPr>
                    </a:p>
                  </a:txBody>
                  <a:tcPr/>
                </a:tc>
                <a:tc hMerge="1">
                  <a:txBody>
                    <a:bodyPr/>
                    <a:lstStyle/>
                    <a:p>
                      <a:endParaRPr lang="pt-BR" dirty="0"/>
                    </a:p>
                  </a:txBody>
                  <a:tcPr/>
                </a:tc>
              </a:tr>
            </a:tbl>
          </a:graphicData>
        </a:graphic>
      </p:graphicFrame>
      <p:sp>
        <p:nvSpPr>
          <p:cNvPr id="28" name="TextBox 27"/>
          <p:cNvSpPr txBox="1"/>
          <p:nvPr/>
        </p:nvSpPr>
        <p:spPr>
          <a:xfrm>
            <a:off x="5940152" y="2204864"/>
            <a:ext cx="2808312" cy="3785652"/>
          </a:xfrm>
          <a:prstGeom prst="rect">
            <a:avLst/>
          </a:prstGeom>
          <a:noFill/>
        </p:spPr>
        <p:txBody>
          <a:bodyPr wrap="square" rtlCol="0">
            <a:spAutoFit/>
          </a:bodyPr>
          <a:lstStyle/>
          <a:p>
            <a:pPr algn="ctr"/>
            <a:r>
              <a:rPr lang="pt-PT" sz="2400" b="1" dirty="0" smtClean="0">
                <a:solidFill>
                  <a:schemeClr val="bg1"/>
                </a:solidFill>
              </a:rPr>
              <a:t>Existem numerosas excepções na "coluna geológica padrão" (por exemplo, periodos faltando ou fora de </a:t>
            </a:r>
            <a:r>
              <a:rPr lang="pt-PT" sz="2400" b="1" dirty="0" smtClean="0">
                <a:solidFill>
                  <a:schemeClr val="bg1"/>
                </a:solidFill>
              </a:rPr>
              <a:t>ordem).</a:t>
            </a:r>
            <a:endParaRPr lang="pt-PT" sz="2400" b="1" dirty="0" smtClean="0">
              <a:solidFill>
                <a:schemeClr val="bg1"/>
              </a:solidFill>
            </a:endParaRPr>
          </a:p>
        </p:txBody>
      </p:sp>
      <p:grpSp>
        <p:nvGrpSpPr>
          <p:cNvPr id="10" name="Group 9"/>
          <p:cNvGrpSpPr/>
          <p:nvPr/>
        </p:nvGrpSpPr>
        <p:grpSpPr>
          <a:xfrm>
            <a:off x="4499991" y="2042510"/>
            <a:ext cx="1080122" cy="3220834"/>
            <a:chOff x="4499991" y="2042510"/>
            <a:chExt cx="1080122" cy="3220834"/>
          </a:xfrm>
        </p:grpSpPr>
        <p:sp>
          <p:nvSpPr>
            <p:cNvPr id="11" name="TextBox 10"/>
            <p:cNvSpPr txBox="1"/>
            <p:nvPr/>
          </p:nvSpPr>
          <p:spPr>
            <a:xfrm>
              <a:off x="4537495" y="4740124"/>
              <a:ext cx="1008112" cy="523220"/>
            </a:xfrm>
            <a:prstGeom prst="rect">
              <a:avLst/>
            </a:prstGeom>
            <a:noFill/>
          </p:spPr>
          <p:txBody>
            <a:bodyPr wrap="square" rtlCol="0">
              <a:spAutoFit/>
            </a:bodyPr>
            <a:lstStyle/>
            <a:p>
              <a:pPr algn="ctr"/>
              <a:r>
                <a:rPr lang="pt-BR" sz="1400" b="1" dirty="0" smtClean="0">
                  <a:solidFill>
                    <a:srgbClr val="333333"/>
                  </a:solidFill>
                  <a:latin typeface="Arial Black" pitchFamily="34" charset="0"/>
                </a:rPr>
                <a:t>PALEO- ZOICA</a:t>
              </a:r>
              <a:endParaRPr lang="pt-BR" sz="1400" b="1" dirty="0">
                <a:solidFill>
                  <a:srgbClr val="333333"/>
                </a:solidFill>
                <a:latin typeface="Arial Black" pitchFamily="34" charset="0"/>
              </a:endParaRPr>
            </a:p>
          </p:txBody>
        </p:sp>
        <p:sp>
          <p:nvSpPr>
            <p:cNvPr id="12" name="TextBox 11"/>
            <p:cNvSpPr txBox="1"/>
            <p:nvPr/>
          </p:nvSpPr>
          <p:spPr>
            <a:xfrm>
              <a:off x="4499993" y="2993956"/>
              <a:ext cx="1080120" cy="523220"/>
            </a:xfrm>
            <a:prstGeom prst="rect">
              <a:avLst/>
            </a:prstGeom>
            <a:noFill/>
          </p:spPr>
          <p:txBody>
            <a:bodyPr wrap="square" rtlCol="0">
              <a:spAutoFit/>
            </a:bodyPr>
            <a:lstStyle/>
            <a:p>
              <a:pPr algn="ctr"/>
              <a:r>
                <a:rPr lang="pt-BR" sz="1400" b="1" dirty="0" smtClean="0">
                  <a:solidFill>
                    <a:srgbClr val="333333"/>
                  </a:solidFill>
                  <a:latin typeface="Arial Black" pitchFamily="34" charset="0"/>
                </a:rPr>
                <a:t>MESO- ZOICA</a:t>
              </a:r>
              <a:endParaRPr lang="pt-BR" sz="1400" b="1" dirty="0">
                <a:solidFill>
                  <a:srgbClr val="333333"/>
                </a:solidFill>
                <a:latin typeface="Arial Black" pitchFamily="34" charset="0"/>
              </a:endParaRPr>
            </a:p>
          </p:txBody>
        </p:sp>
        <p:sp>
          <p:nvSpPr>
            <p:cNvPr id="13" name="TextBox 12"/>
            <p:cNvSpPr txBox="1"/>
            <p:nvPr/>
          </p:nvSpPr>
          <p:spPr>
            <a:xfrm>
              <a:off x="4499991" y="2042510"/>
              <a:ext cx="1080121" cy="523220"/>
            </a:xfrm>
            <a:prstGeom prst="rect">
              <a:avLst/>
            </a:prstGeom>
            <a:noFill/>
          </p:spPr>
          <p:txBody>
            <a:bodyPr wrap="square" rtlCol="0">
              <a:spAutoFit/>
            </a:bodyPr>
            <a:lstStyle/>
            <a:p>
              <a:pPr algn="ctr"/>
              <a:r>
                <a:rPr lang="pt-BR" sz="1400" b="1" dirty="0" smtClean="0">
                  <a:solidFill>
                    <a:srgbClr val="333333"/>
                  </a:solidFill>
                  <a:latin typeface="Arial Black" pitchFamily="34" charset="0"/>
                </a:rPr>
                <a:t>CENO- ZOICA</a:t>
              </a:r>
              <a:endParaRPr lang="pt-BR" sz="1400" b="1" dirty="0">
                <a:solidFill>
                  <a:srgbClr val="333333"/>
                </a:solidFill>
                <a:latin typeface="Arial Black" pitchFamily="34" charset="0"/>
              </a:endParaRPr>
            </a:p>
          </p:txBody>
        </p:sp>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395536" y="1412776"/>
            <a:ext cx="3744416" cy="4031873"/>
          </a:xfrm>
          <a:prstGeom prst="rect">
            <a:avLst/>
          </a:prstGeom>
          <a:noFill/>
        </p:spPr>
        <p:txBody>
          <a:bodyPr wrap="square" rtlCol="0">
            <a:spAutoFit/>
          </a:bodyPr>
          <a:lstStyle/>
          <a:p>
            <a:endParaRPr lang="pt-BR" sz="3200" b="1" dirty="0" smtClean="0">
              <a:solidFill>
                <a:schemeClr val="bg1"/>
              </a:solidFill>
              <a:effectLst>
                <a:outerShdw blurRad="38100" dist="38100" dir="2700000" algn="tl">
                  <a:srgbClr val="000000">
                    <a:alpha val="43137"/>
                  </a:srgbClr>
                </a:outerShdw>
              </a:effectLst>
            </a:endParaRPr>
          </a:p>
          <a:p>
            <a:pPr algn="ctr"/>
            <a:r>
              <a:rPr lang="pt-BR" sz="3200" b="1" dirty="0" smtClean="0">
                <a:solidFill>
                  <a:schemeClr val="bg1"/>
                </a:solidFill>
                <a:effectLst>
                  <a:outerShdw blurRad="38100" dist="38100" dir="2700000" algn="tl">
                    <a:srgbClr val="000000">
                      <a:alpha val="43137"/>
                    </a:srgbClr>
                  </a:outerShdw>
                </a:effectLst>
              </a:rPr>
              <a:t>A VERDADE</a:t>
            </a:r>
          </a:p>
          <a:p>
            <a:pPr algn="ctr"/>
            <a:r>
              <a:rPr lang="pt-BR" sz="3200" b="1" dirty="0" smtClean="0">
                <a:solidFill>
                  <a:schemeClr val="bg1"/>
                </a:solidFill>
                <a:effectLst>
                  <a:outerShdw blurRad="38100" dist="38100" dir="2700000" algn="tl">
                    <a:srgbClr val="000000">
                      <a:alpha val="43137"/>
                    </a:srgbClr>
                  </a:outerShdw>
                </a:effectLst>
              </a:rPr>
              <a:t/>
            </a:r>
            <a:br>
              <a:rPr lang="pt-BR" sz="3200" b="1" dirty="0" smtClean="0">
                <a:solidFill>
                  <a:schemeClr val="bg1"/>
                </a:solidFill>
                <a:effectLst>
                  <a:outerShdw blurRad="38100" dist="38100" dir="2700000" algn="tl">
                    <a:srgbClr val="000000">
                      <a:alpha val="43137"/>
                    </a:srgbClr>
                  </a:outerShdw>
                </a:effectLst>
              </a:rPr>
            </a:br>
            <a:r>
              <a:rPr lang="pt-BR" sz="3200" b="1" dirty="0" smtClean="0">
                <a:solidFill>
                  <a:schemeClr val="bg1"/>
                </a:solidFill>
                <a:effectLst>
                  <a:outerShdw blurRad="38100" dist="38100" dir="2700000" algn="tl">
                    <a:srgbClr val="000000">
                      <a:alpha val="43137"/>
                    </a:srgbClr>
                  </a:outerShdw>
                </a:effectLst>
              </a:rPr>
              <a:t>A regra é que existem estratos faltando em quase toda parte </a:t>
            </a:r>
            <a:r>
              <a:rPr lang="pt-BR" sz="3200" b="1" dirty="0" smtClean="0">
                <a:solidFill>
                  <a:schemeClr val="bg1"/>
                </a:solidFill>
                <a:effectLst>
                  <a:outerShdw blurRad="38100" dist="38100" dir="2700000" algn="tl">
                    <a:srgbClr val="000000">
                      <a:alpha val="43137"/>
                    </a:srgbClr>
                  </a:outerShdw>
                </a:effectLst>
              </a:rPr>
              <a:t>onde </a:t>
            </a:r>
            <a:r>
              <a:rPr lang="pt-BR" sz="3200" b="1" dirty="0" smtClean="0">
                <a:solidFill>
                  <a:schemeClr val="bg1"/>
                </a:solidFill>
                <a:effectLst>
                  <a:outerShdw blurRad="38100" dist="38100" dir="2700000" algn="tl">
                    <a:srgbClr val="000000">
                      <a:alpha val="43137"/>
                    </a:srgbClr>
                  </a:outerShdw>
                </a:effectLst>
              </a:rPr>
              <a:t>você olha.</a:t>
            </a:r>
          </a:p>
        </p:txBody>
      </p:sp>
      <p:sp>
        <p:nvSpPr>
          <p:cNvPr id="22" name="Text Box 16"/>
          <p:cNvSpPr txBox="1">
            <a:spLocks noChangeArrowheads="1"/>
          </p:cNvSpPr>
          <p:nvPr/>
        </p:nvSpPr>
        <p:spPr bwMode="auto">
          <a:xfrm>
            <a:off x="4283968" y="5818173"/>
            <a:ext cx="4536504"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latin typeface="Arial" pitchFamily="34" charset="0"/>
              </a:rPr>
              <a:t>ESTRATOS FALTANDO NO GRAND CANYON</a:t>
            </a:r>
            <a:endParaRPr lang="en-US" sz="2800" b="1" dirty="0">
              <a:solidFill>
                <a:schemeClr val="bg1"/>
              </a:solidFill>
              <a:latin typeface="Arial" pitchFamily="34" charset="0"/>
            </a:endParaRPr>
          </a:p>
        </p:txBody>
      </p:sp>
      <p:sp>
        <p:nvSpPr>
          <p:cNvPr id="24" name="TextBox 23"/>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graphicFrame>
        <p:nvGraphicFramePr>
          <p:cNvPr id="27" name="Table 26"/>
          <p:cNvGraphicFramePr>
            <a:graphicFrameLocks noGrp="1"/>
          </p:cNvGraphicFramePr>
          <p:nvPr/>
        </p:nvGraphicFramePr>
        <p:xfrm>
          <a:off x="4335847" y="1634055"/>
          <a:ext cx="4290554" cy="3931920"/>
        </p:xfrm>
        <a:graphic>
          <a:graphicData uri="http://schemas.openxmlformats.org/drawingml/2006/table">
            <a:tbl>
              <a:tblPr firstRow="1" bandRow="1">
                <a:tableStyleId>{5C22544A-7EE6-4342-B048-85BDC9FD1C3A}</a:tableStyleId>
              </a:tblPr>
              <a:tblGrid>
                <a:gridCol w="849484"/>
                <a:gridCol w="3441070"/>
              </a:tblGrid>
              <a:tr h="363015">
                <a:tc gridSpan="2">
                  <a:txBody>
                    <a:bodyPr/>
                    <a:lstStyle/>
                    <a:p>
                      <a:pPr algn="ctr"/>
                      <a:r>
                        <a:rPr lang="pt-BR" dirty="0" smtClean="0"/>
                        <a:t>Períodos Geológicos em Milhões de Anos</a:t>
                      </a:r>
                      <a:endParaRPr lang="pt-BR" dirty="0"/>
                    </a:p>
                  </a:txBody>
                  <a:tcPr/>
                </a:tc>
                <a:tc hMerge="1">
                  <a:txBody>
                    <a:bodyPr/>
                    <a:lstStyle/>
                    <a:p>
                      <a:endParaRPr lang="pt-BR" dirty="0"/>
                    </a:p>
                  </a:txBody>
                  <a:tcPr/>
                </a:tc>
              </a:tr>
              <a:tr h="363015">
                <a:tc>
                  <a:txBody>
                    <a:bodyPr/>
                    <a:lstStyle/>
                    <a:p>
                      <a:pPr algn="ctr"/>
                      <a:r>
                        <a:rPr lang="pt-BR" b="1" dirty="0" smtClean="0">
                          <a:solidFill>
                            <a:srgbClr val="333333"/>
                          </a:solidFill>
                        </a:rPr>
                        <a:t>Anos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Períodos</a:t>
                      </a:r>
                      <a:endParaRPr lang="pt-BR" b="1" dirty="0">
                        <a:solidFill>
                          <a:srgbClr val="333333"/>
                        </a:solidFill>
                      </a:endParaRPr>
                    </a:p>
                  </a:txBody>
                  <a:tcPr/>
                </a:tc>
              </a:tr>
              <a:tr h="363015">
                <a:tc>
                  <a:txBody>
                    <a:bodyPr/>
                    <a:lstStyle/>
                    <a:p>
                      <a:pPr algn="ctr"/>
                      <a:r>
                        <a:rPr lang="pt-BR" b="1" dirty="0" smtClean="0">
                          <a:solidFill>
                            <a:srgbClr val="333333"/>
                          </a:solidFill>
                        </a:rPr>
                        <a:t>280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Pérmico</a:t>
                      </a:r>
                      <a:endParaRPr lang="pt-BR" b="1" dirty="0">
                        <a:solidFill>
                          <a:srgbClr val="333333"/>
                        </a:solidFill>
                      </a:endParaRPr>
                    </a:p>
                  </a:txBody>
                  <a:tcPr/>
                </a:tc>
              </a:tr>
              <a:tr h="363015">
                <a:tc>
                  <a:txBody>
                    <a:bodyPr/>
                    <a:lstStyle/>
                    <a:p>
                      <a:pPr algn="ctr"/>
                      <a:r>
                        <a:rPr lang="pt-BR" b="1" dirty="0" smtClean="0">
                          <a:solidFill>
                            <a:srgbClr val="333333"/>
                          </a:solidFill>
                        </a:rPr>
                        <a:t>345</a:t>
                      </a:r>
                      <a:endParaRPr lang="pt-BR" b="1" dirty="0">
                        <a:solidFill>
                          <a:srgbClr val="333333"/>
                        </a:solidFill>
                      </a:endParaRPr>
                    </a:p>
                  </a:txBody>
                  <a:tcPr>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Carbonífero (</a:t>
                      </a:r>
                      <a:r>
                        <a:rPr lang="pt-BR" b="1" dirty="0" err="1" smtClean="0">
                          <a:solidFill>
                            <a:srgbClr val="333333"/>
                          </a:solidFill>
                        </a:rPr>
                        <a:t>Pennsylvanian</a:t>
                      </a: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380</a:t>
                      </a:r>
                      <a:endParaRPr lang="pt-BR" b="1" dirty="0">
                        <a:solidFill>
                          <a:srgbClr val="333333"/>
                        </a:solidFill>
                      </a:endParaRPr>
                    </a:p>
                  </a:txBody>
                  <a:tcPr>
                    <a:solidFill>
                      <a:schemeClr val="tx1">
                        <a:lumMod val="20000"/>
                        <a:lumOff val="80000"/>
                      </a:schemeClr>
                    </a:solidFill>
                  </a:tcPr>
                </a:tc>
                <a:tc>
                  <a:txBody>
                    <a:bodyPr/>
                    <a:lstStyle/>
                    <a:p>
                      <a:r>
                        <a:rPr lang="pt-BR" b="1" dirty="0" smtClean="0">
                          <a:solidFill>
                            <a:srgbClr val="333333"/>
                          </a:solidFill>
                        </a:rPr>
                        <a:t>Carbonífero (</a:t>
                      </a:r>
                      <a:r>
                        <a:rPr lang="pt-BR" b="1" dirty="0" err="1" smtClean="0">
                          <a:solidFill>
                            <a:srgbClr val="333333"/>
                          </a:solidFill>
                        </a:rPr>
                        <a:t>Mississippian</a:t>
                      </a: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395</a:t>
                      </a:r>
                      <a:endParaRPr lang="pt-BR" b="1" dirty="0">
                        <a:solidFill>
                          <a:srgbClr val="333333"/>
                        </a:solidFill>
                      </a:endParaRPr>
                    </a:p>
                  </a:txBody>
                  <a:tcPr>
                    <a:solidFill>
                      <a:schemeClr val="tx1">
                        <a:lumMod val="20000"/>
                        <a:lumOff val="80000"/>
                      </a:schemeClr>
                    </a:solidFill>
                  </a:tcPr>
                </a:tc>
                <a:tc>
                  <a:txBody>
                    <a:bodyPr/>
                    <a:lstStyle/>
                    <a:p>
                      <a:pPr algn="ct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435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500</a:t>
                      </a:r>
                      <a:endParaRPr lang="pt-BR" b="1" dirty="0">
                        <a:solidFill>
                          <a:srgbClr val="333333"/>
                        </a:solidFill>
                      </a:endParaRPr>
                    </a:p>
                  </a:txBody>
                  <a:tcPr>
                    <a:solidFill>
                      <a:schemeClr val="tx1">
                        <a:lumMod val="20000"/>
                        <a:lumOff val="80000"/>
                      </a:schemeClr>
                    </a:solidFill>
                  </a:tcPr>
                </a:tc>
                <a:tc>
                  <a:txBody>
                    <a:bodyPr/>
                    <a:lstStyle/>
                    <a:p>
                      <a:pPr algn="ct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570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Cámbrico</a:t>
                      </a:r>
                      <a:endParaRPr lang="pt-BR" b="1" dirty="0">
                        <a:solidFill>
                          <a:srgbClr val="333333"/>
                        </a:solidFill>
                      </a:endParaRPr>
                    </a:p>
                  </a:txBody>
                  <a:tcPr/>
                </a:tc>
              </a:tr>
              <a:tr h="363015">
                <a:tc>
                  <a:txBody>
                    <a:bodyPr/>
                    <a:lstStyle/>
                    <a:p>
                      <a:pPr algn="ctr"/>
                      <a:r>
                        <a:rPr lang="pt-BR" b="1" dirty="0" smtClean="0">
                          <a:solidFill>
                            <a:srgbClr val="333333"/>
                          </a:solidFill>
                        </a:rPr>
                        <a:t>4600</a:t>
                      </a:r>
                      <a:endParaRPr lang="pt-BR" b="1" dirty="0">
                        <a:solidFill>
                          <a:srgbClr val="333333"/>
                        </a:solidFill>
                      </a:endParaRPr>
                    </a:p>
                  </a:txBody>
                  <a:tcPr>
                    <a:solidFill>
                      <a:schemeClr val="tx1">
                        <a:lumMod val="20000"/>
                        <a:lumOff val="80000"/>
                      </a:schemeClr>
                    </a:solidFill>
                  </a:tcPr>
                </a:tc>
                <a:tc>
                  <a:txBody>
                    <a:bodyPr/>
                    <a:lstStyle/>
                    <a:p>
                      <a:pPr algn="ctr"/>
                      <a:r>
                        <a:rPr lang="pt-BR" b="1" dirty="0" err="1" smtClean="0">
                          <a:solidFill>
                            <a:srgbClr val="333333"/>
                          </a:solidFill>
                        </a:rPr>
                        <a:t>Precámbrico</a:t>
                      </a:r>
                      <a:endParaRPr lang="pt-BR" b="1" dirty="0">
                        <a:solidFill>
                          <a:srgbClr val="333333"/>
                        </a:solidFill>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graphicFrame>
        <p:nvGraphicFramePr>
          <p:cNvPr id="17" name="Table 16"/>
          <p:cNvGraphicFramePr>
            <a:graphicFrameLocks noGrp="1"/>
          </p:cNvGraphicFramePr>
          <p:nvPr/>
        </p:nvGraphicFramePr>
        <p:xfrm>
          <a:off x="4644008" y="1640160"/>
          <a:ext cx="4290554" cy="5029200"/>
        </p:xfrm>
        <a:graphic>
          <a:graphicData uri="http://schemas.openxmlformats.org/drawingml/2006/table">
            <a:tbl>
              <a:tblPr firstRow="1" bandRow="1">
                <a:tableStyleId>{5C22544A-7EE6-4342-B048-85BDC9FD1C3A}</a:tableStyleId>
              </a:tblPr>
              <a:tblGrid>
                <a:gridCol w="849484"/>
                <a:gridCol w="3441070"/>
              </a:tblGrid>
              <a:tr h="363015">
                <a:tc gridSpan="2">
                  <a:txBody>
                    <a:bodyPr/>
                    <a:lstStyle/>
                    <a:p>
                      <a:pPr algn="ctr"/>
                      <a:r>
                        <a:rPr lang="pt-BR" dirty="0" smtClean="0"/>
                        <a:t>Períodos Geológicos em Milhões de Anos</a:t>
                      </a:r>
                      <a:endParaRPr lang="pt-BR" dirty="0"/>
                    </a:p>
                  </a:txBody>
                  <a:tcPr/>
                </a:tc>
                <a:tc hMerge="1">
                  <a:txBody>
                    <a:bodyPr/>
                    <a:lstStyle/>
                    <a:p>
                      <a:endParaRPr lang="pt-BR" dirty="0"/>
                    </a:p>
                  </a:txBody>
                  <a:tcPr/>
                </a:tc>
              </a:tr>
              <a:tr h="363015">
                <a:tc>
                  <a:txBody>
                    <a:bodyPr/>
                    <a:lstStyle/>
                    <a:p>
                      <a:pPr algn="ctr"/>
                      <a:r>
                        <a:rPr lang="pt-BR" b="1" dirty="0" smtClean="0">
                          <a:solidFill>
                            <a:srgbClr val="333333"/>
                          </a:solidFill>
                        </a:rPr>
                        <a:t>Anos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Períodos</a:t>
                      </a:r>
                      <a:endParaRPr lang="pt-BR" b="1" dirty="0">
                        <a:solidFill>
                          <a:srgbClr val="333333"/>
                        </a:solidFill>
                      </a:endParaRPr>
                    </a:p>
                  </a:txBody>
                  <a:tcPr/>
                </a:tc>
              </a:tr>
              <a:tr h="363015">
                <a:tc>
                  <a:txBody>
                    <a:bodyPr/>
                    <a:lstStyle/>
                    <a:p>
                      <a:pPr algn="ctr"/>
                      <a:r>
                        <a:rPr lang="pt-BR" b="1" dirty="0" smtClean="0">
                          <a:solidFill>
                            <a:srgbClr val="333333"/>
                          </a:solidFill>
                        </a:rPr>
                        <a:t>136</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Cretácico</a:t>
                      </a:r>
                      <a:endParaRPr lang="pt-BR" b="1" dirty="0">
                        <a:solidFill>
                          <a:srgbClr val="333333"/>
                        </a:solidFill>
                      </a:endParaRPr>
                    </a:p>
                  </a:txBody>
                  <a:tcPr/>
                </a:tc>
              </a:tr>
              <a:tr h="363015">
                <a:tc>
                  <a:txBody>
                    <a:bodyPr/>
                    <a:lstStyle/>
                    <a:p>
                      <a:pPr algn="ctr"/>
                      <a:r>
                        <a:rPr lang="pt-BR" b="1" dirty="0" smtClean="0">
                          <a:solidFill>
                            <a:srgbClr val="333333"/>
                          </a:solidFill>
                        </a:rPr>
                        <a:t>193</a:t>
                      </a:r>
                      <a:endParaRPr lang="pt-BR" b="1" dirty="0">
                        <a:solidFill>
                          <a:srgbClr val="333333"/>
                        </a:solidFill>
                      </a:endParaRPr>
                    </a:p>
                  </a:txBody>
                  <a:tcPr>
                    <a:solidFill>
                      <a:schemeClr val="tx1">
                        <a:lumMod val="20000"/>
                        <a:lumOff val="80000"/>
                      </a:schemeClr>
                    </a:solidFill>
                  </a:tcPr>
                </a:tc>
                <a:tc>
                  <a:txBody>
                    <a:bodyPr/>
                    <a:lstStyle/>
                    <a:p>
                      <a:pPr algn="ct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225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280</a:t>
                      </a:r>
                      <a:endParaRPr lang="pt-BR" b="1" dirty="0">
                        <a:solidFill>
                          <a:srgbClr val="333333"/>
                        </a:solidFill>
                      </a:endParaRPr>
                    </a:p>
                  </a:txBody>
                  <a:tcPr>
                    <a:solidFill>
                      <a:schemeClr val="tx1">
                        <a:lumMod val="20000"/>
                        <a:lumOff val="80000"/>
                      </a:schemeClr>
                    </a:solidFill>
                  </a:tcPr>
                </a:tc>
                <a:tc>
                  <a:txBody>
                    <a:bodyPr/>
                    <a:lstStyle/>
                    <a:p>
                      <a:pPr algn="ct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345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380</a:t>
                      </a:r>
                      <a:endParaRPr lang="pt-BR" b="1" dirty="0">
                        <a:solidFill>
                          <a:srgbClr val="333333"/>
                        </a:solidFill>
                      </a:endParaRPr>
                    </a:p>
                  </a:txBody>
                  <a:tcPr>
                    <a:solidFill>
                      <a:schemeClr val="tx1">
                        <a:lumMod val="20000"/>
                        <a:lumOff val="80000"/>
                      </a:schemeClr>
                    </a:solidFill>
                  </a:tcPr>
                </a:tc>
                <a:tc>
                  <a:txBody>
                    <a:bodyPr/>
                    <a:lstStyle/>
                    <a:p>
                      <a:r>
                        <a:rPr lang="pt-BR" b="1" dirty="0" smtClean="0">
                          <a:solidFill>
                            <a:srgbClr val="333333"/>
                          </a:solidFill>
                        </a:rPr>
                        <a:t>Carbonífero (</a:t>
                      </a:r>
                      <a:r>
                        <a:rPr lang="pt-BR" b="1" dirty="0" err="1" smtClean="0">
                          <a:solidFill>
                            <a:srgbClr val="333333"/>
                          </a:solidFill>
                        </a:rPr>
                        <a:t>Mississippian</a:t>
                      </a: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395</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Devónico</a:t>
                      </a:r>
                      <a:endParaRPr lang="pt-BR" b="1" dirty="0">
                        <a:solidFill>
                          <a:srgbClr val="333333"/>
                        </a:solidFill>
                      </a:endParaRPr>
                    </a:p>
                  </a:txBody>
                  <a:tcPr/>
                </a:tc>
              </a:tr>
              <a:tr h="363015">
                <a:tc>
                  <a:txBody>
                    <a:bodyPr/>
                    <a:lstStyle/>
                    <a:p>
                      <a:pPr algn="ctr"/>
                      <a:r>
                        <a:rPr lang="pt-BR" b="1" dirty="0" smtClean="0">
                          <a:solidFill>
                            <a:srgbClr val="333333"/>
                          </a:solidFill>
                        </a:rPr>
                        <a:t>435</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Silúrico</a:t>
                      </a:r>
                      <a:endParaRPr lang="pt-BR" b="1" dirty="0">
                        <a:solidFill>
                          <a:srgbClr val="333333"/>
                        </a:solidFill>
                      </a:endParaRPr>
                    </a:p>
                  </a:txBody>
                  <a:tcPr/>
                </a:tc>
              </a:tr>
              <a:tr h="363015">
                <a:tc>
                  <a:txBody>
                    <a:bodyPr/>
                    <a:lstStyle/>
                    <a:p>
                      <a:pPr algn="ctr"/>
                      <a:r>
                        <a:rPr lang="pt-BR" b="1" dirty="0" smtClean="0">
                          <a:solidFill>
                            <a:srgbClr val="333333"/>
                          </a:solidFill>
                        </a:rPr>
                        <a:t>500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Ordovicico</a:t>
                      </a:r>
                      <a:endParaRPr lang="pt-BR" b="1" dirty="0">
                        <a:solidFill>
                          <a:srgbClr val="333333"/>
                        </a:solidFill>
                      </a:endParaRPr>
                    </a:p>
                  </a:txBody>
                  <a:tcPr/>
                </a:tc>
              </a:tr>
              <a:tr h="363015">
                <a:tc>
                  <a:txBody>
                    <a:bodyPr/>
                    <a:lstStyle/>
                    <a:p>
                      <a:pPr algn="ctr"/>
                      <a:r>
                        <a:rPr lang="pt-BR" b="1" dirty="0" smtClean="0">
                          <a:solidFill>
                            <a:srgbClr val="333333"/>
                          </a:solidFill>
                        </a:rPr>
                        <a:t>570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Cámbrico</a:t>
                      </a:r>
                      <a:endParaRPr lang="pt-BR" b="1" dirty="0">
                        <a:solidFill>
                          <a:srgbClr val="333333"/>
                        </a:solidFill>
                      </a:endParaRPr>
                    </a:p>
                  </a:txBody>
                  <a:tcPr/>
                </a:tc>
              </a:tr>
              <a:tr h="363015">
                <a:tc>
                  <a:txBody>
                    <a:bodyPr/>
                    <a:lstStyle/>
                    <a:p>
                      <a:pPr algn="ctr"/>
                      <a:r>
                        <a:rPr lang="pt-BR" b="1" dirty="0" smtClean="0">
                          <a:solidFill>
                            <a:srgbClr val="333333"/>
                          </a:solidFill>
                        </a:rPr>
                        <a:t>4600</a:t>
                      </a:r>
                      <a:endParaRPr lang="pt-BR" b="1" dirty="0">
                        <a:solidFill>
                          <a:srgbClr val="333333"/>
                        </a:solidFill>
                      </a:endParaRPr>
                    </a:p>
                  </a:txBody>
                  <a:tcPr>
                    <a:solidFill>
                      <a:schemeClr val="tx1">
                        <a:lumMod val="20000"/>
                        <a:lumOff val="80000"/>
                      </a:schemeClr>
                    </a:solidFill>
                  </a:tcPr>
                </a:tc>
                <a:tc>
                  <a:txBody>
                    <a:bodyPr/>
                    <a:lstStyle/>
                    <a:p>
                      <a:pPr algn="ctr"/>
                      <a:r>
                        <a:rPr lang="pt-BR" b="1" dirty="0" err="1" smtClean="0">
                          <a:solidFill>
                            <a:srgbClr val="333333"/>
                          </a:solidFill>
                        </a:rPr>
                        <a:t>Precámbrico</a:t>
                      </a:r>
                      <a:endParaRPr lang="pt-BR" b="1" dirty="0">
                        <a:solidFill>
                          <a:srgbClr val="333333"/>
                        </a:solidFill>
                      </a:endParaRPr>
                    </a:p>
                  </a:txBody>
                  <a:tcPr/>
                </a:tc>
              </a:tr>
            </a:tbl>
          </a:graphicData>
        </a:graphic>
      </p:graphicFrame>
      <p:sp>
        <p:nvSpPr>
          <p:cNvPr id="19" name="Text Box 16"/>
          <p:cNvSpPr txBox="1">
            <a:spLocks noChangeArrowheads="1"/>
          </p:cNvSpPr>
          <p:nvPr/>
        </p:nvSpPr>
        <p:spPr bwMode="auto">
          <a:xfrm>
            <a:off x="96243" y="5864538"/>
            <a:ext cx="4536504"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latin typeface="Arial" pitchFamily="34" charset="0"/>
              </a:rPr>
              <a:t>ESTRATOS FALTANDO EM ALBERTA, CANADÁ</a:t>
            </a:r>
            <a:endParaRPr lang="en-US" sz="2800" b="1" dirty="0">
              <a:solidFill>
                <a:schemeClr val="bg1"/>
              </a:solidFill>
              <a:latin typeface="Arial" pitchFamily="34" charset="0"/>
            </a:endParaRPr>
          </a:p>
        </p:txBody>
      </p:sp>
      <p:sp>
        <p:nvSpPr>
          <p:cNvPr id="7" name="TextBox 6"/>
          <p:cNvSpPr txBox="1"/>
          <p:nvPr/>
        </p:nvSpPr>
        <p:spPr>
          <a:xfrm>
            <a:off x="395536" y="1412776"/>
            <a:ext cx="3744416" cy="4031873"/>
          </a:xfrm>
          <a:prstGeom prst="rect">
            <a:avLst/>
          </a:prstGeom>
          <a:noFill/>
        </p:spPr>
        <p:txBody>
          <a:bodyPr wrap="square" rtlCol="0">
            <a:spAutoFit/>
          </a:bodyPr>
          <a:lstStyle/>
          <a:p>
            <a:endParaRPr lang="pt-BR" sz="3200" b="1" dirty="0" smtClean="0">
              <a:solidFill>
                <a:schemeClr val="bg1"/>
              </a:solidFill>
              <a:effectLst>
                <a:outerShdw blurRad="38100" dist="38100" dir="2700000" algn="tl">
                  <a:srgbClr val="000000">
                    <a:alpha val="43137"/>
                  </a:srgbClr>
                </a:outerShdw>
              </a:effectLst>
            </a:endParaRPr>
          </a:p>
          <a:p>
            <a:pPr algn="ctr"/>
            <a:r>
              <a:rPr lang="pt-BR" sz="3200" b="1" dirty="0" smtClean="0">
                <a:solidFill>
                  <a:schemeClr val="bg1"/>
                </a:solidFill>
                <a:effectLst>
                  <a:outerShdw blurRad="38100" dist="38100" dir="2700000" algn="tl">
                    <a:srgbClr val="000000">
                      <a:alpha val="43137"/>
                    </a:srgbClr>
                  </a:outerShdw>
                </a:effectLst>
              </a:rPr>
              <a:t>A VERDADE</a:t>
            </a:r>
          </a:p>
          <a:p>
            <a:pPr algn="ctr"/>
            <a:r>
              <a:rPr lang="pt-BR" sz="3200" b="1" dirty="0" smtClean="0">
                <a:solidFill>
                  <a:schemeClr val="bg1"/>
                </a:solidFill>
                <a:effectLst>
                  <a:outerShdw blurRad="38100" dist="38100" dir="2700000" algn="tl">
                    <a:srgbClr val="000000">
                      <a:alpha val="43137"/>
                    </a:srgbClr>
                  </a:outerShdw>
                </a:effectLst>
              </a:rPr>
              <a:t/>
            </a:r>
            <a:br>
              <a:rPr lang="pt-BR" sz="3200" b="1" dirty="0" smtClean="0">
                <a:solidFill>
                  <a:schemeClr val="bg1"/>
                </a:solidFill>
                <a:effectLst>
                  <a:outerShdw blurRad="38100" dist="38100" dir="2700000" algn="tl">
                    <a:srgbClr val="000000">
                      <a:alpha val="43137"/>
                    </a:srgbClr>
                  </a:outerShdw>
                </a:effectLst>
              </a:rPr>
            </a:br>
            <a:r>
              <a:rPr lang="pt-BR" sz="3200" b="1" dirty="0" smtClean="0">
                <a:solidFill>
                  <a:schemeClr val="bg1"/>
                </a:solidFill>
                <a:effectLst>
                  <a:outerShdw blurRad="38100" dist="38100" dir="2700000" algn="tl">
                    <a:srgbClr val="000000">
                      <a:alpha val="43137"/>
                    </a:srgbClr>
                  </a:outerShdw>
                </a:effectLst>
              </a:rPr>
              <a:t>A regra é que existem estratos faltando em quase toda parte </a:t>
            </a:r>
            <a:r>
              <a:rPr lang="pt-BR" sz="3200" b="1" dirty="0" smtClean="0">
                <a:solidFill>
                  <a:schemeClr val="bg1"/>
                </a:solidFill>
                <a:effectLst>
                  <a:outerShdw blurRad="38100" dist="38100" dir="2700000" algn="tl">
                    <a:srgbClr val="000000">
                      <a:alpha val="43137"/>
                    </a:srgbClr>
                  </a:outerShdw>
                </a:effectLst>
              </a:rPr>
              <a:t>onde </a:t>
            </a:r>
            <a:r>
              <a:rPr lang="pt-BR" sz="3200" b="1" dirty="0" smtClean="0">
                <a:solidFill>
                  <a:schemeClr val="bg1"/>
                </a:solidFill>
                <a:effectLst>
                  <a:outerShdw blurRad="38100" dist="38100" dir="2700000" algn="tl">
                    <a:srgbClr val="000000">
                      <a:alpha val="43137"/>
                    </a:srgbClr>
                  </a:outerShdw>
                </a:effectLst>
              </a:rPr>
              <a:t>você olha.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9" name="Text Box 16"/>
          <p:cNvSpPr txBox="1">
            <a:spLocks noChangeArrowheads="1"/>
          </p:cNvSpPr>
          <p:nvPr/>
        </p:nvSpPr>
        <p:spPr bwMode="auto">
          <a:xfrm>
            <a:off x="96243" y="5864538"/>
            <a:ext cx="4536504"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latin typeface="Arial" pitchFamily="34" charset="0"/>
              </a:rPr>
              <a:t>ESTRATOS FALTANDO EM MONTANA</a:t>
            </a:r>
            <a:endParaRPr lang="en-US" sz="2800" b="1" dirty="0">
              <a:solidFill>
                <a:schemeClr val="bg1"/>
              </a:solidFill>
              <a:latin typeface="Arial" pitchFamily="34" charset="0"/>
            </a:endParaRPr>
          </a:p>
        </p:txBody>
      </p:sp>
      <p:graphicFrame>
        <p:nvGraphicFramePr>
          <p:cNvPr id="7" name="Table 6"/>
          <p:cNvGraphicFramePr>
            <a:graphicFrameLocks noGrp="1"/>
          </p:cNvGraphicFramePr>
          <p:nvPr/>
        </p:nvGraphicFramePr>
        <p:xfrm>
          <a:off x="4662359" y="1914480"/>
          <a:ext cx="4290554" cy="4754880"/>
        </p:xfrm>
        <a:graphic>
          <a:graphicData uri="http://schemas.openxmlformats.org/drawingml/2006/table">
            <a:tbl>
              <a:tblPr firstRow="1" bandRow="1">
                <a:tableStyleId>{5C22544A-7EE6-4342-B048-85BDC9FD1C3A}</a:tableStyleId>
              </a:tblPr>
              <a:tblGrid>
                <a:gridCol w="849484"/>
                <a:gridCol w="3441070"/>
              </a:tblGrid>
              <a:tr h="322073">
                <a:tc gridSpan="2">
                  <a:txBody>
                    <a:bodyPr/>
                    <a:lstStyle/>
                    <a:p>
                      <a:pPr algn="ctr"/>
                      <a:r>
                        <a:rPr lang="pt-BR" dirty="0" smtClean="0"/>
                        <a:t>Períodos Geológicos</a:t>
                      </a:r>
                      <a:endParaRPr lang="pt-BR" dirty="0"/>
                    </a:p>
                  </a:txBody>
                  <a:tcPr/>
                </a:tc>
                <a:tc hMerge="1">
                  <a:txBody>
                    <a:bodyPr/>
                    <a:lstStyle/>
                    <a:p>
                      <a:endParaRPr lang="pt-BR" dirty="0"/>
                    </a:p>
                  </a:txBody>
                  <a:tcPr/>
                </a:tc>
              </a:tr>
              <a:tr h="363015">
                <a:tc>
                  <a:txBody>
                    <a:bodyPr/>
                    <a:lstStyle/>
                    <a:p>
                      <a:pPr algn="ctr"/>
                      <a:r>
                        <a:rPr lang="pt-BR" b="1" dirty="0" smtClean="0">
                          <a:solidFill>
                            <a:srgbClr val="333333"/>
                          </a:solidFill>
                        </a:rPr>
                        <a:t>Anos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Períodos</a:t>
                      </a:r>
                      <a:endParaRPr lang="pt-BR" b="1" dirty="0">
                        <a:solidFill>
                          <a:srgbClr val="333333"/>
                        </a:solidFill>
                      </a:endParaRPr>
                    </a:p>
                  </a:txBody>
                  <a:tcPr/>
                </a:tc>
              </a:tr>
              <a:tr h="363015">
                <a:tc>
                  <a:txBody>
                    <a:bodyPr/>
                    <a:lstStyle/>
                    <a:p>
                      <a:pPr algn="ctr"/>
                      <a:r>
                        <a:rPr lang="pt-BR" b="1" dirty="0" smtClean="0">
                          <a:solidFill>
                            <a:srgbClr val="333333"/>
                          </a:solidFill>
                        </a:rPr>
                        <a:t>136</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Cretácico</a:t>
                      </a:r>
                      <a:endParaRPr lang="pt-BR" b="1" dirty="0">
                        <a:solidFill>
                          <a:srgbClr val="333333"/>
                        </a:solidFill>
                      </a:endParaRPr>
                    </a:p>
                  </a:txBody>
                  <a:tcPr/>
                </a:tc>
              </a:tr>
              <a:tr h="363015">
                <a:tc>
                  <a:txBody>
                    <a:bodyPr/>
                    <a:lstStyle/>
                    <a:p>
                      <a:pPr algn="ctr"/>
                      <a:r>
                        <a:rPr lang="pt-BR" b="1" dirty="0" smtClean="0">
                          <a:solidFill>
                            <a:srgbClr val="333333"/>
                          </a:solidFill>
                        </a:rPr>
                        <a:t>193</a:t>
                      </a:r>
                      <a:endParaRPr lang="pt-BR" b="1" dirty="0">
                        <a:solidFill>
                          <a:srgbClr val="333333"/>
                        </a:solidFill>
                      </a:endParaRPr>
                    </a:p>
                  </a:txBody>
                  <a:tcPr>
                    <a:solidFill>
                      <a:schemeClr val="tx1">
                        <a:lumMod val="20000"/>
                        <a:lumOff val="80000"/>
                      </a:schemeClr>
                    </a:solidFill>
                  </a:tcPr>
                </a:tc>
                <a:tc>
                  <a:txBody>
                    <a:bodyPr/>
                    <a:lstStyle/>
                    <a:p>
                      <a:pPr algn="ct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225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280</a:t>
                      </a:r>
                      <a:endParaRPr lang="pt-BR" b="1" dirty="0">
                        <a:solidFill>
                          <a:srgbClr val="333333"/>
                        </a:solidFill>
                      </a:endParaRPr>
                    </a:p>
                  </a:txBody>
                  <a:tcPr>
                    <a:solidFill>
                      <a:schemeClr val="tx1">
                        <a:lumMod val="20000"/>
                        <a:lumOff val="80000"/>
                      </a:schemeClr>
                    </a:solidFill>
                  </a:tcPr>
                </a:tc>
                <a:tc>
                  <a:txBody>
                    <a:bodyPr/>
                    <a:lstStyle/>
                    <a:p>
                      <a:pPr algn="ct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345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380</a:t>
                      </a:r>
                      <a:endParaRPr lang="pt-BR" b="1" dirty="0">
                        <a:solidFill>
                          <a:srgbClr val="333333"/>
                        </a:solidFill>
                      </a:endParaRPr>
                    </a:p>
                  </a:txBody>
                  <a:tcPr>
                    <a:solidFill>
                      <a:schemeClr val="tx1">
                        <a:lumMod val="20000"/>
                        <a:lumOff val="80000"/>
                      </a:schemeClr>
                    </a:solidFill>
                  </a:tcPr>
                </a:tc>
                <a:tc>
                  <a:txBody>
                    <a:bodyPr/>
                    <a:lstStyle/>
                    <a:p>
                      <a:pPr algn="ct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395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435</a:t>
                      </a:r>
                      <a:endParaRPr lang="pt-BR" b="1" dirty="0">
                        <a:solidFill>
                          <a:srgbClr val="333333"/>
                        </a:solidFill>
                      </a:endParaRPr>
                    </a:p>
                  </a:txBody>
                  <a:tcPr>
                    <a:solidFill>
                      <a:schemeClr val="tx1">
                        <a:lumMod val="20000"/>
                        <a:lumOff val="80000"/>
                      </a:schemeClr>
                    </a:solidFill>
                  </a:tcPr>
                </a:tc>
                <a:tc>
                  <a:txBody>
                    <a:bodyPr/>
                    <a:lstStyle/>
                    <a:p>
                      <a:pPr algn="ct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500</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570</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4600</a:t>
                      </a:r>
                      <a:endParaRPr lang="pt-BR" b="1" dirty="0">
                        <a:solidFill>
                          <a:srgbClr val="333333"/>
                        </a:solidFill>
                      </a:endParaRPr>
                    </a:p>
                  </a:txBody>
                  <a:tcPr>
                    <a:solidFill>
                      <a:schemeClr val="tx1">
                        <a:lumMod val="20000"/>
                        <a:lumOff val="80000"/>
                      </a:schemeClr>
                    </a:solidFill>
                  </a:tcPr>
                </a:tc>
                <a:tc>
                  <a:txBody>
                    <a:bodyPr/>
                    <a:lstStyle/>
                    <a:p>
                      <a:pPr algn="ctr"/>
                      <a:r>
                        <a:rPr lang="pt-BR" b="1" dirty="0" err="1" smtClean="0">
                          <a:solidFill>
                            <a:srgbClr val="333333"/>
                          </a:solidFill>
                        </a:rPr>
                        <a:t>Precámbrico</a:t>
                      </a:r>
                      <a:endParaRPr lang="pt-BR" b="1" dirty="0">
                        <a:solidFill>
                          <a:srgbClr val="333333"/>
                        </a:solidFill>
                      </a:endParaRPr>
                    </a:p>
                  </a:txBody>
                  <a:tcPr/>
                </a:tc>
              </a:tr>
            </a:tbl>
          </a:graphicData>
        </a:graphic>
      </p:graphicFrame>
      <p:sp>
        <p:nvSpPr>
          <p:cNvPr id="8" name="TextBox 7"/>
          <p:cNvSpPr txBox="1"/>
          <p:nvPr/>
        </p:nvSpPr>
        <p:spPr>
          <a:xfrm>
            <a:off x="395536" y="1412776"/>
            <a:ext cx="3744416" cy="4031873"/>
          </a:xfrm>
          <a:prstGeom prst="rect">
            <a:avLst/>
          </a:prstGeom>
          <a:noFill/>
        </p:spPr>
        <p:txBody>
          <a:bodyPr wrap="square" rtlCol="0">
            <a:spAutoFit/>
          </a:bodyPr>
          <a:lstStyle/>
          <a:p>
            <a:endParaRPr lang="pt-BR" sz="3200" b="1" dirty="0" smtClean="0">
              <a:solidFill>
                <a:schemeClr val="bg1"/>
              </a:solidFill>
              <a:effectLst>
                <a:outerShdw blurRad="38100" dist="38100" dir="2700000" algn="tl">
                  <a:srgbClr val="000000">
                    <a:alpha val="43137"/>
                  </a:srgbClr>
                </a:outerShdw>
              </a:effectLst>
            </a:endParaRPr>
          </a:p>
          <a:p>
            <a:pPr algn="ctr"/>
            <a:r>
              <a:rPr lang="pt-BR" sz="3200" b="1" dirty="0" smtClean="0">
                <a:solidFill>
                  <a:schemeClr val="bg1"/>
                </a:solidFill>
                <a:effectLst>
                  <a:outerShdw blurRad="38100" dist="38100" dir="2700000" algn="tl">
                    <a:srgbClr val="000000">
                      <a:alpha val="43137"/>
                    </a:srgbClr>
                  </a:outerShdw>
                </a:effectLst>
              </a:rPr>
              <a:t>A VERDADE</a:t>
            </a:r>
          </a:p>
          <a:p>
            <a:pPr algn="ctr"/>
            <a:r>
              <a:rPr lang="pt-BR" sz="3200" b="1" dirty="0" smtClean="0">
                <a:solidFill>
                  <a:schemeClr val="bg1"/>
                </a:solidFill>
                <a:effectLst>
                  <a:outerShdw blurRad="38100" dist="38100" dir="2700000" algn="tl">
                    <a:srgbClr val="000000">
                      <a:alpha val="43137"/>
                    </a:srgbClr>
                  </a:outerShdw>
                </a:effectLst>
              </a:rPr>
              <a:t/>
            </a:r>
            <a:br>
              <a:rPr lang="pt-BR" sz="3200" b="1" dirty="0" smtClean="0">
                <a:solidFill>
                  <a:schemeClr val="bg1"/>
                </a:solidFill>
                <a:effectLst>
                  <a:outerShdw blurRad="38100" dist="38100" dir="2700000" algn="tl">
                    <a:srgbClr val="000000">
                      <a:alpha val="43137"/>
                    </a:srgbClr>
                  </a:outerShdw>
                </a:effectLst>
              </a:rPr>
            </a:br>
            <a:r>
              <a:rPr lang="pt-BR" sz="3200" b="1" dirty="0" smtClean="0">
                <a:solidFill>
                  <a:schemeClr val="bg1"/>
                </a:solidFill>
                <a:effectLst>
                  <a:outerShdw blurRad="38100" dist="38100" dir="2700000" algn="tl">
                    <a:srgbClr val="000000">
                      <a:alpha val="43137"/>
                    </a:srgbClr>
                  </a:outerShdw>
                </a:effectLst>
              </a:rPr>
              <a:t>A regra é que existem estratos faltando em quase toda parte </a:t>
            </a:r>
            <a:r>
              <a:rPr lang="pt-BR" sz="3200" b="1" dirty="0" smtClean="0">
                <a:solidFill>
                  <a:schemeClr val="bg1"/>
                </a:solidFill>
                <a:effectLst>
                  <a:outerShdw blurRad="38100" dist="38100" dir="2700000" algn="tl">
                    <a:srgbClr val="000000">
                      <a:alpha val="43137"/>
                    </a:srgbClr>
                  </a:outerShdw>
                </a:effectLst>
              </a:rPr>
              <a:t>onde </a:t>
            </a:r>
            <a:r>
              <a:rPr lang="pt-BR" sz="3200" b="1" dirty="0" smtClean="0">
                <a:solidFill>
                  <a:schemeClr val="bg1"/>
                </a:solidFill>
                <a:effectLst>
                  <a:outerShdw blurRad="38100" dist="38100" dir="2700000" algn="tl">
                    <a:srgbClr val="000000">
                      <a:alpha val="43137"/>
                    </a:srgbClr>
                  </a:outerShdw>
                </a:effectLst>
              </a:rPr>
              <a:t>você olha.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9" name="Text Box 16"/>
          <p:cNvSpPr txBox="1">
            <a:spLocks noChangeArrowheads="1"/>
          </p:cNvSpPr>
          <p:nvPr/>
        </p:nvSpPr>
        <p:spPr bwMode="auto">
          <a:xfrm>
            <a:off x="96243" y="5864538"/>
            <a:ext cx="4536504"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latin typeface="Arial" pitchFamily="34" charset="0"/>
              </a:rPr>
              <a:t>ESTRATOS FALTANDO EM FRANKLIN, TEXAS</a:t>
            </a:r>
            <a:endParaRPr lang="en-US" sz="2800" b="1" dirty="0">
              <a:solidFill>
                <a:schemeClr val="bg1"/>
              </a:solidFill>
              <a:latin typeface="Arial" pitchFamily="34" charset="0"/>
            </a:endParaRPr>
          </a:p>
        </p:txBody>
      </p:sp>
      <p:graphicFrame>
        <p:nvGraphicFramePr>
          <p:cNvPr id="7" name="Table 6"/>
          <p:cNvGraphicFramePr>
            <a:graphicFrameLocks noGrp="1"/>
          </p:cNvGraphicFramePr>
          <p:nvPr/>
        </p:nvGraphicFramePr>
        <p:xfrm>
          <a:off x="4644008" y="1914480"/>
          <a:ext cx="4290554" cy="4754880"/>
        </p:xfrm>
        <a:graphic>
          <a:graphicData uri="http://schemas.openxmlformats.org/drawingml/2006/table">
            <a:tbl>
              <a:tblPr firstRow="1" bandRow="1">
                <a:tableStyleId>{5C22544A-7EE6-4342-B048-85BDC9FD1C3A}</a:tableStyleId>
              </a:tblPr>
              <a:tblGrid>
                <a:gridCol w="849484"/>
                <a:gridCol w="3441070"/>
              </a:tblGrid>
              <a:tr h="322073">
                <a:tc gridSpan="2">
                  <a:txBody>
                    <a:bodyPr/>
                    <a:lstStyle/>
                    <a:p>
                      <a:pPr algn="ctr"/>
                      <a:r>
                        <a:rPr lang="pt-BR" dirty="0" smtClean="0"/>
                        <a:t>Períodos Geológicos</a:t>
                      </a:r>
                      <a:endParaRPr lang="pt-BR" dirty="0"/>
                    </a:p>
                  </a:txBody>
                  <a:tcPr/>
                </a:tc>
                <a:tc hMerge="1">
                  <a:txBody>
                    <a:bodyPr/>
                    <a:lstStyle/>
                    <a:p>
                      <a:endParaRPr lang="pt-BR" dirty="0"/>
                    </a:p>
                  </a:txBody>
                  <a:tcPr/>
                </a:tc>
              </a:tr>
              <a:tr h="363015">
                <a:tc>
                  <a:txBody>
                    <a:bodyPr/>
                    <a:lstStyle/>
                    <a:p>
                      <a:pPr algn="ctr"/>
                      <a:r>
                        <a:rPr lang="pt-BR" b="1" dirty="0" smtClean="0">
                          <a:solidFill>
                            <a:srgbClr val="333333"/>
                          </a:solidFill>
                        </a:rPr>
                        <a:t>Anos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Períodos</a:t>
                      </a:r>
                      <a:endParaRPr lang="pt-BR" b="1" dirty="0">
                        <a:solidFill>
                          <a:srgbClr val="333333"/>
                        </a:solidFill>
                      </a:endParaRPr>
                    </a:p>
                  </a:txBody>
                  <a:tcPr/>
                </a:tc>
              </a:tr>
              <a:tr h="363015">
                <a:tc>
                  <a:txBody>
                    <a:bodyPr/>
                    <a:lstStyle/>
                    <a:p>
                      <a:pPr algn="ctr"/>
                      <a:r>
                        <a:rPr lang="pt-BR" b="1" dirty="0" smtClean="0">
                          <a:solidFill>
                            <a:srgbClr val="333333"/>
                          </a:solidFill>
                        </a:rPr>
                        <a:t>136</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Cretácico</a:t>
                      </a:r>
                      <a:endParaRPr lang="pt-BR" b="1" dirty="0">
                        <a:solidFill>
                          <a:srgbClr val="333333"/>
                        </a:solidFill>
                      </a:endParaRPr>
                    </a:p>
                  </a:txBody>
                  <a:tcPr/>
                </a:tc>
              </a:tr>
              <a:tr h="363015">
                <a:tc>
                  <a:txBody>
                    <a:bodyPr/>
                    <a:lstStyle/>
                    <a:p>
                      <a:pPr algn="ctr"/>
                      <a:r>
                        <a:rPr lang="pt-BR" b="1" dirty="0" smtClean="0">
                          <a:solidFill>
                            <a:srgbClr val="333333"/>
                          </a:solidFill>
                        </a:rPr>
                        <a:t>193</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225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280</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345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380</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395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435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500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Ordovicico</a:t>
                      </a:r>
                      <a:endParaRPr lang="pt-BR" b="1" dirty="0">
                        <a:solidFill>
                          <a:srgbClr val="333333"/>
                        </a:solidFill>
                      </a:endParaRPr>
                    </a:p>
                  </a:txBody>
                  <a:tcPr/>
                </a:tc>
              </a:tr>
              <a:tr h="363015">
                <a:tc>
                  <a:txBody>
                    <a:bodyPr/>
                    <a:lstStyle/>
                    <a:p>
                      <a:pPr algn="ctr"/>
                      <a:r>
                        <a:rPr lang="pt-BR" b="1" dirty="0" smtClean="0">
                          <a:solidFill>
                            <a:srgbClr val="333333"/>
                          </a:solidFill>
                        </a:rPr>
                        <a:t>570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Cámbrico</a:t>
                      </a:r>
                      <a:endParaRPr lang="pt-BR" b="1" dirty="0">
                        <a:solidFill>
                          <a:srgbClr val="333333"/>
                        </a:solidFill>
                      </a:endParaRPr>
                    </a:p>
                  </a:txBody>
                  <a:tcPr/>
                </a:tc>
              </a:tr>
              <a:tr h="363015">
                <a:tc>
                  <a:txBody>
                    <a:bodyPr/>
                    <a:lstStyle/>
                    <a:p>
                      <a:pPr algn="ctr"/>
                      <a:r>
                        <a:rPr lang="pt-BR" b="1" dirty="0" smtClean="0">
                          <a:solidFill>
                            <a:srgbClr val="333333"/>
                          </a:solidFill>
                        </a:rPr>
                        <a:t>4600</a:t>
                      </a:r>
                      <a:endParaRPr lang="pt-BR" b="1" dirty="0">
                        <a:solidFill>
                          <a:srgbClr val="333333"/>
                        </a:solidFill>
                      </a:endParaRPr>
                    </a:p>
                  </a:txBody>
                  <a:tcPr>
                    <a:solidFill>
                      <a:schemeClr val="tx1">
                        <a:lumMod val="20000"/>
                        <a:lumOff val="80000"/>
                      </a:schemeClr>
                    </a:solidFill>
                  </a:tcPr>
                </a:tc>
                <a:tc>
                  <a:txBody>
                    <a:bodyPr/>
                    <a:lstStyle/>
                    <a:p>
                      <a:pPr algn="ctr"/>
                      <a:r>
                        <a:rPr lang="pt-BR" b="1" dirty="0" err="1" smtClean="0">
                          <a:solidFill>
                            <a:srgbClr val="333333"/>
                          </a:solidFill>
                        </a:rPr>
                        <a:t>Precámbrico</a:t>
                      </a:r>
                      <a:endParaRPr lang="pt-BR" b="1" dirty="0">
                        <a:solidFill>
                          <a:srgbClr val="333333"/>
                        </a:solidFill>
                      </a:endParaRPr>
                    </a:p>
                  </a:txBody>
                  <a:tcPr/>
                </a:tc>
              </a:tr>
            </a:tbl>
          </a:graphicData>
        </a:graphic>
      </p:graphicFrame>
      <p:sp>
        <p:nvSpPr>
          <p:cNvPr id="9" name="TextBox 8"/>
          <p:cNvSpPr txBox="1"/>
          <p:nvPr/>
        </p:nvSpPr>
        <p:spPr>
          <a:xfrm>
            <a:off x="395536" y="1412776"/>
            <a:ext cx="3744416" cy="4031873"/>
          </a:xfrm>
          <a:prstGeom prst="rect">
            <a:avLst/>
          </a:prstGeom>
          <a:noFill/>
        </p:spPr>
        <p:txBody>
          <a:bodyPr wrap="square" rtlCol="0">
            <a:spAutoFit/>
          </a:bodyPr>
          <a:lstStyle/>
          <a:p>
            <a:endParaRPr lang="pt-BR" sz="3200" b="1" dirty="0" smtClean="0">
              <a:solidFill>
                <a:schemeClr val="bg1"/>
              </a:solidFill>
              <a:effectLst>
                <a:outerShdw blurRad="38100" dist="38100" dir="2700000" algn="tl">
                  <a:srgbClr val="000000">
                    <a:alpha val="43137"/>
                  </a:srgbClr>
                </a:outerShdw>
              </a:effectLst>
            </a:endParaRPr>
          </a:p>
          <a:p>
            <a:pPr algn="ctr"/>
            <a:r>
              <a:rPr lang="pt-BR" sz="3200" b="1" dirty="0" smtClean="0">
                <a:solidFill>
                  <a:schemeClr val="bg1"/>
                </a:solidFill>
                <a:effectLst>
                  <a:outerShdw blurRad="38100" dist="38100" dir="2700000" algn="tl">
                    <a:srgbClr val="000000">
                      <a:alpha val="43137"/>
                    </a:srgbClr>
                  </a:outerShdw>
                </a:effectLst>
              </a:rPr>
              <a:t>A VERDADE</a:t>
            </a:r>
          </a:p>
          <a:p>
            <a:pPr algn="ctr"/>
            <a:r>
              <a:rPr lang="pt-BR" sz="3200" b="1" dirty="0" smtClean="0">
                <a:solidFill>
                  <a:schemeClr val="bg1"/>
                </a:solidFill>
                <a:effectLst>
                  <a:outerShdw blurRad="38100" dist="38100" dir="2700000" algn="tl">
                    <a:srgbClr val="000000">
                      <a:alpha val="43137"/>
                    </a:srgbClr>
                  </a:outerShdw>
                </a:effectLst>
              </a:rPr>
              <a:t/>
            </a:r>
            <a:br>
              <a:rPr lang="pt-BR" sz="3200" b="1" dirty="0" smtClean="0">
                <a:solidFill>
                  <a:schemeClr val="bg1"/>
                </a:solidFill>
                <a:effectLst>
                  <a:outerShdw blurRad="38100" dist="38100" dir="2700000" algn="tl">
                    <a:srgbClr val="000000">
                      <a:alpha val="43137"/>
                    </a:srgbClr>
                  </a:outerShdw>
                </a:effectLst>
              </a:rPr>
            </a:br>
            <a:r>
              <a:rPr lang="pt-BR" sz="3200" b="1" dirty="0" smtClean="0">
                <a:solidFill>
                  <a:schemeClr val="bg1"/>
                </a:solidFill>
                <a:effectLst>
                  <a:outerShdw blurRad="38100" dist="38100" dir="2700000" algn="tl">
                    <a:srgbClr val="000000">
                      <a:alpha val="43137"/>
                    </a:srgbClr>
                  </a:outerShdw>
                </a:effectLst>
              </a:rPr>
              <a:t>A regra é que existem estratos faltando em quase toda parte </a:t>
            </a:r>
            <a:r>
              <a:rPr lang="pt-BR" sz="3200" b="1" dirty="0" smtClean="0">
                <a:solidFill>
                  <a:schemeClr val="bg1"/>
                </a:solidFill>
                <a:effectLst>
                  <a:outerShdw blurRad="38100" dist="38100" dir="2700000" algn="tl">
                    <a:srgbClr val="000000">
                      <a:alpha val="43137"/>
                    </a:srgbClr>
                  </a:outerShdw>
                </a:effectLst>
              </a:rPr>
              <a:t>onde </a:t>
            </a:r>
            <a:r>
              <a:rPr lang="pt-BR" sz="3200" b="1" dirty="0" smtClean="0">
                <a:solidFill>
                  <a:schemeClr val="bg1"/>
                </a:solidFill>
                <a:effectLst>
                  <a:outerShdw blurRad="38100" dist="38100" dir="2700000" algn="tl">
                    <a:srgbClr val="000000">
                      <a:alpha val="43137"/>
                    </a:srgbClr>
                  </a:outerShdw>
                </a:effectLst>
              </a:rPr>
              <a:t>você olha.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9" name="Text Box 16"/>
          <p:cNvSpPr txBox="1">
            <a:spLocks noChangeArrowheads="1"/>
          </p:cNvSpPr>
          <p:nvPr/>
        </p:nvSpPr>
        <p:spPr bwMode="auto">
          <a:xfrm>
            <a:off x="96243" y="5864538"/>
            <a:ext cx="4536504"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latin typeface="Arial" pitchFamily="34" charset="0"/>
              </a:rPr>
              <a:t>ESTRATOS FALTANDO EM EL PASO, TEXAS</a:t>
            </a:r>
            <a:endParaRPr lang="en-US" sz="2800" b="1" dirty="0">
              <a:solidFill>
                <a:schemeClr val="bg1"/>
              </a:solidFill>
              <a:latin typeface="Arial" pitchFamily="34" charset="0"/>
            </a:endParaRPr>
          </a:p>
        </p:txBody>
      </p:sp>
      <p:graphicFrame>
        <p:nvGraphicFramePr>
          <p:cNvPr id="7" name="Table 6"/>
          <p:cNvGraphicFramePr>
            <a:graphicFrameLocks noGrp="1"/>
          </p:cNvGraphicFramePr>
          <p:nvPr/>
        </p:nvGraphicFramePr>
        <p:xfrm>
          <a:off x="4644008" y="1916832"/>
          <a:ext cx="4290554" cy="4754880"/>
        </p:xfrm>
        <a:graphic>
          <a:graphicData uri="http://schemas.openxmlformats.org/drawingml/2006/table">
            <a:tbl>
              <a:tblPr firstRow="1" bandRow="1">
                <a:tableStyleId>{5C22544A-7EE6-4342-B048-85BDC9FD1C3A}</a:tableStyleId>
              </a:tblPr>
              <a:tblGrid>
                <a:gridCol w="849484"/>
                <a:gridCol w="3441070"/>
              </a:tblGrid>
              <a:tr h="322073">
                <a:tc gridSpan="2">
                  <a:txBody>
                    <a:bodyPr/>
                    <a:lstStyle/>
                    <a:p>
                      <a:pPr algn="ctr"/>
                      <a:r>
                        <a:rPr lang="pt-BR" dirty="0" smtClean="0"/>
                        <a:t>Períodos Geológicos</a:t>
                      </a:r>
                      <a:endParaRPr lang="pt-BR" dirty="0"/>
                    </a:p>
                  </a:txBody>
                  <a:tcPr/>
                </a:tc>
                <a:tc hMerge="1">
                  <a:txBody>
                    <a:bodyPr/>
                    <a:lstStyle/>
                    <a:p>
                      <a:endParaRPr lang="pt-BR" dirty="0"/>
                    </a:p>
                  </a:txBody>
                  <a:tcPr/>
                </a:tc>
              </a:tr>
              <a:tr h="363015">
                <a:tc>
                  <a:txBody>
                    <a:bodyPr/>
                    <a:lstStyle/>
                    <a:p>
                      <a:pPr algn="ctr"/>
                      <a:r>
                        <a:rPr lang="pt-BR" b="1" dirty="0" smtClean="0">
                          <a:solidFill>
                            <a:srgbClr val="333333"/>
                          </a:solidFill>
                        </a:rPr>
                        <a:t>Anos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Períodos</a:t>
                      </a:r>
                      <a:endParaRPr lang="pt-BR" b="1" dirty="0">
                        <a:solidFill>
                          <a:srgbClr val="333333"/>
                        </a:solidFill>
                      </a:endParaRPr>
                    </a:p>
                  </a:txBody>
                  <a:tcPr/>
                </a:tc>
              </a:tr>
              <a:tr h="363015">
                <a:tc>
                  <a:txBody>
                    <a:bodyPr/>
                    <a:lstStyle/>
                    <a:p>
                      <a:pPr algn="ctr"/>
                      <a:r>
                        <a:rPr lang="pt-BR" b="1" dirty="0" smtClean="0">
                          <a:solidFill>
                            <a:srgbClr val="333333"/>
                          </a:solidFill>
                        </a:rPr>
                        <a:t>136</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Cretácico</a:t>
                      </a:r>
                      <a:endParaRPr lang="pt-BR" b="1" dirty="0">
                        <a:solidFill>
                          <a:srgbClr val="333333"/>
                        </a:solidFill>
                      </a:endParaRPr>
                    </a:p>
                  </a:txBody>
                  <a:tcPr/>
                </a:tc>
              </a:tr>
              <a:tr h="363015">
                <a:tc>
                  <a:txBody>
                    <a:bodyPr/>
                    <a:lstStyle/>
                    <a:p>
                      <a:pPr algn="ctr"/>
                      <a:r>
                        <a:rPr lang="pt-BR" b="1" dirty="0" smtClean="0">
                          <a:solidFill>
                            <a:srgbClr val="333333"/>
                          </a:solidFill>
                        </a:rPr>
                        <a:t>193</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225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280</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345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380</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395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435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500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Ordovicico</a:t>
                      </a:r>
                      <a:endParaRPr lang="pt-BR" b="1" dirty="0">
                        <a:solidFill>
                          <a:srgbClr val="333333"/>
                        </a:solidFill>
                      </a:endParaRPr>
                    </a:p>
                  </a:txBody>
                  <a:tcPr/>
                </a:tc>
              </a:tr>
              <a:tr h="363015">
                <a:tc>
                  <a:txBody>
                    <a:bodyPr/>
                    <a:lstStyle/>
                    <a:p>
                      <a:pPr algn="ctr"/>
                      <a:r>
                        <a:rPr lang="pt-BR" b="1" dirty="0" smtClean="0">
                          <a:solidFill>
                            <a:srgbClr val="333333"/>
                          </a:solidFill>
                        </a:rPr>
                        <a:t>570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Cámbrico</a:t>
                      </a:r>
                      <a:endParaRPr lang="pt-BR" b="1" dirty="0">
                        <a:solidFill>
                          <a:srgbClr val="333333"/>
                        </a:solidFill>
                      </a:endParaRPr>
                    </a:p>
                  </a:txBody>
                  <a:tcPr/>
                </a:tc>
              </a:tr>
              <a:tr h="363015">
                <a:tc>
                  <a:txBody>
                    <a:bodyPr/>
                    <a:lstStyle/>
                    <a:p>
                      <a:pPr algn="ctr"/>
                      <a:r>
                        <a:rPr lang="pt-BR" b="1" dirty="0" smtClean="0">
                          <a:solidFill>
                            <a:srgbClr val="333333"/>
                          </a:solidFill>
                        </a:rPr>
                        <a:t>4600</a:t>
                      </a:r>
                      <a:endParaRPr lang="pt-BR" b="1" dirty="0">
                        <a:solidFill>
                          <a:srgbClr val="333333"/>
                        </a:solidFill>
                      </a:endParaRPr>
                    </a:p>
                  </a:txBody>
                  <a:tcPr>
                    <a:solidFill>
                      <a:schemeClr val="tx1">
                        <a:lumMod val="20000"/>
                        <a:lumOff val="80000"/>
                      </a:schemeClr>
                    </a:solidFill>
                  </a:tcPr>
                </a:tc>
                <a:tc>
                  <a:txBody>
                    <a:bodyPr/>
                    <a:lstStyle/>
                    <a:p>
                      <a:pPr algn="ctr"/>
                      <a:r>
                        <a:rPr lang="pt-BR" b="1" dirty="0" err="1" smtClean="0">
                          <a:solidFill>
                            <a:srgbClr val="333333"/>
                          </a:solidFill>
                        </a:rPr>
                        <a:t>Precámbrico</a:t>
                      </a:r>
                      <a:endParaRPr lang="pt-BR" b="1" dirty="0">
                        <a:solidFill>
                          <a:srgbClr val="333333"/>
                        </a:solidFill>
                      </a:endParaRPr>
                    </a:p>
                  </a:txBody>
                  <a:tcPr/>
                </a:tc>
              </a:tr>
            </a:tbl>
          </a:graphicData>
        </a:graphic>
      </p:graphicFrame>
      <p:sp>
        <p:nvSpPr>
          <p:cNvPr id="9" name="TextBox 8"/>
          <p:cNvSpPr txBox="1"/>
          <p:nvPr/>
        </p:nvSpPr>
        <p:spPr>
          <a:xfrm>
            <a:off x="395536" y="1412776"/>
            <a:ext cx="3744416" cy="4031873"/>
          </a:xfrm>
          <a:prstGeom prst="rect">
            <a:avLst/>
          </a:prstGeom>
          <a:noFill/>
        </p:spPr>
        <p:txBody>
          <a:bodyPr wrap="square" rtlCol="0">
            <a:spAutoFit/>
          </a:bodyPr>
          <a:lstStyle/>
          <a:p>
            <a:endParaRPr lang="pt-BR" sz="3200" b="1" dirty="0" smtClean="0">
              <a:solidFill>
                <a:schemeClr val="bg1"/>
              </a:solidFill>
              <a:effectLst>
                <a:outerShdw blurRad="38100" dist="38100" dir="2700000" algn="tl">
                  <a:srgbClr val="000000">
                    <a:alpha val="43137"/>
                  </a:srgbClr>
                </a:outerShdw>
              </a:effectLst>
            </a:endParaRPr>
          </a:p>
          <a:p>
            <a:pPr algn="ctr"/>
            <a:r>
              <a:rPr lang="pt-BR" sz="3200" b="1" dirty="0" smtClean="0">
                <a:solidFill>
                  <a:schemeClr val="bg1"/>
                </a:solidFill>
                <a:effectLst>
                  <a:outerShdw blurRad="38100" dist="38100" dir="2700000" algn="tl">
                    <a:srgbClr val="000000">
                      <a:alpha val="43137"/>
                    </a:srgbClr>
                  </a:outerShdw>
                </a:effectLst>
              </a:rPr>
              <a:t>A VERDADE</a:t>
            </a:r>
          </a:p>
          <a:p>
            <a:pPr algn="ctr"/>
            <a:r>
              <a:rPr lang="pt-BR" sz="3200" b="1" dirty="0" smtClean="0">
                <a:solidFill>
                  <a:schemeClr val="bg1"/>
                </a:solidFill>
                <a:effectLst>
                  <a:outerShdw blurRad="38100" dist="38100" dir="2700000" algn="tl">
                    <a:srgbClr val="000000">
                      <a:alpha val="43137"/>
                    </a:srgbClr>
                  </a:outerShdw>
                </a:effectLst>
              </a:rPr>
              <a:t/>
            </a:r>
            <a:br>
              <a:rPr lang="pt-BR" sz="3200" b="1" dirty="0" smtClean="0">
                <a:solidFill>
                  <a:schemeClr val="bg1"/>
                </a:solidFill>
                <a:effectLst>
                  <a:outerShdw blurRad="38100" dist="38100" dir="2700000" algn="tl">
                    <a:srgbClr val="000000">
                      <a:alpha val="43137"/>
                    </a:srgbClr>
                  </a:outerShdw>
                </a:effectLst>
              </a:rPr>
            </a:br>
            <a:r>
              <a:rPr lang="pt-BR" sz="3200" b="1" dirty="0" smtClean="0">
                <a:solidFill>
                  <a:schemeClr val="bg1"/>
                </a:solidFill>
                <a:effectLst>
                  <a:outerShdw blurRad="38100" dist="38100" dir="2700000" algn="tl">
                    <a:srgbClr val="000000">
                      <a:alpha val="43137"/>
                    </a:srgbClr>
                  </a:outerShdw>
                </a:effectLst>
              </a:rPr>
              <a:t>A regra é que existem estratos faltando em quase toda parte </a:t>
            </a:r>
            <a:r>
              <a:rPr lang="pt-BR" sz="3200" b="1" dirty="0" smtClean="0">
                <a:solidFill>
                  <a:schemeClr val="bg1"/>
                </a:solidFill>
                <a:effectLst>
                  <a:outerShdw blurRad="38100" dist="38100" dir="2700000" algn="tl">
                    <a:srgbClr val="000000">
                      <a:alpha val="43137"/>
                    </a:srgbClr>
                  </a:outerShdw>
                </a:effectLst>
              </a:rPr>
              <a:t>onde </a:t>
            </a:r>
            <a:r>
              <a:rPr lang="pt-BR" sz="3200" b="1" dirty="0" smtClean="0">
                <a:solidFill>
                  <a:schemeClr val="bg1"/>
                </a:solidFill>
                <a:effectLst>
                  <a:outerShdw blurRad="38100" dist="38100" dir="2700000" algn="tl">
                    <a:srgbClr val="000000">
                      <a:alpha val="43137"/>
                    </a:srgbClr>
                  </a:outerShdw>
                </a:effectLst>
              </a:rPr>
              <a:t>você olha.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251520" y="1412776"/>
            <a:ext cx="8640960" cy="2677656"/>
          </a:xfrm>
          <a:prstGeom prst="rect">
            <a:avLst/>
          </a:prstGeom>
          <a:noFill/>
        </p:spPr>
        <p:txBody>
          <a:bodyPr wrap="square" rtlCol="0">
            <a:spAutoFit/>
          </a:bodyPr>
          <a:lstStyle/>
          <a:p>
            <a:pPr algn="ctr"/>
            <a:r>
              <a:rPr lang="pt-BR" sz="2800" b="1" dirty="0" smtClean="0">
                <a:solidFill>
                  <a:schemeClr val="bg1"/>
                </a:solidFill>
              </a:rPr>
              <a:t>Como os evolucionistas explicam estes lacunas de tempo?</a:t>
            </a:r>
          </a:p>
          <a:p>
            <a:pPr algn="ctr"/>
            <a:endParaRPr lang="pt-BR" sz="2800" b="1" dirty="0" smtClean="0">
              <a:solidFill>
                <a:schemeClr val="bg1"/>
              </a:solidFill>
            </a:endParaRPr>
          </a:p>
          <a:p>
            <a:pPr algn="ctr"/>
            <a:r>
              <a:rPr lang="pt-BR" sz="2800" b="1" dirty="0" smtClean="0">
                <a:solidFill>
                  <a:schemeClr val="bg1"/>
                </a:solidFill>
              </a:rPr>
              <a:t>Eles usam o conceito de “inconformidades”.</a:t>
            </a:r>
          </a:p>
          <a:p>
            <a:pPr algn="ctr"/>
            <a:endParaRPr lang="pt-BR" sz="2800" b="1" dirty="0" smtClean="0">
              <a:solidFill>
                <a:schemeClr val="bg1"/>
              </a:solidFill>
            </a:endParaRPr>
          </a:p>
          <a:p>
            <a:pPr algn="ctr"/>
            <a:r>
              <a:rPr lang="pt-BR" sz="2800" b="1" dirty="0" smtClean="0">
                <a:solidFill>
                  <a:schemeClr val="bg1"/>
                </a:solidFill>
              </a:rPr>
              <a:t>Note a sequente explicação deles:</a:t>
            </a:r>
            <a:endParaRPr lang="pt-BR"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dissolv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animEffect transition="in" filter="dissolve">
                                      <p:cBhvr>
                                        <p:cTn id="1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251520" y="1412776"/>
            <a:ext cx="8640960" cy="2677656"/>
          </a:xfrm>
          <a:prstGeom prst="rect">
            <a:avLst/>
          </a:prstGeom>
          <a:noFill/>
        </p:spPr>
        <p:txBody>
          <a:bodyPr wrap="square" rtlCol="0">
            <a:spAutoFit/>
          </a:bodyPr>
          <a:lstStyle/>
          <a:p>
            <a:pPr algn="ctr"/>
            <a:r>
              <a:rPr lang="pt-BR" sz="2800" b="1" dirty="0" smtClean="0">
                <a:solidFill>
                  <a:schemeClr val="bg1"/>
                </a:solidFill>
                <a:latin typeface="Comic Sans MS" pitchFamily="66" charset="0"/>
              </a:rPr>
              <a:t>INCONFORMIDADES: lacunas no tempo relativo. </a:t>
            </a:r>
            <a:br>
              <a:rPr lang="pt-BR" sz="2800" b="1" dirty="0" smtClean="0">
                <a:solidFill>
                  <a:schemeClr val="bg1"/>
                </a:solidFill>
                <a:latin typeface="Comic Sans MS" pitchFamily="66" charset="0"/>
              </a:rPr>
            </a:br>
            <a:endParaRPr lang="pt-BR" sz="2800" b="1" dirty="0" smtClean="0">
              <a:solidFill>
                <a:schemeClr val="bg1"/>
              </a:solidFill>
              <a:latin typeface="Comic Sans MS" pitchFamily="66" charset="0"/>
            </a:endParaRPr>
          </a:p>
          <a:p>
            <a:pPr algn="ctr"/>
            <a:r>
              <a:rPr lang="pt-BR" sz="2800" b="1" dirty="0" smtClean="0">
                <a:solidFill>
                  <a:schemeClr val="bg1"/>
                </a:solidFill>
                <a:latin typeface="Comic Sans MS" pitchFamily="66" charset="0"/>
              </a:rPr>
              <a:t>A inconformidade indica onde camadas de rochas estão em falta na sequência de estratos - significa que evidência está faltando.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271769" y="1412776"/>
            <a:ext cx="8568952" cy="523220"/>
          </a:xfrm>
          <a:prstGeom prst="rect">
            <a:avLst/>
          </a:prstGeom>
          <a:noFill/>
        </p:spPr>
        <p:txBody>
          <a:bodyPr wrap="square" rtlCol="0">
            <a:spAutoFit/>
          </a:bodyPr>
          <a:lstStyle/>
          <a:p>
            <a:pPr algn="ctr"/>
            <a:r>
              <a:rPr lang="pt-BR" sz="2800" b="1" dirty="0" smtClean="0">
                <a:solidFill>
                  <a:schemeClr val="bg1"/>
                </a:solidFill>
                <a:latin typeface="Comic Sans MS" pitchFamily="66" charset="0"/>
              </a:rPr>
              <a:t>TIPOS DE INCONFORMIDADES </a:t>
            </a:r>
          </a:p>
        </p:txBody>
      </p:sp>
      <p:pic>
        <p:nvPicPr>
          <p:cNvPr id="9" name="Picture 8" descr="Untitled1c.png"/>
          <p:cNvPicPr>
            <a:picLocks noChangeAspect="1"/>
          </p:cNvPicPr>
          <p:nvPr/>
        </p:nvPicPr>
        <p:blipFill>
          <a:blip r:embed="rId3" cstate="print"/>
          <a:stretch>
            <a:fillRect/>
          </a:stretch>
        </p:blipFill>
        <p:spPr>
          <a:xfrm>
            <a:off x="467544" y="2060848"/>
            <a:ext cx="3644713" cy="2311281"/>
          </a:xfrm>
          <a:prstGeom prst="rect">
            <a:avLst/>
          </a:prstGeom>
        </p:spPr>
      </p:pic>
      <p:sp>
        <p:nvSpPr>
          <p:cNvPr id="11" name="TextBox 10"/>
          <p:cNvSpPr txBox="1"/>
          <p:nvPr/>
        </p:nvSpPr>
        <p:spPr>
          <a:xfrm>
            <a:off x="4427984" y="2348880"/>
            <a:ext cx="4716016" cy="3970318"/>
          </a:xfrm>
          <a:prstGeom prst="rect">
            <a:avLst/>
          </a:prstGeom>
          <a:noFill/>
        </p:spPr>
        <p:txBody>
          <a:bodyPr wrap="square" rtlCol="0">
            <a:spAutoFit/>
          </a:bodyPr>
          <a:lstStyle/>
          <a:p>
            <a:pPr algn="ctr"/>
            <a:r>
              <a:rPr lang="pt-BR" sz="2800" b="1" dirty="0" smtClean="0">
                <a:solidFill>
                  <a:schemeClr val="bg1"/>
                </a:solidFill>
                <a:latin typeface="Comic Sans MS" pitchFamily="66" charset="0"/>
              </a:rPr>
              <a:t>Inconformidade Angular - mais jovem, estratos planos são depositados em cima do estratos mais antigos.  Estratos mais velhos poderiam ter sido inclinados durante a elevação (10s de Ma faltando).</a:t>
            </a:r>
          </a:p>
        </p:txBody>
      </p:sp>
      <p:pic>
        <p:nvPicPr>
          <p:cNvPr id="2009090" name="Picture 2" descr="http://america.pink/images/4/5/8/7/3/8/0/en/1-unconformity.jpg"/>
          <p:cNvPicPr>
            <a:picLocks noChangeAspect="1" noChangeArrowheads="1"/>
          </p:cNvPicPr>
          <p:nvPr/>
        </p:nvPicPr>
        <p:blipFill>
          <a:blip r:embed="rId4" cstate="print"/>
          <a:srcRect/>
          <a:stretch>
            <a:fillRect/>
          </a:stretch>
        </p:blipFill>
        <p:spPr bwMode="auto">
          <a:xfrm>
            <a:off x="467544" y="4455054"/>
            <a:ext cx="3600400" cy="24029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2009090"/>
                                        </p:tgtEl>
                                        <p:attrNameLst>
                                          <p:attrName>style.visibility</p:attrName>
                                        </p:attrNameLst>
                                      </p:cBhvr>
                                      <p:to>
                                        <p:strVal val="visible"/>
                                      </p:to>
                                    </p:set>
                                    <p:animEffect transition="in" filter="dissolve">
                                      <p:cBhvr>
                                        <p:cTn id="15" dur="500"/>
                                        <p:tgtEl>
                                          <p:spTgt spid="200909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2056" y="1436578"/>
            <a:ext cx="7992888" cy="5016758"/>
          </a:xfrm>
          <a:prstGeom prst="rect">
            <a:avLst/>
          </a:prstGeom>
          <a:noFill/>
        </p:spPr>
        <p:txBody>
          <a:bodyPr wrap="square" lIns="91440" tIns="45720" rIns="91440" bIns="45720">
            <a:spAutoFit/>
          </a:bodyPr>
          <a:lstStyle/>
          <a:p>
            <a:pPr algn="ctr"/>
            <a:r>
              <a:rPr lang="pt-BR" sz="77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2- ESTRATOS:</a:t>
            </a:r>
          </a:p>
          <a:p>
            <a:pPr algn="ctr"/>
            <a:r>
              <a:rPr lang="pt-BR" sz="77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Rochas Sedimentárias Globais</a:t>
            </a:r>
            <a:endParaRPr lang="pt-BR" sz="77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ransition advClick="0">
    <p:circl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4355976" y="2708920"/>
            <a:ext cx="4392488" cy="3539430"/>
          </a:xfrm>
          <a:prstGeom prst="rect">
            <a:avLst/>
          </a:prstGeom>
          <a:noFill/>
        </p:spPr>
        <p:txBody>
          <a:bodyPr wrap="square" rtlCol="0">
            <a:spAutoFit/>
          </a:bodyPr>
          <a:lstStyle/>
          <a:p>
            <a:pPr algn="ctr"/>
            <a:r>
              <a:rPr lang="pt-BR" sz="2800" b="1" dirty="0" smtClean="0">
                <a:solidFill>
                  <a:schemeClr val="bg1"/>
                </a:solidFill>
                <a:latin typeface="Comic Sans MS" pitchFamily="66" charset="0"/>
              </a:rPr>
              <a:t>Desconformidade - todas as camadas são horizontais, mas alguns estão em falta devido à erosão antes da deposição de novas camadas (menos tempo faltando).</a:t>
            </a:r>
          </a:p>
        </p:txBody>
      </p:sp>
      <p:pic>
        <p:nvPicPr>
          <p:cNvPr id="8" name="Picture 7" descr="Untitled1b.png"/>
          <p:cNvPicPr>
            <a:picLocks noChangeAspect="1"/>
          </p:cNvPicPr>
          <p:nvPr/>
        </p:nvPicPr>
        <p:blipFill>
          <a:blip r:embed="rId3" cstate="print"/>
          <a:stretch>
            <a:fillRect/>
          </a:stretch>
        </p:blipFill>
        <p:spPr>
          <a:xfrm>
            <a:off x="392540" y="2138848"/>
            <a:ext cx="3470322" cy="2218143"/>
          </a:xfrm>
          <a:prstGeom prst="rect">
            <a:avLst/>
          </a:prstGeom>
        </p:spPr>
      </p:pic>
      <p:sp>
        <p:nvSpPr>
          <p:cNvPr id="11" name="TextBox 10"/>
          <p:cNvSpPr txBox="1"/>
          <p:nvPr/>
        </p:nvSpPr>
        <p:spPr>
          <a:xfrm>
            <a:off x="271769" y="1412776"/>
            <a:ext cx="8568952" cy="523220"/>
          </a:xfrm>
          <a:prstGeom prst="rect">
            <a:avLst/>
          </a:prstGeom>
          <a:noFill/>
        </p:spPr>
        <p:txBody>
          <a:bodyPr wrap="square" rtlCol="0">
            <a:spAutoFit/>
          </a:bodyPr>
          <a:lstStyle/>
          <a:p>
            <a:pPr algn="ctr"/>
            <a:r>
              <a:rPr lang="pt-BR" sz="2800" b="1" dirty="0" smtClean="0">
                <a:solidFill>
                  <a:schemeClr val="bg1"/>
                </a:solidFill>
                <a:latin typeface="Comic Sans MS" pitchFamily="66" charset="0"/>
              </a:rPr>
              <a:t>TIPOS DE INCONFORMIDADES </a:t>
            </a:r>
          </a:p>
        </p:txBody>
      </p:sp>
      <p:pic>
        <p:nvPicPr>
          <p:cNvPr id="2010114" name="Picture 2" descr="http://faculty.chemeketa.edu/afrank1/structure_time/time/photo3b.jpg"/>
          <p:cNvPicPr>
            <a:picLocks noChangeAspect="1" noChangeArrowheads="1"/>
          </p:cNvPicPr>
          <p:nvPr/>
        </p:nvPicPr>
        <p:blipFill>
          <a:blip r:embed="rId4" cstate="print"/>
          <a:srcRect/>
          <a:stretch>
            <a:fillRect/>
          </a:stretch>
        </p:blipFill>
        <p:spPr bwMode="auto">
          <a:xfrm>
            <a:off x="395536" y="4536317"/>
            <a:ext cx="3528392" cy="23216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2010114"/>
                                        </p:tgtEl>
                                        <p:attrNameLst>
                                          <p:attrName>style.visibility</p:attrName>
                                        </p:attrNameLst>
                                      </p:cBhvr>
                                      <p:to>
                                        <p:strVal val="visible"/>
                                      </p:to>
                                    </p:set>
                                    <p:animEffect transition="in" filter="dissolve">
                                      <p:cBhvr>
                                        <p:cTn id="10" dur="500"/>
                                        <p:tgtEl>
                                          <p:spTgt spid="20101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4427984" y="2276872"/>
            <a:ext cx="4716016" cy="4401205"/>
          </a:xfrm>
          <a:prstGeom prst="rect">
            <a:avLst/>
          </a:prstGeom>
          <a:noFill/>
        </p:spPr>
        <p:txBody>
          <a:bodyPr wrap="square" rtlCol="0">
            <a:spAutoFit/>
          </a:bodyPr>
          <a:lstStyle/>
          <a:p>
            <a:pPr algn="ctr"/>
            <a:r>
              <a:rPr lang="pt-BR" sz="2800" b="1" dirty="0" err="1" smtClean="0">
                <a:solidFill>
                  <a:schemeClr val="bg1"/>
                </a:solidFill>
                <a:latin typeface="Comic Sans MS" pitchFamily="66" charset="0"/>
              </a:rPr>
              <a:t>Não-conformidade</a:t>
            </a:r>
            <a:r>
              <a:rPr lang="pt-BR" sz="2800" b="1" dirty="0" smtClean="0">
                <a:solidFill>
                  <a:schemeClr val="bg1"/>
                </a:solidFill>
                <a:latin typeface="Comic Sans MS" pitchFamily="66" charset="0"/>
              </a:rPr>
              <a:t> - ocorre quando camadas sedimentares são depositadas sobre a rocha ígnea ou metamórfica (maior tem faltando em falta, erodida até as rochas cristalinas do embasamento).</a:t>
            </a:r>
          </a:p>
        </p:txBody>
      </p:sp>
      <p:pic>
        <p:nvPicPr>
          <p:cNvPr id="7" name="Picture 6" descr="Untitled1a.png"/>
          <p:cNvPicPr>
            <a:picLocks noChangeAspect="1"/>
          </p:cNvPicPr>
          <p:nvPr/>
        </p:nvPicPr>
        <p:blipFill>
          <a:blip r:embed="rId3" cstate="print"/>
          <a:stretch>
            <a:fillRect/>
          </a:stretch>
        </p:blipFill>
        <p:spPr>
          <a:xfrm>
            <a:off x="571430" y="2204864"/>
            <a:ext cx="3420380" cy="2280253"/>
          </a:xfrm>
          <a:prstGeom prst="rect">
            <a:avLst/>
          </a:prstGeom>
        </p:spPr>
      </p:pic>
      <p:sp>
        <p:nvSpPr>
          <p:cNvPr id="11" name="TextBox 10"/>
          <p:cNvSpPr txBox="1"/>
          <p:nvPr/>
        </p:nvSpPr>
        <p:spPr>
          <a:xfrm>
            <a:off x="271769" y="1412776"/>
            <a:ext cx="8568952" cy="523220"/>
          </a:xfrm>
          <a:prstGeom prst="rect">
            <a:avLst/>
          </a:prstGeom>
          <a:noFill/>
        </p:spPr>
        <p:txBody>
          <a:bodyPr wrap="square" rtlCol="0">
            <a:spAutoFit/>
          </a:bodyPr>
          <a:lstStyle/>
          <a:p>
            <a:pPr algn="ctr"/>
            <a:r>
              <a:rPr lang="pt-BR" sz="2800" b="1" dirty="0" smtClean="0">
                <a:solidFill>
                  <a:schemeClr val="bg1"/>
                </a:solidFill>
                <a:latin typeface="Comic Sans MS" pitchFamily="66" charset="0"/>
              </a:rPr>
              <a:t>TIPOS DE INCONFORMIDADES </a:t>
            </a:r>
          </a:p>
        </p:txBody>
      </p:sp>
      <p:pic>
        <p:nvPicPr>
          <p:cNvPr id="2008068" name="Picture 4" descr="nonconfWindRC.gif (69905 bytes)"/>
          <p:cNvPicPr>
            <a:picLocks noChangeAspect="1" noChangeArrowheads="1"/>
          </p:cNvPicPr>
          <p:nvPr/>
        </p:nvPicPr>
        <p:blipFill>
          <a:blip r:embed="rId4" cstate="print"/>
          <a:srcRect/>
          <a:stretch>
            <a:fillRect/>
          </a:stretch>
        </p:blipFill>
        <p:spPr bwMode="auto">
          <a:xfrm>
            <a:off x="566936" y="4571999"/>
            <a:ext cx="3429000" cy="2286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2008068"/>
                                        </p:tgtEl>
                                        <p:attrNameLst>
                                          <p:attrName>style.visibility</p:attrName>
                                        </p:attrNameLst>
                                      </p:cBhvr>
                                      <p:to>
                                        <p:strVal val="visible"/>
                                      </p:to>
                                    </p:set>
                                    <p:animEffect transition="in" filter="dissolve">
                                      <p:cBhvr>
                                        <p:cTn id="10" dur="500"/>
                                        <p:tgtEl>
                                          <p:spTgt spid="200806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4355976" y="2420888"/>
            <a:ext cx="4536504" cy="4401205"/>
          </a:xfrm>
          <a:prstGeom prst="rect">
            <a:avLst/>
          </a:prstGeom>
          <a:noFill/>
        </p:spPr>
        <p:txBody>
          <a:bodyPr wrap="square" rtlCol="0">
            <a:spAutoFit/>
          </a:bodyPr>
          <a:lstStyle/>
          <a:p>
            <a:pPr algn="ctr"/>
            <a:r>
              <a:rPr lang="pt-BR" sz="2800" b="1" dirty="0" err="1" smtClean="0">
                <a:solidFill>
                  <a:schemeClr val="bg1"/>
                </a:solidFill>
                <a:latin typeface="Comic Sans MS" pitchFamily="66" charset="0"/>
              </a:rPr>
              <a:t>Paraconformidade</a:t>
            </a:r>
            <a:r>
              <a:rPr lang="pt-BR" sz="2800" b="1" dirty="0" smtClean="0">
                <a:solidFill>
                  <a:schemeClr val="bg1"/>
                </a:solidFill>
                <a:latin typeface="Comic Sans MS" pitchFamily="66" charset="0"/>
              </a:rPr>
              <a:t> - não há diferença visível em tempo, mas as idades acima e abaixo da </a:t>
            </a:r>
            <a:r>
              <a:rPr lang="pt-BR" sz="2800" b="1" dirty="0" err="1" smtClean="0">
                <a:solidFill>
                  <a:schemeClr val="bg1"/>
                </a:solidFill>
                <a:latin typeface="Comic Sans MS" pitchFamily="66" charset="0"/>
              </a:rPr>
              <a:t>paraconformidade</a:t>
            </a:r>
            <a:r>
              <a:rPr lang="pt-BR" sz="2800" b="1" dirty="0" smtClean="0">
                <a:solidFill>
                  <a:schemeClr val="bg1"/>
                </a:solidFill>
                <a:latin typeface="Comic Sans MS" pitchFamily="66" charset="0"/>
              </a:rPr>
              <a:t> (muitas vezes determinado por fósseis) indicam uma lacuna no tempo.</a:t>
            </a:r>
          </a:p>
          <a:p>
            <a:pPr algn="ctr"/>
            <a:endParaRPr lang="pt-BR" sz="2800" b="1" dirty="0" smtClean="0">
              <a:solidFill>
                <a:schemeClr val="bg1"/>
              </a:solidFill>
              <a:latin typeface="Comic Sans MS" pitchFamily="66" charset="0"/>
            </a:endParaRPr>
          </a:p>
        </p:txBody>
      </p:sp>
      <p:pic>
        <p:nvPicPr>
          <p:cNvPr id="10" name="Picture 9" descr="Untitled1d.png"/>
          <p:cNvPicPr>
            <a:picLocks noChangeAspect="1"/>
          </p:cNvPicPr>
          <p:nvPr/>
        </p:nvPicPr>
        <p:blipFill>
          <a:blip r:embed="rId3" cstate="print"/>
          <a:stretch>
            <a:fillRect/>
          </a:stretch>
        </p:blipFill>
        <p:spPr>
          <a:xfrm>
            <a:off x="669166" y="2276872"/>
            <a:ext cx="3341172" cy="2088232"/>
          </a:xfrm>
          <a:prstGeom prst="rect">
            <a:avLst/>
          </a:prstGeom>
        </p:spPr>
      </p:pic>
      <p:sp>
        <p:nvSpPr>
          <p:cNvPr id="11" name="TextBox 10"/>
          <p:cNvSpPr txBox="1"/>
          <p:nvPr/>
        </p:nvSpPr>
        <p:spPr>
          <a:xfrm>
            <a:off x="271769" y="1412776"/>
            <a:ext cx="8568952" cy="523220"/>
          </a:xfrm>
          <a:prstGeom prst="rect">
            <a:avLst/>
          </a:prstGeom>
          <a:noFill/>
        </p:spPr>
        <p:txBody>
          <a:bodyPr wrap="square" rtlCol="0">
            <a:spAutoFit/>
          </a:bodyPr>
          <a:lstStyle/>
          <a:p>
            <a:pPr algn="ctr"/>
            <a:r>
              <a:rPr lang="pt-BR" sz="2800" b="1" dirty="0" smtClean="0">
                <a:solidFill>
                  <a:schemeClr val="bg1"/>
                </a:solidFill>
                <a:latin typeface="Comic Sans MS" pitchFamily="66" charset="0"/>
              </a:rPr>
              <a:t>TIPOS DE INCONFORMIDADES </a:t>
            </a:r>
          </a:p>
        </p:txBody>
      </p:sp>
      <p:grpSp>
        <p:nvGrpSpPr>
          <p:cNvPr id="13" name="Group 12"/>
          <p:cNvGrpSpPr/>
          <p:nvPr/>
        </p:nvGrpSpPr>
        <p:grpSpPr>
          <a:xfrm>
            <a:off x="683568" y="4509121"/>
            <a:ext cx="3240360" cy="2348880"/>
            <a:chOff x="0" y="-152400"/>
            <a:chExt cx="9144000" cy="5446713"/>
          </a:xfrm>
        </p:grpSpPr>
        <p:pic>
          <p:nvPicPr>
            <p:cNvPr id="14" name="Picture 2" descr="111"/>
            <p:cNvPicPr>
              <a:picLocks noChangeAspect="1" noChangeArrowheads="1"/>
            </p:cNvPicPr>
            <p:nvPr/>
          </p:nvPicPr>
          <p:blipFill>
            <a:blip r:embed="rId4" cstate="print"/>
            <a:srcRect/>
            <a:stretch>
              <a:fillRect/>
            </a:stretch>
          </p:blipFill>
          <p:spPr bwMode="auto">
            <a:xfrm>
              <a:off x="0" y="-152400"/>
              <a:ext cx="9144000" cy="5446713"/>
            </a:xfrm>
            <a:prstGeom prst="rect">
              <a:avLst/>
            </a:prstGeom>
            <a:noFill/>
            <a:ln w="9525">
              <a:noFill/>
              <a:miter lim="800000"/>
              <a:headEnd/>
              <a:tailEnd/>
            </a:ln>
          </p:spPr>
        </p:pic>
        <p:sp>
          <p:nvSpPr>
            <p:cNvPr id="15" name="Line 4"/>
            <p:cNvSpPr>
              <a:spLocks noChangeShapeType="1"/>
            </p:cNvSpPr>
            <p:nvPr/>
          </p:nvSpPr>
          <p:spPr bwMode="auto">
            <a:xfrm>
              <a:off x="2057400" y="1828800"/>
              <a:ext cx="3733800" cy="609600"/>
            </a:xfrm>
            <a:prstGeom prst="line">
              <a:avLst/>
            </a:prstGeom>
            <a:noFill/>
            <a:ln w="76200">
              <a:solidFill>
                <a:srgbClr val="FFFF00"/>
              </a:solidFill>
              <a:round/>
              <a:headEnd/>
              <a:tailEnd/>
            </a:ln>
            <a:effectLst>
              <a:outerShdw dist="35921" dir="2700000" algn="ctr" rotWithShape="0">
                <a:schemeClr val="tx1"/>
              </a:outerShdw>
            </a:effectLst>
          </p:spPr>
          <p:txBody>
            <a:bodyPr wrap="none" anchor="ctr"/>
            <a:lstStyle/>
            <a:p>
              <a:pPr fontAlgn="base">
                <a:spcBef>
                  <a:spcPct val="0"/>
                </a:spcBef>
                <a:spcAft>
                  <a:spcPct val="0"/>
                </a:spcAft>
                <a:defRPr/>
              </a:pPr>
              <a:endParaRPr lang="pt-BR" b="1">
                <a:solidFill>
                  <a:srgbClr val="000000"/>
                </a:solidFill>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251520" y="1412776"/>
            <a:ext cx="8640960" cy="954107"/>
          </a:xfrm>
          <a:prstGeom prst="rect">
            <a:avLst/>
          </a:prstGeom>
          <a:noFill/>
        </p:spPr>
        <p:txBody>
          <a:bodyPr wrap="square" rtlCol="0">
            <a:spAutoFit/>
          </a:bodyPr>
          <a:lstStyle/>
          <a:p>
            <a:pPr algn="ctr"/>
            <a:r>
              <a:rPr lang="pt-BR" sz="2800" b="1" dirty="0" smtClean="0">
                <a:solidFill>
                  <a:schemeClr val="bg1"/>
                </a:solidFill>
              </a:rPr>
              <a:t>Concordamos que todas estas situações existem, mas não concordamos com o tempo envolvido. </a:t>
            </a:r>
            <a:endParaRPr lang="pt-BR" sz="2800" b="1" dirty="0">
              <a:solidFill>
                <a:schemeClr val="bg1"/>
              </a:solidFill>
            </a:endParaRPr>
          </a:p>
        </p:txBody>
      </p:sp>
      <p:grpSp>
        <p:nvGrpSpPr>
          <p:cNvPr id="22" name="Group 21"/>
          <p:cNvGrpSpPr/>
          <p:nvPr/>
        </p:nvGrpSpPr>
        <p:grpSpPr>
          <a:xfrm>
            <a:off x="720347" y="2858633"/>
            <a:ext cx="3492896" cy="4027073"/>
            <a:chOff x="427046" y="2858633"/>
            <a:chExt cx="3492896" cy="4027073"/>
          </a:xfrm>
        </p:grpSpPr>
        <p:grpSp>
          <p:nvGrpSpPr>
            <p:cNvPr id="21" name="Group 20"/>
            <p:cNvGrpSpPr/>
            <p:nvPr/>
          </p:nvGrpSpPr>
          <p:grpSpPr>
            <a:xfrm>
              <a:off x="427046" y="2858633"/>
              <a:ext cx="3492896" cy="1970029"/>
              <a:chOff x="52749" y="2708920"/>
              <a:chExt cx="3492896" cy="1970029"/>
            </a:xfrm>
          </p:grpSpPr>
          <p:sp>
            <p:nvSpPr>
              <p:cNvPr id="12" name="TextBox 11"/>
              <p:cNvSpPr txBox="1"/>
              <p:nvPr/>
            </p:nvSpPr>
            <p:spPr>
              <a:xfrm>
                <a:off x="52749" y="4278839"/>
                <a:ext cx="3492896" cy="400110"/>
              </a:xfrm>
              <a:prstGeom prst="rect">
                <a:avLst/>
              </a:prstGeom>
              <a:noFill/>
            </p:spPr>
            <p:txBody>
              <a:bodyPr wrap="square" rtlCol="0">
                <a:spAutoFit/>
              </a:bodyPr>
              <a:lstStyle/>
              <a:p>
                <a:pPr algn="ctr"/>
                <a:r>
                  <a:rPr lang="pt-BR" sz="2000" b="1" dirty="0" smtClean="0">
                    <a:solidFill>
                      <a:schemeClr val="bg1"/>
                    </a:solidFill>
                  </a:rPr>
                  <a:t>Inconformidade Angular </a:t>
                </a:r>
              </a:p>
            </p:txBody>
          </p:sp>
          <p:pic>
            <p:nvPicPr>
              <p:cNvPr id="9" name="Picture 8" descr="Untitled1c.png"/>
              <p:cNvPicPr>
                <a:picLocks noChangeAspect="1"/>
              </p:cNvPicPr>
              <p:nvPr/>
            </p:nvPicPr>
            <p:blipFill>
              <a:blip r:embed="rId3" cstate="print"/>
              <a:stretch>
                <a:fillRect/>
              </a:stretch>
            </p:blipFill>
            <p:spPr>
              <a:xfrm>
                <a:off x="467544" y="2708920"/>
                <a:ext cx="2518033" cy="1596801"/>
              </a:xfrm>
              <a:prstGeom prst="rect">
                <a:avLst/>
              </a:prstGeom>
            </p:spPr>
          </p:pic>
        </p:grpSp>
        <p:grpSp>
          <p:nvGrpSpPr>
            <p:cNvPr id="20" name="Group 19"/>
            <p:cNvGrpSpPr/>
            <p:nvPr/>
          </p:nvGrpSpPr>
          <p:grpSpPr>
            <a:xfrm>
              <a:off x="683568" y="4886413"/>
              <a:ext cx="2880320" cy="1999293"/>
              <a:chOff x="306275" y="4797152"/>
              <a:chExt cx="2880320" cy="1999293"/>
            </a:xfrm>
          </p:grpSpPr>
          <p:pic>
            <p:nvPicPr>
              <p:cNvPr id="8" name="Picture 7" descr="Untitled1b.png"/>
              <p:cNvPicPr>
                <a:picLocks noChangeAspect="1"/>
              </p:cNvPicPr>
              <p:nvPr/>
            </p:nvPicPr>
            <p:blipFill>
              <a:blip r:embed="rId4" cstate="print"/>
              <a:stretch>
                <a:fillRect/>
              </a:stretch>
            </p:blipFill>
            <p:spPr>
              <a:xfrm>
                <a:off x="467544" y="4797152"/>
                <a:ext cx="2553127" cy="1631895"/>
              </a:xfrm>
              <a:prstGeom prst="rect">
                <a:avLst/>
              </a:prstGeom>
            </p:spPr>
          </p:pic>
          <p:sp>
            <p:nvSpPr>
              <p:cNvPr id="11" name="TextBox 10"/>
              <p:cNvSpPr txBox="1"/>
              <p:nvPr/>
            </p:nvSpPr>
            <p:spPr>
              <a:xfrm>
                <a:off x="306275" y="6396335"/>
                <a:ext cx="2880320" cy="400110"/>
              </a:xfrm>
              <a:prstGeom prst="rect">
                <a:avLst/>
              </a:prstGeom>
              <a:noFill/>
            </p:spPr>
            <p:txBody>
              <a:bodyPr wrap="square" rtlCol="0">
                <a:spAutoFit/>
              </a:bodyPr>
              <a:lstStyle/>
              <a:p>
                <a:pPr algn="ctr"/>
                <a:r>
                  <a:rPr lang="pt-BR" sz="2000" b="1" dirty="0" smtClean="0">
                    <a:solidFill>
                      <a:schemeClr val="bg1"/>
                    </a:solidFill>
                  </a:rPr>
                  <a:t>Desconformidade</a:t>
                </a:r>
                <a:endParaRPr lang="pt-BR" sz="2000" b="1" dirty="0">
                  <a:solidFill>
                    <a:schemeClr val="bg1"/>
                  </a:solidFill>
                </a:endParaRPr>
              </a:p>
            </p:txBody>
          </p:sp>
        </p:grpSp>
      </p:grpSp>
      <p:grpSp>
        <p:nvGrpSpPr>
          <p:cNvPr id="23" name="Group 22"/>
          <p:cNvGrpSpPr/>
          <p:nvPr/>
        </p:nvGrpSpPr>
        <p:grpSpPr>
          <a:xfrm>
            <a:off x="4932040" y="2847372"/>
            <a:ext cx="3168352" cy="4023327"/>
            <a:chOff x="5652120" y="2830119"/>
            <a:chExt cx="3168352" cy="4023327"/>
          </a:xfrm>
        </p:grpSpPr>
        <p:grpSp>
          <p:nvGrpSpPr>
            <p:cNvPr id="19" name="Group 18"/>
            <p:cNvGrpSpPr/>
            <p:nvPr/>
          </p:nvGrpSpPr>
          <p:grpSpPr>
            <a:xfrm>
              <a:off x="5854877" y="2830119"/>
              <a:ext cx="2841828" cy="2039041"/>
              <a:chOff x="6070901" y="2636912"/>
              <a:chExt cx="2841828" cy="2039041"/>
            </a:xfrm>
          </p:grpSpPr>
          <p:pic>
            <p:nvPicPr>
              <p:cNvPr id="7" name="Picture 6" descr="Untitled1a.png"/>
              <p:cNvPicPr>
                <a:picLocks noChangeAspect="1"/>
              </p:cNvPicPr>
              <p:nvPr/>
            </p:nvPicPr>
            <p:blipFill>
              <a:blip r:embed="rId5" cstate="print"/>
              <a:stretch>
                <a:fillRect/>
              </a:stretch>
            </p:blipFill>
            <p:spPr>
              <a:xfrm>
                <a:off x="6228184" y="2636912"/>
                <a:ext cx="2526806" cy="1684537"/>
              </a:xfrm>
              <a:prstGeom prst="rect">
                <a:avLst/>
              </a:prstGeom>
            </p:spPr>
          </p:pic>
          <p:sp>
            <p:nvSpPr>
              <p:cNvPr id="13" name="TextBox 12"/>
              <p:cNvSpPr txBox="1"/>
              <p:nvPr/>
            </p:nvSpPr>
            <p:spPr>
              <a:xfrm>
                <a:off x="6070901" y="4275843"/>
                <a:ext cx="2841828" cy="400110"/>
              </a:xfrm>
              <a:prstGeom prst="rect">
                <a:avLst/>
              </a:prstGeom>
              <a:noFill/>
            </p:spPr>
            <p:txBody>
              <a:bodyPr wrap="square" rtlCol="0">
                <a:spAutoFit/>
              </a:bodyPr>
              <a:lstStyle/>
              <a:p>
                <a:pPr algn="ctr"/>
                <a:r>
                  <a:rPr lang="pt-BR" sz="2000" b="1" dirty="0" err="1" smtClean="0">
                    <a:solidFill>
                      <a:schemeClr val="bg1"/>
                    </a:solidFill>
                  </a:rPr>
                  <a:t>Não-conformidade</a:t>
                </a:r>
                <a:r>
                  <a:rPr lang="pt-BR" sz="2000" b="1" dirty="0" smtClean="0">
                    <a:solidFill>
                      <a:schemeClr val="bg1"/>
                    </a:solidFill>
                  </a:rPr>
                  <a:t> </a:t>
                </a:r>
                <a:endParaRPr lang="pt-BR" sz="2000" b="1" dirty="0">
                  <a:solidFill>
                    <a:schemeClr val="bg1"/>
                  </a:solidFill>
                </a:endParaRPr>
              </a:p>
            </p:txBody>
          </p:sp>
        </p:grpSp>
        <p:grpSp>
          <p:nvGrpSpPr>
            <p:cNvPr id="15" name="Group 14"/>
            <p:cNvGrpSpPr/>
            <p:nvPr/>
          </p:nvGrpSpPr>
          <p:grpSpPr>
            <a:xfrm>
              <a:off x="5652120" y="4932638"/>
              <a:ext cx="3168352" cy="1920808"/>
              <a:chOff x="5868144" y="4860630"/>
              <a:chExt cx="3168352" cy="1920808"/>
            </a:xfrm>
          </p:grpSpPr>
          <p:pic>
            <p:nvPicPr>
              <p:cNvPr id="10" name="Picture 9" descr="Untitled1d.png"/>
              <p:cNvPicPr>
                <a:picLocks noChangeAspect="1"/>
              </p:cNvPicPr>
              <p:nvPr/>
            </p:nvPicPr>
            <p:blipFill>
              <a:blip r:embed="rId6" cstate="print"/>
              <a:stretch>
                <a:fillRect/>
              </a:stretch>
            </p:blipFill>
            <p:spPr>
              <a:xfrm>
                <a:off x="6194431" y="4860630"/>
                <a:ext cx="2526806" cy="1579253"/>
              </a:xfrm>
              <a:prstGeom prst="rect">
                <a:avLst/>
              </a:prstGeom>
            </p:spPr>
          </p:pic>
          <p:sp>
            <p:nvSpPr>
              <p:cNvPr id="14" name="TextBox 13"/>
              <p:cNvSpPr txBox="1"/>
              <p:nvPr/>
            </p:nvSpPr>
            <p:spPr>
              <a:xfrm>
                <a:off x="5868144" y="6381328"/>
                <a:ext cx="3168352" cy="400110"/>
              </a:xfrm>
              <a:prstGeom prst="rect">
                <a:avLst/>
              </a:prstGeom>
              <a:noFill/>
            </p:spPr>
            <p:txBody>
              <a:bodyPr wrap="square" rtlCol="0">
                <a:spAutoFit/>
              </a:bodyPr>
              <a:lstStyle/>
              <a:p>
                <a:pPr algn="ctr"/>
                <a:r>
                  <a:rPr lang="pt-BR" sz="2000" b="1" dirty="0" err="1" smtClean="0">
                    <a:solidFill>
                      <a:schemeClr val="bg1"/>
                    </a:solidFill>
                  </a:rPr>
                  <a:t>Paraconformidade</a:t>
                </a:r>
                <a:r>
                  <a:rPr lang="pt-BR" sz="2000" b="1" dirty="0" smtClean="0">
                    <a:solidFill>
                      <a:schemeClr val="bg1"/>
                    </a:solidFill>
                  </a:rPr>
                  <a:t>  </a:t>
                </a:r>
                <a:endParaRPr lang="pt-BR" sz="2000" b="1" dirty="0">
                  <a:solidFill>
                    <a:schemeClr val="bg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251520" y="1412776"/>
            <a:ext cx="8640960" cy="1384995"/>
          </a:xfrm>
          <a:prstGeom prst="rect">
            <a:avLst/>
          </a:prstGeom>
          <a:noFill/>
        </p:spPr>
        <p:txBody>
          <a:bodyPr wrap="square" rtlCol="0">
            <a:spAutoFit/>
          </a:bodyPr>
          <a:lstStyle/>
          <a:p>
            <a:pPr algn="ctr"/>
            <a:r>
              <a:rPr lang="pt-BR" sz="2800" b="1" dirty="0" smtClean="0">
                <a:solidFill>
                  <a:schemeClr val="bg1"/>
                </a:solidFill>
              </a:rPr>
              <a:t>De fato, muitas pessoas não mencionam a </a:t>
            </a:r>
            <a:r>
              <a:rPr lang="pt-BR" sz="2800" b="1" dirty="0" err="1" smtClean="0">
                <a:solidFill>
                  <a:schemeClr val="bg1"/>
                </a:solidFill>
              </a:rPr>
              <a:t>paraconformidade</a:t>
            </a:r>
            <a:r>
              <a:rPr lang="pt-BR" sz="2800" b="1" dirty="0" smtClean="0">
                <a:solidFill>
                  <a:schemeClr val="bg1"/>
                </a:solidFill>
              </a:rPr>
              <a:t> porque encaixa melhor com o Dilúvio e pouco tempo.</a:t>
            </a:r>
            <a:endParaRPr lang="pt-BR" sz="2800" b="1" dirty="0">
              <a:solidFill>
                <a:schemeClr val="bg1"/>
              </a:solidFill>
            </a:endParaRPr>
          </a:p>
        </p:txBody>
      </p:sp>
      <p:grpSp>
        <p:nvGrpSpPr>
          <p:cNvPr id="3" name="Group 21"/>
          <p:cNvGrpSpPr/>
          <p:nvPr/>
        </p:nvGrpSpPr>
        <p:grpSpPr>
          <a:xfrm>
            <a:off x="720347" y="2858633"/>
            <a:ext cx="3492896" cy="4027073"/>
            <a:chOff x="427046" y="2858633"/>
            <a:chExt cx="3492896" cy="4027073"/>
          </a:xfrm>
        </p:grpSpPr>
        <p:grpSp>
          <p:nvGrpSpPr>
            <p:cNvPr id="4" name="Group 20"/>
            <p:cNvGrpSpPr/>
            <p:nvPr/>
          </p:nvGrpSpPr>
          <p:grpSpPr>
            <a:xfrm>
              <a:off x="427046" y="2858633"/>
              <a:ext cx="3492896" cy="1970029"/>
              <a:chOff x="52749" y="2708920"/>
              <a:chExt cx="3492896" cy="1970029"/>
            </a:xfrm>
          </p:grpSpPr>
          <p:sp>
            <p:nvSpPr>
              <p:cNvPr id="12" name="TextBox 11"/>
              <p:cNvSpPr txBox="1"/>
              <p:nvPr/>
            </p:nvSpPr>
            <p:spPr>
              <a:xfrm>
                <a:off x="52749" y="4278839"/>
                <a:ext cx="3492896" cy="400110"/>
              </a:xfrm>
              <a:prstGeom prst="rect">
                <a:avLst/>
              </a:prstGeom>
              <a:noFill/>
            </p:spPr>
            <p:txBody>
              <a:bodyPr wrap="square" rtlCol="0">
                <a:spAutoFit/>
              </a:bodyPr>
              <a:lstStyle/>
              <a:p>
                <a:pPr algn="ctr"/>
                <a:r>
                  <a:rPr lang="pt-BR" sz="2000" b="1" dirty="0" smtClean="0">
                    <a:solidFill>
                      <a:schemeClr val="bg1"/>
                    </a:solidFill>
                  </a:rPr>
                  <a:t>Inconformidade Angular </a:t>
                </a:r>
              </a:p>
            </p:txBody>
          </p:sp>
          <p:pic>
            <p:nvPicPr>
              <p:cNvPr id="9" name="Picture 8" descr="Untitled1c.png"/>
              <p:cNvPicPr>
                <a:picLocks noChangeAspect="1"/>
              </p:cNvPicPr>
              <p:nvPr/>
            </p:nvPicPr>
            <p:blipFill>
              <a:blip r:embed="rId4" cstate="print"/>
              <a:stretch>
                <a:fillRect/>
              </a:stretch>
            </p:blipFill>
            <p:spPr>
              <a:xfrm>
                <a:off x="467544" y="2708920"/>
                <a:ext cx="2518033" cy="1596801"/>
              </a:xfrm>
              <a:prstGeom prst="rect">
                <a:avLst/>
              </a:prstGeom>
            </p:spPr>
          </p:pic>
        </p:grpSp>
        <p:grpSp>
          <p:nvGrpSpPr>
            <p:cNvPr id="5" name="Group 19"/>
            <p:cNvGrpSpPr/>
            <p:nvPr/>
          </p:nvGrpSpPr>
          <p:grpSpPr>
            <a:xfrm>
              <a:off x="683568" y="4886413"/>
              <a:ext cx="2880320" cy="1999293"/>
              <a:chOff x="306275" y="4797152"/>
              <a:chExt cx="2880320" cy="1999293"/>
            </a:xfrm>
          </p:grpSpPr>
          <p:pic>
            <p:nvPicPr>
              <p:cNvPr id="8" name="Picture 7" descr="Untitled1b.png"/>
              <p:cNvPicPr>
                <a:picLocks noChangeAspect="1"/>
              </p:cNvPicPr>
              <p:nvPr/>
            </p:nvPicPr>
            <p:blipFill>
              <a:blip r:embed="rId5" cstate="print"/>
              <a:stretch>
                <a:fillRect/>
              </a:stretch>
            </p:blipFill>
            <p:spPr>
              <a:xfrm>
                <a:off x="467544" y="4797152"/>
                <a:ext cx="2553127" cy="1631895"/>
              </a:xfrm>
              <a:prstGeom prst="rect">
                <a:avLst/>
              </a:prstGeom>
            </p:spPr>
          </p:pic>
          <p:sp>
            <p:nvSpPr>
              <p:cNvPr id="11" name="TextBox 10"/>
              <p:cNvSpPr txBox="1"/>
              <p:nvPr/>
            </p:nvSpPr>
            <p:spPr>
              <a:xfrm>
                <a:off x="306275" y="6396335"/>
                <a:ext cx="2880320" cy="400110"/>
              </a:xfrm>
              <a:prstGeom prst="rect">
                <a:avLst/>
              </a:prstGeom>
              <a:noFill/>
            </p:spPr>
            <p:txBody>
              <a:bodyPr wrap="square" rtlCol="0">
                <a:spAutoFit/>
              </a:bodyPr>
              <a:lstStyle/>
              <a:p>
                <a:pPr algn="ctr"/>
                <a:r>
                  <a:rPr lang="pt-BR" sz="2000" b="1" dirty="0" smtClean="0">
                    <a:solidFill>
                      <a:schemeClr val="bg1"/>
                    </a:solidFill>
                  </a:rPr>
                  <a:t>Desconformidade</a:t>
                </a:r>
                <a:endParaRPr lang="pt-BR" sz="2000" b="1" dirty="0">
                  <a:solidFill>
                    <a:schemeClr val="bg1"/>
                  </a:solidFill>
                </a:endParaRPr>
              </a:p>
            </p:txBody>
          </p:sp>
        </p:grpSp>
      </p:grpSp>
      <p:grpSp>
        <p:nvGrpSpPr>
          <p:cNvPr id="6" name="Group 22"/>
          <p:cNvGrpSpPr/>
          <p:nvPr/>
        </p:nvGrpSpPr>
        <p:grpSpPr>
          <a:xfrm>
            <a:off x="4932040" y="2847372"/>
            <a:ext cx="3168352" cy="4023327"/>
            <a:chOff x="5652120" y="2830119"/>
            <a:chExt cx="3168352" cy="4023327"/>
          </a:xfrm>
        </p:grpSpPr>
        <p:grpSp>
          <p:nvGrpSpPr>
            <p:cNvPr id="15" name="Group 18"/>
            <p:cNvGrpSpPr/>
            <p:nvPr/>
          </p:nvGrpSpPr>
          <p:grpSpPr>
            <a:xfrm>
              <a:off x="5854877" y="2830119"/>
              <a:ext cx="2841828" cy="2039041"/>
              <a:chOff x="6070901" y="2636912"/>
              <a:chExt cx="2841828" cy="2039041"/>
            </a:xfrm>
          </p:grpSpPr>
          <p:pic>
            <p:nvPicPr>
              <p:cNvPr id="7" name="Picture 6" descr="Untitled1a.png"/>
              <p:cNvPicPr>
                <a:picLocks noChangeAspect="1"/>
              </p:cNvPicPr>
              <p:nvPr/>
            </p:nvPicPr>
            <p:blipFill>
              <a:blip r:embed="rId6" cstate="print"/>
              <a:stretch>
                <a:fillRect/>
              </a:stretch>
            </p:blipFill>
            <p:spPr>
              <a:xfrm>
                <a:off x="6228184" y="2636912"/>
                <a:ext cx="2526806" cy="1684537"/>
              </a:xfrm>
              <a:prstGeom prst="rect">
                <a:avLst/>
              </a:prstGeom>
            </p:spPr>
          </p:pic>
          <p:sp>
            <p:nvSpPr>
              <p:cNvPr id="13" name="TextBox 12"/>
              <p:cNvSpPr txBox="1"/>
              <p:nvPr/>
            </p:nvSpPr>
            <p:spPr>
              <a:xfrm>
                <a:off x="6070901" y="4275843"/>
                <a:ext cx="2841828" cy="400110"/>
              </a:xfrm>
              <a:prstGeom prst="rect">
                <a:avLst/>
              </a:prstGeom>
              <a:noFill/>
            </p:spPr>
            <p:txBody>
              <a:bodyPr wrap="square" rtlCol="0">
                <a:spAutoFit/>
              </a:bodyPr>
              <a:lstStyle/>
              <a:p>
                <a:pPr algn="ctr"/>
                <a:r>
                  <a:rPr lang="pt-BR" sz="2000" b="1" dirty="0" err="1" smtClean="0">
                    <a:solidFill>
                      <a:schemeClr val="bg1"/>
                    </a:solidFill>
                  </a:rPr>
                  <a:t>Não-conformidade</a:t>
                </a:r>
                <a:r>
                  <a:rPr lang="pt-BR" sz="2000" b="1" dirty="0" smtClean="0">
                    <a:solidFill>
                      <a:schemeClr val="bg1"/>
                    </a:solidFill>
                  </a:rPr>
                  <a:t> </a:t>
                </a:r>
                <a:endParaRPr lang="pt-BR" sz="2000" b="1" dirty="0">
                  <a:solidFill>
                    <a:schemeClr val="bg1"/>
                  </a:solidFill>
                </a:endParaRPr>
              </a:p>
            </p:txBody>
          </p:sp>
        </p:grpSp>
        <p:grpSp>
          <p:nvGrpSpPr>
            <p:cNvPr id="17" name="Group 14"/>
            <p:cNvGrpSpPr/>
            <p:nvPr/>
          </p:nvGrpSpPr>
          <p:grpSpPr>
            <a:xfrm>
              <a:off x="5652120" y="4932638"/>
              <a:ext cx="3168352" cy="1920808"/>
              <a:chOff x="5868144" y="4860630"/>
              <a:chExt cx="3168352" cy="1920808"/>
            </a:xfrm>
          </p:grpSpPr>
          <p:pic>
            <p:nvPicPr>
              <p:cNvPr id="10" name="Picture 9" descr="Untitled1d.png"/>
              <p:cNvPicPr>
                <a:picLocks noChangeAspect="1"/>
              </p:cNvPicPr>
              <p:nvPr/>
            </p:nvPicPr>
            <p:blipFill>
              <a:blip r:embed="rId7" cstate="print"/>
              <a:stretch>
                <a:fillRect/>
              </a:stretch>
            </p:blipFill>
            <p:spPr>
              <a:xfrm>
                <a:off x="6194431" y="4860630"/>
                <a:ext cx="2526806" cy="1579253"/>
              </a:xfrm>
              <a:prstGeom prst="rect">
                <a:avLst/>
              </a:prstGeom>
            </p:spPr>
          </p:pic>
          <p:sp>
            <p:nvSpPr>
              <p:cNvPr id="14" name="TextBox 13"/>
              <p:cNvSpPr txBox="1"/>
              <p:nvPr/>
            </p:nvSpPr>
            <p:spPr>
              <a:xfrm>
                <a:off x="5868144" y="6381328"/>
                <a:ext cx="3168352" cy="400110"/>
              </a:xfrm>
              <a:prstGeom prst="rect">
                <a:avLst/>
              </a:prstGeom>
              <a:noFill/>
            </p:spPr>
            <p:txBody>
              <a:bodyPr wrap="square" rtlCol="0">
                <a:spAutoFit/>
              </a:bodyPr>
              <a:lstStyle/>
              <a:p>
                <a:pPr algn="ctr"/>
                <a:r>
                  <a:rPr lang="pt-BR" sz="2000" b="1" dirty="0" err="1" smtClean="0">
                    <a:solidFill>
                      <a:schemeClr val="bg1"/>
                    </a:solidFill>
                  </a:rPr>
                  <a:t>Paraconformidade</a:t>
                </a:r>
                <a:r>
                  <a:rPr lang="pt-BR" sz="2000" b="1" dirty="0" smtClean="0">
                    <a:solidFill>
                      <a:schemeClr val="bg1"/>
                    </a:solidFill>
                  </a:rPr>
                  <a:t>  </a:t>
                </a:r>
                <a:endParaRPr lang="pt-BR" sz="2000" b="1" dirty="0">
                  <a:solidFill>
                    <a:schemeClr val="bg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3" name="Rectangle 3"/>
          <p:cNvSpPr txBox="1">
            <a:spLocks noChangeArrowheads="1"/>
          </p:cNvSpPr>
          <p:nvPr/>
        </p:nvSpPr>
        <p:spPr bwMode="auto">
          <a:xfrm>
            <a:off x="251519" y="4732610"/>
            <a:ext cx="8598097" cy="890588"/>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
                <a:srgbClr val="FF9933"/>
              </a:buClr>
              <a:buSzPct val="70000"/>
              <a:buFont typeface="Wingdings" pitchFamily="2" charset="2"/>
              <a:buChar char="u"/>
              <a:tabLst/>
              <a:defRPr/>
            </a:pPr>
            <a:r>
              <a:rPr kumimoji="0" lang="pt-BR" sz="3200" b="1" i="0" u="none" strike="noStrike" kern="0" cap="none" spc="0" normalizeH="0" baseline="0" noProof="0" dirty="0" smtClean="0">
                <a:ln>
                  <a:noFill/>
                </a:ln>
                <a:solidFill>
                  <a:srgbClr val="FFFFFF"/>
                </a:solidFill>
                <a:effectLst/>
                <a:uLnTx/>
                <a:uFillTx/>
                <a:latin typeface="Arial" pitchFamily="34" charset="0"/>
                <a:cs typeface="Arial" pitchFamily="34" charset="0"/>
              </a:rPr>
              <a:t>Formação </a:t>
            </a:r>
            <a:r>
              <a:rPr kumimoji="0" lang="pt-BR" sz="3200" b="1" i="0" u="none" strike="noStrike" kern="0" cap="none" spc="0" normalizeH="0" baseline="0" noProof="0" dirty="0" err="1" smtClean="0">
                <a:ln>
                  <a:noFill/>
                </a:ln>
                <a:solidFill>
                  <a:srgbClr val="FFFFFF"/>
                </a:solidFill>
                <a:effectLst/>
                <a:uLnTx/>
                <a:uFillTx/>
                <a:latin typeface="Arial" pitchFamily="34" charset="0"/>
                <a:cs typeface="Arial" pitchFamily="34" charset="0"/>
              </a:rPr>
              <a:t>Dox</a:t>
            </a:r>
            <a:r>
              <a:rPr kumimoji="0" lang="pt-BR" sz="3200" b="1" i="0" u="none" strike="noStrike" kern="0" cap="none" spc="0" normalizeH="0" baseline="0" noProof="0" dirty="0" smtClean="0">
                <a:ln>
                  <a:noFill/>
                </a:ln>
                <a:solidFill>
                  <a:srgbClr val="FFFFFF"/>
                </a:solidFill>
                <a:effectLst/>
                <a:uLnTx/>
                <a:uFillTx/>
                <a:latin typeface="Arial" pitchFamily="34" charset="0"/>
                <a:cs typeface="Arial" pitchFamily="34" charset="0"/>
              </a:rPr>
              <a:t> (sedimentos escuros em baixo) datado com 1 bilhão de anos.</a:t>
            </a:r>
          </a:p>
        </p:txBody>
      </p:sp>
      <p:sp>
        <p:nvSpPr>
          <p:cNvPr id="14" name="Text Box 4"/>
          <p:cNvSpPr txBox="1">
            <a:spLocks noChangeArrowheads="1"/>
          </p:cNvSpPr>
          <p:nvPr/>
        </p:nvSpPr>
        <p:spPr bwMode="auto">
          <a:xfrm>
            <a:off x="1131888" y="1214438"/>
            <a:ext cx="6646862" cy="510909"/>
          </a:xfrm>
          <a:prstGeom prst="rect">
            <a:avLst/>
          </a:prstGeom>
          <a:noFill/>
          <a:ln w="9525">
            <a:noFill/>
            <a:miter lim="800000"/>
            <a:headEnd/>
            <a:tailEnd/>
          </a:ln>
          <a:effectLst>
            <a:outerShdw dist="35921" dir="2700000" algn="ctr" rotWithShape="0">
              <a:srgbClr val="000000"/>
            </a:outerShdw>
          </a:effectLst>
        </p:spPr>
        <p:txBody>
          <a:bodyPr>
            <a:spAutoFit/>
          </a:bodyPr>
          <a:lstStyle/>
          <a:p>
            <a:pPr marL="0" marR="0" lvl="0" indent="0" algn="ctr" defTabSz="914400" eaLnBrk="0" fontAlgn="base" latinLnBrk="0" hangingPunct="0">
              <a:lnSpc>
                <a:spcPct val="85000"/>
              </a:lnSpc>
              <a:spcBef>
                <a:spcPct val="50000"/>
              </a:spcBef>
              <a:spcAft>
                <a:spcPct val="0"/>
              </a:spcAft>
              <a:buClr>
                <a:srgbClr val="000000"/>
              </a:buClr>
              <a:buSzPct val="75000"/>
              <a:buFont typeface="Wingdings" pitchFamily="2" charset="2"/>
              <a:buNone/>
              <a:tabLst/>
              <a:defRPr/>
            </a:pPr>
            <a:r>
              <a:rPr lang="en-US" sz="3200" b="1" u="sng" kern="0" dirty="0" smtClean="0">
                <a:solidFill>
                  <a:srgbClr val="FFFFFF"/>
                </a:solidFill>
                <a:latin typeface="Arial" pitchFamily="34" charset="0"/>
                <a:cs typeface="Arial" pitchFamily="34" charset="0"/>
              </a:rPr>
              <a:t>Para</a:t>
            </a:r>
            <a:r>
              <a:rPr kumimoji="0" lang="en-US" sz="3200" b="1" i="0" u="sng" strike="noStrike" kern="0" cap="none" spc="0" normalizeH="0" baseline="0" noProof="0" dirty="0" err="1" smtClean="0">
                <a:ln>
                  <a:noFill/>
                </a:ln>
                <a:solidFill>
                  <a:srgbClr val="FFFFFF"/>
                </a:solidFill>
                <a:effectLst/>
                <a:uLnTx/>
                <a:uFillTx/>
                <a:latin typeface="Arial" pitchFamily="34" charset="0"/>
                <a:cs typeface="Arial" pitchFamily="34" charset="0"/>
              </a:rPr>
              <a:t>conformidade</a:t>
            </a:r>
            <a:endParaRPr kumimoji="0" lang="en-US" sz="3200" b="1" i="0" u="sng" strike="noStrike" kern="0" cap="none" spc="0" normalizeH="0" baseline="0" noProof="0" dirty="0">
              <a:ln>
                <a:noFill/>
              </a:ln>
              <a:solidFill>
                <a:srgbClr val="FFFFFF"/>
              </a:solidFill>
              <a:effectLst/>
              <a:uLnTx/>
              <a:uFillTx/>
              <a:latin typeface="Arial" pitchFamily="34" charset="0"/>
              <a:cs typeface="Arial" pitchFamily="34" charset="0"/>
            </a:endParaRPr>
          </a:p>
        </p:txBody>
      </p:sp>
      <p:grpSp>
        <p:nvGrpSpPr>
          <p:cNvPr id="15" name="Group 5"/>
          <p:cNvGrpSpPr>
            <a:grpSpLocks/>
          </p:cNvGrpSpPr>
          <p:nvPr/>
        </p:nvGrpSpPr>
        <p:grpSpPr bwMode="auto">
          <a:xfrm>
            <a:off x="899592" y="1988840"/>
            <a:ext cx="7286625" cy="2636838"/>
            <a:chOff x="748" y="2494"/>
            <a:chExt cx="4372" cy="1441"/>
          </a:xfrm>
        </p:grpSpPr>
        <p:pic>
          <p:nvPicPr>
            <p:cNvPr id="19" name="Picture 6" descr="Dzl80"/>
            <p:cNvPicPr>
              <a:picLocks noChangeAspect="1" noChangeArrowheads="1"/>
            </p:cNvPicPr>
            <p:nvPr/>
          </p:nvPicPr>
          <p:blipFill>
            <a:blip r:embed="rId3" cstate="print">
              <a:lum bright="10000"/>
            </a:blip>
            <a:srcRect t="3600"/>
            <a:stretch>
              <a:fillRect/>
            </a:stretch>
          </p:blipFill>
          <p:spPr bwMode="auto">
            <a:xfrm>
              <a:off x="748" y="2494"/>
              <a:ext cx="1992" cy="1441"/>
            </a:xfrm>
            <a:prstGeom prst="rect">
              <a:avLst/>
            </a:prstGeom>
            <a:noFill/>
            <a:ln w="38100">
              <a:solidFill>
                <a:srgbClr val="000066"/>
              </a:solidFill>
              <a:miter lim="800000"/>
              <a:headEnd/>
              <a:tailEnd/>
            </a:ln>
          </p:spPr>
        </p:pic>
        <p:pic>
          <p:nvPicPr>
            <p:cNvPr id="20" name="Picture 7" descr="Dzl12B5"/>
            <p:cNvPicPr>
              <a:picLocks noChangeAspect="1" noChangeArrowheads="1"/>
            </p:cNvPicPr>
            <p:nvPr/>
          </p:nvPicPr>
          <p:blipFill>
            <a:blip r:embed="rId4" cstate="print">
              <a:lum bright="10000"/>
            </a:blip>
            <a:srcRect t="3600"/>
            <a:stretch>
              <a:fillRect/>
            </a:stretch>
          </p:blipFill>
          <p:spPr bwMode="auto">
            <a:xfrm>
              <a:off x="3128" y="2494"/>
              <a:ext cx="1992" cy="1440"/>
            </a:xfrm>
            <a:prstGeom prst="rect">
              <a:avLst/>
            </a:prstGeom>
            <a:noFill/>
            <a:ln w="38100">
              <a:solidFill>
                <a:srgbClr val="000066"/>
              </a:solidFill>
              <a:miter lim="800000"/>
              <a:headEnd/>
              <a:tailEnd/>
            </a:ln>
          </p:spPr>
        </p:pic>
      </p:grpSp>
      <p:sp>
        <p:nvSpPr>
          <p:cNvPr id="21" name="Rectangle 8"/>
          <p:cNvSpPr>
            <a:spLocks noChangeArrowheads="1"/>
          </p:cNvSpPr>
          <p:nvPr/>
        </p:nvSpPr>
        <p:spPr bwMode="auto">
          <a:xfrm>
            <a:off x="294382" y="5800998"/>
            <a:ext cx="8598097" cy="868362"/>
          </a:xfrm>
          <a:prstGeom prst="rect">
            <a:avLst/>
          </a:prstGeom>
          <a:noFill/>
          <a:ln w="9525">
            <a:noFill/>
            <a:miter lim="800000"/>
            <a:headEnd/>
            <a:tailEnd/>
          </a:ln>
          <a:effectLst>
            <a:outerShdw dist="35921" dir="2700000" algn="ctr" rotWithShape="0">
              <a:srgbClr val="000000"/>
            </a:outerShdw>
          </a:effectLst>
        </p:spPr>
        <p:txBody>
          <a:bodyPr/>
          <a:lstStyle/>
          <a:p>
            <a:pPr marL="342900" marR="0" lvl="0" indent="-342900" defTabSz="914400" eaLnBrk="1" fontAlgn="base" latinLnBrk="0" hangingPunct="1">
              <a:lnSpc>
                <a:spcPct val="90000"/>
              </a:lnSpc>
              <a:spcBef>
                <a:spcPct val="20000"/>
              </a:spcBef>
              <a:spcAft>
                <a:spcPct val="0"/>
              </a:spcAft>
              <a:buClr>
                <a:srgbClr val="FF9933"/>
              </a:buClr>
              <a:buSzPct val="70000"/>
              <a:buFont typeface="Wingdings" pitchFamily="2" charset="2"/>
              <a:buChar char="u"/>
              <a:tabLst/>
              <a:defRPr/>
            </a:pPr>
            <a:r>
              <a:rPr kumimoji="0" lang="pt-BR" sz="3200" b="1" i="0" u="none" strike="noStrike" kern="0" cap="none" spc="0" normalizeH="0" baseline="0" noProof="0" dirty="0">
                <a:ln>
                  <a:noFill/>
                </a:ln>
                <a:solidFill>
                  <a:srgbClr val="FFFFFF"/>
                </a:solidFill>
                <a:effectLst/>
                <a:uLnTx/>
                <a:uFillTx/>
                <a:latin typeface="Arial" pitchFamily="34" charset="0"/>
                <a:cs typeface="Arial" pitchFamily="34" charset="0"/>
              </a:rPr>
              <a:t>Arenito </a:t>
            </a:r>
            <a:r>
              <a:rPr kumimoji="0" lang="pt-BR" sz="3200" b="1" i="0" u="none" strike="noStrike" kern="0" cap="none" spc="0" normalizeH="0" baseline="0" noProof="0" dirty="0" err="1">
                <a:ln>
                  <a:noFill/>
                </a:ln>
                <a:solidFill>
                  <a:srgbClr val="FFFFFF"/>
                </a:solidFill>
                <a:effectLst/>
                <a:uLnTx/>
                <a:uFillTx/>
                <a:latin typeface="Arial" pitchFamily="34" charset="0"/>
                <a:cs typeface="Arial" pitchFamily="34" charset="0"/>
              </a:rPr>
              <a:t>Tapeats</a:t>
            </a:r>
            <a:r>
              <a:rPr kumimoji="0" lang="pt-BR" sz="3200" b="1" i="0" u="none" strike="noStrike" kern="0" cap="none" spc="0" normalizeH="0" baseline="0" noProof="0" dirty="0">
                <a:ln>
                  <a:noFill/>
                </a:ln>
                <a:solidFill>
                  <a:srgbClr val="FFFFFF"/>
                </a:solidFill>
                <a:effectLst/>
                <a:uLnTx/>
                <a:uFillTx/>
                <a:latin typeface="Arial" pitchFamily="34" charset="0"/>
                <a:cs typeface="Arial" pitchFamily="34" charset="0"/>
              </a:rPr>
              <a:t> (sedimento mas claro acima) datado com ½ bilhão de anos.</a:t>
            </a:r>
          </a:p>
        </p:txBody>
      </p:sp>
      <p:sp>
        <p:nvSpPr>
          <p:cNvPr id="22" name="Line 9"/>
          <p:cNvSpPr>
            <a:spLocks noChangeShapeType="1"/>
          </p:cNvSpPr>
          <p:nvPr/>
        </p:nvSpPr>
        <p:spPr bwMode="auto">
          <a:xfrm flipH="1">
            <a:off x="3671888" y="3212976"/>
            <a:ext cx="1335087" cy="219075"/>
          </a:xfrm>
          <a:prstGeom prst="line">
            <a:avLst/>
          </a:prstGeom>
          <a:noFill/>
          <a:ln w="76200">
            <a:solidFill>
              <a:srgbClr val="000066"/>
            </a:solidFill>
            <a:round/>
            <a:headEnd/>
            <a:tailEnd type="triangle" w="med" len="med"/>
          </a:ln>
        </p:spPr>
        <p:txBody>
          <a:bodyPr/>
          <a:lstStyle/>
          <a:p>
            <a:pPr fontAlgn="base">
              <a:spcBef>
                <a:spcPct val="0"/>
              </a:spcBef>
              <a:spcAft>
                <a:spcPct val="0"/>
              </a:spcAft>
            </a:pPr>
            <a:endParaRPr lang="pt-BR" b="1" smtClean="0">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Bottom)">
                                      <p:cBhvr>
                                        <p:cTn id="7" dur="500"/>
                                        <p:tgtEl>
                                          <p:spTgt spid="14"/>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ppt_w</p:attrName>
                                        </p:attrNameLst>
                                      </p:cBhvr>
                                      <p:tavLst>
                                        <p:tav tm="0">
                                          <p:val>
                                            <p:fltVal val="0"/>
                                          </p:val>
                                        </p:tav>
                                        <p:tav tm="100000">
                                          <p:val>
                                            <p:strVal val="#ppt_w"/>
                                          </p:val>
                                        </p:tav>
                                      </p:tavLst>
                                    </p:anim>
                                    <p:anim calcmode="lin" valueType="num">
                                      <p:cBhvr>
                                        <p:cTn id="11" dur="1000" fill="hold"/>
                                        <p:tgtEl>
                                          <p:spTgt spid="15"/>
                                        </p:tgtEl>
                                        <p:attrNameLst>
                                          <p:attrName>ppt_h</p:attrName>
                                        </p:attrNameLst>
                                      </p:cBhvr>
                                      <p:tavLst>
                                        <p:tav tm="0">
                                          <p:val>
                                            <p:fltVal val="0"/>
                                          </p:val>
                                        </p:tav>
                                        <p:tav tm="100000">
                                          <p:val>
                                            <p:strVal val="#ppt_h"/>
                                          </p:val>
                                        </p:tav>
                                      </p:tavLst>
                                    </p:anim>
                                    <p:anim calcmode="lin" valueType="num">
                                      <p:cBhvr>
                                        <p:cTn id="12" dur="1000" fill="hold"/>
                                        <p:tgtEl>
                                          <p:spTgt spid="15"/>
                                        </p:tgtEl>
                                        <p:attrNameLst>
                                          <p:attrName>style.rotation</p:attrName>
                                        </p:attrNameLst>
                                      </p:cBhvr>
                                      <p:tavLst>
                                        <p:tav tm="0">
                                          <p:val>
                                            <p:fltVal val="90"/>
                                          </p:val>
                                        </p:tav>
                                        <p:tav tm="100000">
                                          <p:val>
                                            <p:fltVal val="0"/>
                                          </p:val>
                                        </p:tav>
                                      </p:tavLst>
                                    </p:anim>
                                    <p:animEffect transition="in" filter="fade">
                                      <p:cBhvr>
                                        <p:cTn id="13" dur="1000"/>
                                        <p:tgtEl>
                                          <p:spTgt spid="1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right)">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utoUpdateAnimBg="0"/>
      <p:bldP spid="21" grpId="0"/>
      <p:bldP spid="2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3" name="Rectangle 3"/>
          <p:cNvSpPr txBox="1">
            <a:spLocks noChangeArrowheads="1"/>
          </p:cNvSpPr>
          <p:nvPr/>
        </p:nvSpPr>
        <p:spPr bwMode="auto">
          <a:xfrm>
            <a:off x="251519" y="4732610"/>
            <a:ext cx="8598097" cy="890588"/>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342900" lvl="0" indent="-342900" fontAlgn="base">
              <a:lnSpc>
                <a:spcPct val="90000"/>
              </a:lnSpc>
              <a:spcBef>
                <a:spcPct val="20000"/>
              </a:spcBef>
              <a:spcAft>
                <a:spcPct val="0"/>
              </a:spcAft>
              <a:buClr>
                <a:srgbClr val="FF9933"/>
              </a:buClr>
              <a:buSzPct val="70000"/>
              <a:buFont typeface="Wingdings" pitchFamily="2" charset="2"/>
              <a:buChar char="u"/>
              <a:defRPr/>
            </a:pPr>
            <a:r>
              <a:rPr lang="pt-BR" sz="3200" b="1" kern="0" dirty="0" smtClean="0">
                <a:solidFill>
                  <a:srgbClr val="FFFFFF"/>
                </a:solidFill>
                <a:latin typeface="Arial" pitchFamily="34" charset="0"/>
                <a:cs typeface="Arial" pitchFamily="34" charset="0"/>
              </a:rPr>
              <a:t>Há ½ bilhão de anos faltando.</a:t>
            </a:r>
          </a:p>
          <a:p>
            <a:pPr marL="342900" lvl="0" indent="-342900" fontAlgn="base">
              <a:lnSpc>
                <a:spcPct val="90000"/>
              </a:lnSpc>
              <a:spcBef>
                <a:spcPct val="20000"/>
              </a:spcBef>
              <a:spcAft>
                <a:spcPct val="0"/>
              </a:spcAft>
              <a:buClr>
                <a:srgbClr val="FF9933"/>
              </a:buClr>
              <a:buSzPct val="70000"/>
              <a:buFont typeface="Wingdings" pitchFamily="2" charset="2"/>
              <a:buChar char="u"/>
              <a:defRPr/>
            </a:pPr>
            <a:r>
              <a:rPr lang="pt-BR" sz="3200" b="1" kern="0" dirty="0" smtClean="0">
                <a:solidFill>
                  <a:srgbClr val="FFFFFF"/>
                </a:solidFill>
                <a:latin typeface="Arial" pitchFamily="34" charset="0"/>
                <a:cs typeface="Arial" pitchFamily="34" charset="0"/>
              </a:rPr>
              <a:t>Porque não existe evidencias de erosão?</a:t>
            </a:r>
            <a:endParaRPr kumimoji="0" lang="pt-BR" sz="3200" b="1" i="0" u="none" strike="noStrike" kern="0" cap="none" spc="0" normalizeH="0" baseline="0" noProof="0" dirty="0" smtClean="0">
              <a:ln>
                <a:noFill/>
              </a:ln>
              <a:solidFill>
                <a:srgbClr val="FFFFFF"/>
              </a:solidFill>
              <a:effectLst/>
              <a:uLnTx/>
              <a:uFillTx/>
              <a:latin typeface="Arial" pitchFamily="34" charset="0"/>
              <a:cs typeface="Arial" pitchFamily="34" charset="0"/>
            </a:endParaRPr>
          </a:p>
        </p:txBody>
      </p:sp>
      <p:sp>
        <p:nvSpPr>
          <p:cNvPr id="14" name="Text Box 4"/>
          <p:cNvSpPr txBox="1">
            <a:spLocks noChangeArrowheads="1"/>
          </p:cNvSpPr>
          <p:nvPr/>
        </p:nvSpPr>
        <p:spPr bwMode="auto">
          <a:xfrm>
            <a:off x="1131888" y="1214438"/>
            <a:ext cx="6646862" cy="510909"/>
          </a:xfrm>
          <a:prstGeom prst="rect">
            <a:avLst/>
          </a:prstGeom>
          <a:noFill/>
          <a:ln w="9525">
            <a:noFill/>
            <a:miter lim="800000"/>
            <a:headEnd/>
            <a:tailEnd/>
          </a:ln>
          <a:effectLst>
            <a:outerShdw dist="35921" dir="2700000" algn="ctr" rotWithShape="0">
              <a:srgbClr val="000000"/>
            </a:outerShdw>
          </a:effectLst>
        </p:spPr>
        <p:txBody>
          <a:bodyPr>
            <a:spAutoFit/>
          </a:bodyPr>
          <a:lstStyle/>
          <a:p>
            <a:pPr marL="0" marR="0" lvl="0" indent="0" algn="ctr" defTabSz="914400" eaLnBrk="0" fontAlgn="base" latinLnBrk="0" hangingPunct="0">
              <a:lnSpc>
                <a:spcPct val="85000"/>
              </a:lnSpc>
              <a:spcBef>
                <a:spcPct val="50000"/>
              </a:spcBef>
              <a:spcAft>
                <a:spcPct val="0"/>
              </a:spcAft>
              <a:buClr>
                <a:srgbClr val="000000"/>
              </a:buClr>
              <a:buSzPct val="75000"/>
              <a:buFont typeface="Wingdings" pitchFamily="2" charset="2"/>
              <a:buNone/>
              <a:tabLst/>
              <a:defRPr/>
            </a:pPr>
            <a:r>
              <a:rPr kumimoji="0" lang="en-US" sz="3200" b="1" i="0" u="sng" strike="noStrike" kern="0" cap="none" spc="0" normalizeH="0" baseline="0" noProof="0" dirty="0" err="1" smtClean="0">
                <a:ln>
                  <a:noFill/>
                </a:ln>
                <a:solidFill>
                  <a:srgbClr val="FFFFFF"/>
                </a:solidFill>
                <a:effectLst/>
                <a:uLnTx/>
                <a:uFillTx/>
                <a:latin typeface="Arial" pitchFamily="34" charset="0"/>
                <a:cs typeface="Arial" pitchFamily="34" charset="0"/>
              </a:rPr>
              <a:t>Paraconformidade</a:t>
            </a:r>
            <a:endParaRPr kumimoji="0" lang="en-US" sz="3200" b="1" i="0" u="sng" strike="noStrike" kern="0" cap="none" spc="0" normalizeH="0" baseline="0" noProof="0" dirty="0">
              <a:ln>
                <a:noFill/>
              </a:ln>
              <a:solidFill>
                <a:srgbClr val="FFFFFF"/>
              </a:solidFill>
              <a:effectLst/>
              <a:uLnTx/>
              <a:uFillTx/>
              <a:latin typeface="Arial" pitchFamily="34" charset="0"/>
              <a:cs typeface="Arial" pitchFamily="34" charset="0"/>
            </a:endParaRPr>
          </a:p>
        </p:txBody>
      </p:sp>
      <p:grpSp>
        <p:nvGrpSpPr>
          <p:cNvPr id="3" name="Group 5"/>
          <p:cNvGrpSpPr>
            <a:grpSpLocks/>
          </p:cNvGrpSpPr>
          <p:nvPr/>
        </p:nvGrpSpPr>
        <p:grpSpPr bwMode="auto">
          <a:xfrm>
            <a:off x="899592" y="1988840"/>
            <a:ext cx="7286625" cy="2636838"/>
            <a:chOff x="748" y="2494"/>
            <a:chExt cx="4372" cy="1441"/>
          </a:xfrm>
        </p:grpSpPr>
        <p:pic>
          <p:nvPicPr>
            <p:cNvPr id="19" name="Picture 6" descr="Dzl80"/>
            <p:cNvPicPr>
              <a:picLocks noChangeAspect="1" noChangeArrowheads="1"/>
            </p:cNvPicPr>
            <p:nvPr/>
          </p:nvPicPr>
          <p:blipFill>
            <a:blip r:embed="rId3" cstate="print">
              <a:lum bright="10000"/>
            </a:blip>
            <a:srcRect t="3600"/>
            <a:stretch>
              <a:fillRect/>
            </a:stretch>
          </p:blipFill>
          <p:spPr bwMode="auto">
            <a:xfrm>
              <a:off x="748" y="2494"/>
              <a:ext cx="1992" cy="1441"/>
            </a:xfrm>
            <a:prstGeom prst="rect">
              <a:avLst/>
            </a:prstGeom>
            <a:noFill/>
            <a:ln w="38100">
              <a:solidFill>
                <a:srgbClr val="000066"/>
              </a:solidFill>
              <a:miter lim="800000"/>
              <a:headEnd/>
              <a:tailEnd/>
            </a:ln>
          </p:spPr>
        </p:pic>
        <p:pic>
          <p:nvPicPr>
            <p:cNvPr id="20" name="Picture 7" descr="Dzl12B5"/>
            <p:cNvPicPr>
              <a:picLocks noChangeAspect="1" noChangeArrowheads="1"/>
            </p:cNvPicPr>
            <p:nvPr/>
          </p:nvPicPr>
          <p:blipFill>
            <a:blip r:embed="rId4" cstate="print">
              <a:lum bright="10000"/>
            </a:blip>
            <a:srcRect t="3600"/>
            <a:stretch>
              <a:fillRect/>
            </a:stretch>
          </p:blipFill>
          <p:spPr bwMode="auto">
            <a:xfrm>
              <a:off x="3128" y="2494"/>
              <a:ext cx="1992" cy="1440"/>
            </a:xfrm>
            <a:prstGeom prst="rect">
              <a:avLst/>
            </a:prstGeom>
            <a:noFill/>
            <a:ln w="38100">
              <a:solidFill>
                <a:srgbClr val="000066"/>
              </a:solidFill>
              <a:miter lim="800000"/>
              <a:headEnd/>
              <a:tailEnd/>
            </a:ln>
          </p:spPr>
        </p:pic>
      </p:grpSp>
      <p:sp>
        <p:nvSpPr>
          <p:cNvPr id="22" name="Line 9"/>
          <p:cNvSpPr>
            <a:spLocks noChangeShapeType="1"/>
          </p:cNvSpPr>
          <p:nvPr/>
        </p:nvSpPr>
        <p:spPr bwMode="auto">
          <a:xfrm flipH="1">
            <a:off x="3671888" y="3212976"/>
            <a:ext cx="1335087" cy="219075"/>
          </a:xfrm>
          <a:prstGeom prst="line">
            <a:avLst/>
          </a:prstGeom>
          <a:noFill/>
          <a:ln w="76200">
            <a:solidFill>
              <a:srgbClr val="000066"/>
            </a:solidFill>
            <a:round/>
            <a:headEnd/>
            <a:tailEnd type="triangle" w="med" len="med"/>
          </a:ln>
        </p:spPr>
        <p:txBody>
          <a:bodyPr/>
          <a:lstStyle/>
          <a:p>
            <a:pPr fontAlgn="base">
              <a:spcBef>
                <a:spcPct val="0"/>
              </a:spcBef>
              <a:spcAft>
                <a:spcPct val="0"/>
              </a:spcAft>
            </a:pPr>
            <a:endParaRPr lang="pt-BR" b="1" smtClean="0">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Bottom)">
                                      <p:cBhvr>
                                        <p:cTn id="7" dur="500"/>
                                        <p:tgtEl>
                                          <p:spTgt spid="14"/>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right)">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utoUpdateAnimBg="0"/>
      <p:bldP spid="22"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pic>
        <p:nvPicPr>
          <p:cNvPr id="17" name="Picture 16" descr="Untitled2e.png"/>
          <p:cNvPicPr>
            <a:picLocks noChangeAspect="1"/>
          </p:cNvPicPr>
          <p:nvPr/>
        </p:nvPicPr>
        <p:blipFill>
          <a:blip r:embed="rId3" cstate="print"/>
          <a:stretch>
            <a:fillRect/>
          </a:stretch>
        </p:blipFill>
        <p:spPr>
          <a:xfrm>
            <a:off x="4644284" y="1340768"/>
            <a:ext cx="4392212" cy="5256584"/>
          </a:xfrm>
          <a:prstGeom prst="rect">
            <a:avLst/>
          </a:prstGeom>
        </p:spPr>
      </p:pic>
      <p:sp>
        <p:nvSpPr>
          <p:cNvPr id="18" name="TextBox 17"/>
          <p:cNvSpPr txBox="1"/>
          <p:nvPr/>
        </p:nvSpPr>
        <p:spPr>
          <a:xfrm>
            <a:off x="0" y="1609630"/>
            <a:ext cx="4499992" cy="4524315"/>
          </a:xfrm>
          <a:prstGeom prst="rect">
            <a:avLst/>
          </a:prstGeom>
          <a:noFill/>
        </p:spPr>
        <p:txBody>
          <a:bodyPr wrap="square" rtlCol="0">
            <a:spAutoFit/>
          </a:bodyPr>
          <a:lstStyle/>
          <a:p>
            <a:pPr algn="ctr"/>
            <a:r>
              <a:rPr lang="pt-PT" sz="2400" b="1" dirty="0" smtClean="0">
                <a:solidFill>
                  <a:schemeClr val="bg1"/>
                </a:solidFill>
              </a:rPr>
              <a:t>Os resultados esperados de longos períodos de inatividade entre os episódios de deposição de sedimentos.</a:t>
            </a:r>
          </a:p>
          <a:p>
            <a:pPr algn="ctr"/>
            <a:endParaRPr lang="pt-PT" sz="2400" b="1" dirty="0" smtClean="0">
              <a:solidFill>
                <a:schemeClr val="bg1"/>
              </a:solidFill>
            </a:endParaRPr>
          </a:p>
          <a:p>
            <a:pPr marL="457200" indent="-457200">
              <a:buAutoNum type="arabicPeriod"/>
            </a:pPr>
            <a:r>
              <a:rPr lang="pt-PT" sz="2400" b="1" dirty="0" smtClean="0">
                <a:solidFill>
                  <a:schemeClr val="bg1"/>
                </a:solidFill>
              </a:rPr>
              <a:t>Deposição de sedimentos.</a:t>
            </a:r>
          </a:p>
          <a:p>
            <a:pPr marL="457200" indent="-457200">
              <a:buAutoNum type="arabicPeriod"/>
            </a:pPr>
            <a:r>
              <a:rPr lang="pt-PT" sz="2400" b="1" dirty="0" smtClean="0">
                <a:solidFill>
                  <a:schemeClr val="bg1"/>
                </a:solidFill>
              </a:rPr>
              <a:t>Periódo de erosão.</a:t>
            </a:r>
          </a:p>
          <a:p>
            <a:pPr marL="457200" indent="-457200">
              <a:buAutoNum type="arabicPeriod"/>
            </a:pPr>
            <a:r>
              <a:rPr lang="pt-PT" sz="2400" b="1" dirty="0" smtClean="0">
                <a:solidFill>
                  <a:schemeClr val="bg1"/>
                </a:solidFill>
              </a:rPr>
              <a:t>Nova deposição.</a:t>
            </a:r>
          </a:p>
          <a:p>
            <a:pPr marL="457200" indent="-457200">
              <a:buAutoNum type="arabicPeriod"/>
            </a:pPr>
            <a:r>
              <a:rPr lang="pt-PT" sz="2400" b="1" dirty="0" smtClean="0">
                <a:solidFill>
                  <a:schemeClr val="bg1"/>
                </a:solidFill>
              </a:rPr>
              <a:t>Não deve haver contato plano sem evidência de erosão.</a:t>
            </a:r>
            <a:endParaRPr lang="pt-BR"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dissolve">
                                      <p:cBhvr>
                                        <p:cTn id="15" dur="500"/>
                                        <p:tgtEl>
                                          <p:spTgt spid="1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animEffect transition="in" filter="dissolve">
                                      <p:cBhvr>
                                        <p:cTn id="20" dur="500"/>
                                        <p:tgtEl>
                                          <p:spTgt spid="1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dissolve">
                                      <p:cBhvr>
                                        <p:cTn id="25" dur="500"/>
                                        <p:tgtEl>
                                          <p:spTgt spid="1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8">
                                            <p:txEl>
                                              <p:pRg st="5" end="5"/>
                                            </p:txEl>
                                          </p:spTgt>
                                        </p:tgtEl>
                                        <p:attrNameLst>
                                          <p:attrName>style.visibility</p:attrName>
                                        </p:attrNameLst>
                                      </p:cBhvr>
                                      <p:to>
                                        <p:strVal val="visible"/>
                                      </p:to>
                                    </p:set>
                                    <p:animEffect transition="in" filter="dissolve">
                                      <p:cBhvr>
                                        <p:cTn id="30"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2" descr="111"/>
          <p:cNvPicPr>
            <a:picLocks noChangeAspect="1" noChangeArrowheads="1"/>
          </p:cNvPicPr>
          <p:nvPr/>
        </p:nvPicPr>
        <p:blipFill>
          <a:blip r:embed="rId2" cstate="print"/>
          <a:srcRect/>
          <a:stretch>
            <a:fillRect/>
          </a:stretch>
        </p:blipFill>
        <p:spPr bwMode="auto">
          <a:xfrm>
            <a:off x="0" y="-152400"/>
            <a:ext cx="9144000" cy="5446713"/>
          </a:xfrm>
          <a:prstGeom prst="rect">
            <a:avLst/>
          </a:prstGeom>
          <a:noFill/>
          <a:ln w="9525">
            <a:noFill/>
            <a:miter lim="800000"/>
            <a:headEnd/>
            <a:tailEnd/>
          </a:ln>
        </p:spPr>
      </p:pic>
      <p:sp>
        <p:nvSpPr>
          <p:cNvPr id="74755" name="AutoShape 3"/>
          <p:cNvSpPr>
            <a:spLocks noChangeArrowheads="1"/>
          </p:cNvSpPr>
          <p:nvPr/>
        </p:nvSpPr>
        <p:spPr bwMode="auto">
          <a:xfrm>
            <a:off x="3886200" y="2286000"/>
            <a:ext cx="685800" cy="2743200"/>
          </a:xfrm>
          <a:prstGeom prst="upArrow">
            <a:avLst>
              <a:gd name="adj1" fmla="val 50000"/>
              <a:gd name="adj2" fmla="val 100000"/>
            </a:avLst>
          </a:prstGeom>
          <a:solidFill>
            <a:srgbClr val="FF0000"/>
          </a:solidFill>
          <a:ln w="57150">
            <a:solidFill>
              <a:schemeClr val="tx1"/>
            </a:solidFill>
            <a:miter lim="800000"/>
            <a:headEnd/>
            <a:tailEnd/>
          </a:ln>
        </p:spPr>
        <p:txBody>
          <a:bodyPr wrap="none" anchor="ctr"/>
          <a:lstStyle/>
          <a:p>
            <a:pPr fontAlgn="base">
              <a:spcBef>
                <a:spcPct val="0"/>
              </a:spcBef>
              <a:spcAft>
                <a:spcPct val="0"/>
              </a:spcAft>
            </a:pPr>
            <a:endParaRPr lang="en-US" b="1" smtClean="0">
              <a:solidFill>
                <a:srgbClr val="000000"/>
              </a:solidFill>
              <a:cs typeface="Arial" pitchFamily="34" charset="0"/>
            </a:endParaRPr>
          </a:p>
        </p:txBody>
      </p:sp>
      <p:sp>
        <p:nvSpPr>
          <p:cNvPr id="4" name="Line 4"/>
          <p:cNvSpPr>
            <a:spLocks noChangeShapeType="1"/>
          </p:cNvSpPr>
          <p:nvPr/>
        </p:nvSpPr>
        <p:spPr bwMode="auto">
          <a:xfrm>
            <a:off x="2057400" y="1828800"/>
            <a:ext cx="3733800" cy="609600"/>
          </a:xfrm>
          <a:prstGeom prst="line">
            <a:avLst/>
          </a:prstGeom>
          <a:noFill/>
          <a:ln w="76200">
            <a:solidFill>
              <a:srgbClr val="FFFF00"/>
            </a:solidFill>
            <a:round/>
            <a:headEnd/>
            <a:tailEnd/>
          </a:ln>
          <a:effectLst>
            <a:outerShdw dist="35921" dir="2700000" algn="ctr" rotWithShape="0">
              <a:schemeClr val="tx1"/>
            </a:outerShdw>
          </a:effectLst>
        </p:spPr>
        <p:txBody>
          <a:bodyPr wrap="none" anchor="ctr"/>
          <a:lstStyle/>
          <a:p>
            <a:pPr fontAlgn="base">
              <a:spcBef>
                <a:spcPct val="0"/>
              </a:spcBef>
              <a:spcAft>
                <a:spcPct val="0"/>
              </a:spcAft>
              <a:defRPr/>
            </a:pPr>
            <a:endParaRPr lang="pt-BR" b="1">
              <a:solidFill>
                <a:srgbClr val="000000"/>
              </a:solidFill>
              <a:cs typeface="Arial" pitchFamily="34" charset="0"/>
            </a:endParaRPr>
          </a:p>
        </p:txBody>
      </p:sp>
      <p:sp>
        <p:nvSpPr>
          <p:cNvPr id="5" name="Text Box 5"/>
          <p:cNvSpPr txBox="1">
            <a:spLocks noChangeArrowheads="1"/>
          </p:cNvSpPr>
          <p:nvPr/>
        </p:nvSpPr>
        <p:spPr bwMode="auto">
          <a:xfrm>
            <a:off x="276225" y="5386388"/>
            <a:ext cx="8577263" cy="137318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pt-BR" sz="2800" b="1" dirty="0">
                <a:solidFill>
                  <a:srgbClr val="FFFFFF"/>
                </a:solidFill>
                <a:effectLst>
                  <a:outerShdw blurRad="38100" dist="38100" dir="2700000" algn="tl">
                    <a:srgbClr val="000000"/>
                  </a:outerShdw>
                </a:effectLst>
                <a:cs typeface="Arial" pitchFamily="34" charset="0"/>
              </a:rPr>
              <a:t>Se as camadas são épocas diferentes, porque geralmente não há evidencias de erosão entre as camadas?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9" name="Text Box 16"/>
          <p:cNvSpPr txBox="1">
            <a:spLocks noChangeArrowheads="1"/>
          </p:cNvSpPr>
          <p:nvPr/>
        </p:nvSpPr>
        <p:spPr bwMode="auto">
          <a:xfrm>
            <a:off x="4607496" y="5139189"/>
            <a:ext cx="4536504"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latin typeface="Arial" pitchFamily="34" charset="0"/>
              </a:rPr>
              <a:t>ESTRATOS FALTANDO NO GRAND CANYON</a:t>
            </a:r>
            <a:endParaRPr lang="en-US" sz="2800" b="1" dirty="0">
              <a:solidFill>
                <a:schemeClr val="bg1"/>
              </a:solidFill>
              <a:latin typeface="Arial" pitchFamily="34" charset="0"/>
            </a:endParaRPr>
          </a:p>
        </p:txBody>
      </p:sp>
      <p:sp>
        <p:nvSpPr>
          <p:cNvPr id="20" name="TextBox 19"/>
          <p:cNvSpPr txBox="1"/>
          <p:nvPr/>
        </p:nvSpPr>
        <p:spPr>
          <a:xfrm>
            <a:off x="539552" y="1826821"/>
            <a:ext cx="3744416" cy="3539430"/>
          </a:xfrm>
          <a:prstGeom prst="rect">
            <a:avLst/>
          </a:prstGeom>
          <a:noFill/>
        </p:spPr>
        <p:txBody>
          <a:bodyPr wrap="square" rtlCol="0">
            <a:spAutoFit/>
          </a:bodyPr>
          <a:lstStyle/>
          <a:p>
            <a:endParaRPr lang="pt-BR" sz="3200" b="1" dirty="0" smtClean="0">
              <a:solidFill>
                <a:schemeClr val="bg1"/>
              </a:solidFill>
              <a:effectLst>
                <a:outerShdw blurRad="38100" dist="38100" dir="2700000" algn="tl">
                  <a:srgbClr val="000000">
                    <a:alpha val="43137"/>
                  </a:srgbClr>
                </a:outerShdw>
              </a:effectLst>
            </a:endParaRPr>
          </a:p>
          <a:p>
            <a:pPr algn="ctr"/>
            <a:r>
              <a:rPr lang="pt-PT" sz="3200" b="1" dirty="0" smtClean="0">
                <a:solidFill>
                  <a:schemeClr val="bg1"/>
                </a:solidFill>
                <a:latin typeface="Arial" pitchFamily="34" charset="0"/>
                <a:cs typeface="Arial" pitchFamily="34" charset="0"/>
              </a:rPr>
              <a:t>Este tipo de lacuna apresenta um outro tipo de problema muito diferente.</a:t>
            </a:r>
            <a:endParaRPr lang="pt-BR" sz="3200" b="1" dirty="0" smtClean="0">
              <a:solidFill>
                <a:schemeClr val="bg1"/>
              </a:solidFill>
              <a:latin typeface="Arial" pitchFamily="34" charset="0"/>
              <a:cs typeface="Arial" pitchFamily="34" charset="0"/>
            </a:endParaRPr>
          </a:p>
          <a:p>
            <a:pPr algn="ctr"/>
            <a:r>
              <a:rPr lang="pt-BR" sz="3200" b="1" dirty="0" smtClean="0">
                <a:solidFill>
                  <a:schemeClr val="bg1"/>
                </a:solidFill>
                <a:effectLst>
                  <a:outerShdw blurRad="38100" dist="38100" dir="2700000" algn="tl">
                    <a:srgbClr val="000000">
                      <a:alpha val="43137"/>
                    </a:srgbClr>
                  </a:outerShdw>
                </a:effectLst>
              </a:rPr>
              <a:t>.</a:t>
            </a:r>
            <a:endParaRPr lang="pt-BR" sz="3200" b="1" dirty="0" smtClean="0">
              <a:solidFill>
                <a:schemeClr val="bg1"/>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nvGraphicFramePr>
        <p:xfrm>
          <a:off x="4673934" y="1898829"/>
          <a:ext cx="4290554" cy="2926080"/>
        </p:xfrm>
        <a:graphic>
          <a:graphicData uri="http://schemas.openxmlformats.org/drawingml/2006/table">
            <a:tbl>
              <a:tblPr firstRow="1" bandRow="1">
                <a:tableStyleId>{5C22544A-7EE6-4342-B048-85BDC9FD1C3A}</a:tableStyleId>
              </a:tblPr>
              <a:tblGrid>
                <a:gridCol w="849484"/>
                <a:gridCol w="3441070"/>
              </a:tblGrid>
              <a:tr h="322073">
                <a:tc gridSpan="2">
                  <a:txBody>
                    <a:bodyPr/>
                    <a:lstStyle/>
                    <a:p>
                      <a:pPr algn="ctr"/>
                      <a:r>
                        <a:rPr lang="pt-BR" dirty="0" smtClean="0"/>
                        <a:t>Períodos Geológicos</a:t>
                      </a:r>
                      <a:endParaRPr lang="pt-BR" dirty="0"/>
                    </a:p>
                  </a:txBody>
                  <a:tcPr/>
                </a:tc>
                <a:tc hMerge="1">
                  <a:txBody>
                    <a:bodyPr/>
                    <a:lstStyle/>
                    <a:p>
                      <a:endParaRPr lang="pt-BR" dirty="0"/>
                    </a:p>
                  </a:txBody>
                  <a:tcPr/>
                </a:tc>
              </a:tr>
              <a:tr h="363015">
                <a:tc>
                  <a:txBody>
                    <a:bodyPr/>
                    <a:lstStyle/>
                    <a:p>
                      <a:pPr algn="ctr"/>
                      <a:r>
                        <a:rPr lang="pt-BR" b="1" dirty="0" smtClean="0">
                          <a:solidFill>
                            <a:srgbClr val="333333"/>
                          </a:solidFill>
                        </a:rPr>
                        <a:t>Anos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Períodos</a:t>
                      </a:r>
                      <a:endParaRPr lang="pt-BR" b="1" dirty="0">
                        <a:solidFill>
                          <a:srgbClr val="333333"/>
                        </a:solidFill>
                      </a:endParaRPr>
                    </a:p>
                  </a:txBody>
                  <a:tcPr/>
                </a:tc>
              </a:tr>
              <a:tr h="363015">
                <a:tc>
                  <a:txBody>
                    <a:bodyPr/>
                    <a:lstStyle/>
                    <a:p>
                      <a:pPr algn="ctr"/>
                      <a:r>
                        <a:rPr lang="pt-BR" b="1" dirty="0" smtClean="0">
                          <a:solidFill>
                            <a:srgbClr val="333333"/>
                          </a:solidFill>
                        </a:rPr>
                        <a:t>380</a:t>
                      </a:r>
                      <a:endParaRPr lang="pt-BR" b="1" dirty="0">
                        <a:solidFill>
                          <a:srgbClr val="333333"/>
                        </a:solidFill>
                      </a:endParaRPr>
                    </a:p>
                  </a:txBody>
                  <a:tcPr>
                    <a:solidFill>
                      <a:schemeClr val="tx1">
                        <a:lumMod val="20000"/>
                        <a:lumOff val="80000"/>
                      </a:schemeClr>
                    </a:solidFill>
                  </a:tcPr>
                </a:tc>
                <a:tc>
                  <a:txBody>
                    <a:bodyPr/>
                    <a:lstStyle/>
                    <a:p>
                      <a:r>
                        <a:rPr lang="pt-BR" b="1" dirty="0" smtClean="0">
                          <a:solidFill>
                            <a:srgbClr val="333333"/>
                          </a:solidFill>
                        </a:rPr>
                        <a:t>Carbonífero (</a:t>
                      </a:r>
                      <a:r>
                        <a:rPr lang="pt-BR" b="1" dirty="0" err="1" smtClean="0">
                          <a:solidFill>
                            <a:srgbClr val="333333"/>
                          </a:solidFill>
                        </a:rPr>
                        <a:t>Mmississippian</a:t>
                      </a:r>
                      <a:r>
                        <a:rPr lang="pt-BR" b="1" dirty="0" smtClean="0">
                          <a:solidFill>
                            <a:srgbClr val="333333"/>
                          </a:solidFill>
                        </a:rPr>
                        <a:t>)</a:t>
                      </a:r>
                      <a:endParaRPr lang="pt-BR" b="1" dirty="0">
                        <a:solidFill>
                          <a:srgbClr val="333333"/>
                        </a:solidFill>
                      </a:endParaRPr>
                    </a:p>
                  </a:txBody>
                  <a:tcPr/>
                </a:tc>
              </a:tr>
              <a:tr h="363015">
                <a:tc>
                  <a:txBody>
                    <a:bodyPr/>
                    <a:lstStyle/>
                    <a:p>
                      <a:pPr algn="ctr"/>
                      <a:r>
                        <a:rPr lang="pt-BR" b="1" dirty="0" smtClean="0">
                          <a:solidFill>
                            <a:srgbClr val="333333"/>
                          </a:solidFill>
                        </a:rPr>
                        <a:t>395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435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smtClean="0">
                          <a:solidFill>
                            <a:srgbClr val="333333"/>
                          </a:solidFill>
                        </a:rPr>
                        <a:t>????????????</a:t>
                      </a:r>
                      <a:endParaRPr lang="pt-BR" b="1" dirty="0" smtClean="0">
                        <a:solidFill>
                          <a:srgbClr val="333333"/>
                        </a:solidFill>
                      </a:endParaRPr>
                    </a:p>
                  </a:txBody>
                  <a:tcPr/>
                </a:tc>
              </a:tr>
              <a:tr h="363015">
                <a:tc>
                  <a:txBody>
                    <a:bodyPr/>
                    <a:lstStyle/>
                    <a:p>
                      <a:pPr algn="ctr"/>
                      <a:r>
                        <a:rPr lang="pt-BR" b="1" dirty="0" smtClean="0">
                          <a:solidFill>
                            <a:srgbClr val="333333"/>
                          </a:solidFill>
                        </a:rPr>
                        <a:t>500</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63015">
                <a:tc>
                  <a:txBody>
                    <a:bodyPr/>
                    <a:lstStyle/>
                    <a:p>
                      <a:pPr algn="ctr"/>
                      <a:r>
                        <a:rPr lang="pt-BR" b="1" dirty="0" smtClean="0">
                          <a:solidFill>
                            <a:srgbClr val="333333"/>
                          </a:solidFill>
                        </a:rPr>
                        <a:t>570</a:t>
                      </a: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Cámbrico</a:t>
                      </a:r>
                      <a:endParaRPr lang="pt-BR" b="1" dirty="0">
                        <a:solidFill>
                          <a:srgbClr val="333333"/>
                        </a:solidFill>
                      </a:endParaRPr>
                    </a:p>
                  </a:txBody>
                  <a:tcPr/>
                </a:tc>
              </a:tr>
              <a:tr h="363015">
                <a:tc>
                  <a:txBody>
                    <a:bodyPr/>
                    <a:lstStyle/>
                    <a:p>
                      <a:pPr algn="ctr"/>
                      <a:r>
                        <a:rPr lang="pt-BR" b="1" dirty="0" smtClean="0">
                          <a:solidFill>
                            <a:srgbClr val="333333"/>
                          </a:solidFill>
                        </a:rPr>
                        <a:t>4600</a:t>
                      </a:r>
                      <a:endParaRPr lang="pt-BR" b="1" dirty="0">
                        <a:solidFill>
                          <a:srgbClr val="333333"/>
                        </a:solidFill>
                      </a:endParaRPr>
                    </a:p>
                  </a:txBody>
                  <a:tcPr>
                    <a:solidFill>
                      <a:schemeClr val="tx1">
                        <a:lumMod val="20000"/>
                        <a:lumOff val="80000"/>
                      </a:schemeClr>
                    </a:solidFill>
                  </a:tcPr>
                </a:tc>
                <a:tc>
                  <a:txBody>
                    <a:bodyPr/>
                    <a:lstStyle/>
                    <a:p>
                      <a:pPr algn="ctr"/>
                      <a:r>
                        <a:rPr lang="pt-BR" b="1" dirty="0" err="1" smtClean="0">
                          <a:solidFill>
                            <a:srgbClr val="333333"/>
                          </a:solidFill>
                        </a:rPr>
                        <a:t>Precámbrico</a:t>
                      </a:r>
                      <a:endParaRPr lang="pt-BR" b="1" dirty="0">
                        <a:solidFill>
                          <a:srgbClr val="333333"/>
                        </a:solidFill>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09600" y="152400"/>
            <a:ext cx="7772400" cy="914400"/>
          </a:xfrm>
        </p:spPr>
        <p:txBody>
          <a:bodyPr/>
          <a:lstStyle/>
          <a:p>
            <a:r>
              <a:rPr lang="en-US" dirty="0" smtClean="0">
                <a:solidFill>
                  <a:srgbClr val="000000"/>
                </a:solidFill>
              </a:rPr>
              <a:t>Grand Canyon </a:t>
            </a:r>
            <a:endParaRPr lang="en-US" dirty="0">
              <a:solidFill>
                <a:srgbClr val="000000"/>
              </a:solidFill>
            </a:endParaRPr>
          </a:p>
        </p:txBody>
      </p:sp>
      <p:pic>
        <p:nvPicPr>
          <p:cNvPr id="11" name="Picture 2" descr="C:\My Documents\Power Point Graphics\grandcanyon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9" name="Cloud Callout 8"/>
          <p:cNvSpPr/>
          <p:nvPr/>
        </p:nvSpPr>
        <p:spPr>
          <a:xfrm>
            <a:off x="5004048" y="3356992"/>
            <a:ext cx="2819400" cy="1828800"/>
          </a:xfrm>
          <a:prstGeom prst="cloudCallout">
            <a:avLst>
              <a:gd name="adj1" fmla="val -39308"/>
              <a:gd name="adj2" fmla="val 612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dirty="0" err="1" smtClean="0">
                <a:solidFill>
                  <a:srgbClr val="FFFFFF"/>
                </a:solidFill>
                <a:effectLst>
                  <a:outerShdw blurRad="38100" dist="38100" dir="2700000" algn="tl">
                    <a:srgbClr val="000000">
                      <a:alpha val="43137"/>
                    </a:srgbClr>
                  </a:outerShdw>
                </a:effectLst>
              </a:rPr>
              <a:t>Muita</a:t>
            </a:r>
            <a:r>
              <a:rPr lang="en-US" sz="2400" dirty="0" smtClean="0">
                <a:solidFill>
                  <a:srgbClr val="FFFFFF"/>
                </a:solidFill>
                <a:effectLst>
                  <a:outerShdw blurRad="38100" dist="38100" dir="2700000" algn="tl">
                    <a:srgbClr val="000000">
                      <a:alpha val="43137"/>
                    </a:srgbClr>
                  </a:outerShdw>
                </a:effectLst>
              </a:rPr>
              <a:t> </a:t>
            </a:r>
            <a:r>
              <a:rPr lang="en-US" sz="2400" dirty="0" err="1" smtClean="0">
                <a:solidFill>
                  <a:srgbClr val="FFFFFF"/>
                </a:solidFill>
                <a:effectLst>
                  <a:outerShdw blurRad="38100" dist="38100" dir="2700000" algn="tl">
                    <a:srgbClr val="000000">
                      <a:alpha val="43137"/>
                    </a:srgbClr>
                  </a:outerShdw>
                </a:effectLst>
              </a:rPr>
              <a:t>água</a:t>
            </a:r>
            <a:r>
              <a:rPr lang="en-US" sz="2400" dirty="0" smtClean="0">
                <a:solidFill>
                  <a:srgbClr val="FFFFFF"/>
                </a:solidFill>
                <a:effectLst>
                  <a:outerShdw blurRad="38100" dist="38100" dir="2700000" algn="tl">
                    <a:srgbClr val="000000">
                      <a:alpha val="43137"/>
                    </a:srgbClr>
                  </a:outerShdw>
                </a:effectLst>
              </a:rPr>
              <a:t> </a:t>
            </a:r>
            <a:r>
              <a:rPr lang="en-US" sz="2400" dirty="0" err="1" smtClean="0">
                <a:solidFill>
                  <a:srgbClr val="FFFFFF"/>
                </a:solidFill>
                <a:effectLst>
                  <a:outerShdw blurRad="38100" dist="38100" dir="2700000" algn="tl">
                    <a:srgbClr val="000000">
                      <a:alpha val="43137"/>
                    </a:srgbClr>
                  </a:outerShdw>
                </a:effectLst>
              </a:rPr>
              <a:t>em</a:t>
            </a:r>
            <a:r>
              <a:rPr lang="en-US" sz="2400" dirty="0" smtClean="0">
                <a:solidFill>
                  <a:srgbClr val="FFFFFF"/>
                </a:solidFill>
                <a:effectLst>
                  <a:outerShdw blurRad="38100" dist="38100" dir="2700000" algn="tl">
                    <a:srgbClr val="000000">
                      <a:alpha val="43137"/>
                    </a:srgbClr>
                  </a:outerShdw>
                </a:effectLst>
              </a:rPr>
              <a:t> </a:t>
            </a:r>
            <a:r>
              <a:rPr lang="en-US" sz="2400" dirty="0" err="1" smtClean="0">
                <a:solidFill>
                  <a:srgbClr val="FFFFFF"/>
                </a:solidFill>
                <a:effectLst>
                  <a:outerShdw blurRad="38100" dist="38100" dir="2700000" algn="tl">
                    <a:srgbClr val="000000">
                      <a:alpha val="43137"/>
                    </a:srgbClr>
                  </a:outerShdw>
                </a:effectLst>
              </a:rPr>
              <a:t>pouco</a:t>
            </a:r>
            <a:r>
              <a:rPr lang="en-US" sz="2400" dirty="0" smtClean="0">
                <a:solidFill>
                  <a:srgbClr val="FFFFFF"/>
                </a:solidFill>
                <a:effectLst>
                  <a:outerShdw blurRad="38100" dist="38100" dir="2700000" algn="tl">
                    <a:srgbClr val="000000">
                      <a:alpha val="43137"/>
                    </a:srgbClr>
                  </a:outerShdw>
                </a:effectLst>
              </a:rPr>
              <a:t> tempo?</a:t>
            </a:r>
            <a:endParaRPr lang="en-US" sz="2400" dirty="0">
              <a:solidFill>
                <a:srgbClr val="FFFFFF"/>
              </a:solidFill>
              <a:effectLst>
                <a:outerShdw blurRad="38100" dist="38100" dir="2700000" algn="tl">
                  <a:srgbClr val="000000">
                    <a:alpha val="43137"/>
                  </a:srgbClr>
                </a:outerShdw>
              </a:effectLst>
            </a:endParaRPr>
          </a:p>
        </p:txBody>
      </p:sp>
      <p:sp>
        <p:nvSpPr>
          <p:cNvPr id="10" name="Cloud Callout 9"/>
          <p:cNvSpPr/>
          <p:nvPr/>
        </p:nvSpPr>
        <p:spPr>
          <a:xfrm>
            <a:off x="539552" y="1916832"/>
            <a:ext cx="2990800" cy="1828800"/>
          </a:xfrm>
          <a:prstGeom prst="cloudCallout">
            <a:avLst>
              <a:gd name="adj1" fmla="val 28704"/>
              <a:gd name="adj2" fmla="val 764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dirty="0" err="1" smtClean="0">
                <a:solidFill>
                  <a:srgbClr val="FFFFFF"/>
                </a:solidFill>
                <a:effectLst>
                  <a:outerShdw blurRad="38100" dist="38100" dir="2700000" algn="tl">
                    <a:srgbClr val="000000">
                      <a:alpha val="43137"/>
                    </a:srgbClr>
                  </a:outerShdw>
                </a:effectLst>
              </a:rPr>
              <a:t>Muito</a:t>
            </a:r>
            <a:r>
              <a:rPr lang="en-US" sz="2400" dirty="0" smtClean="0">
                <a:solidFill>
                  <a:srgbClr val="FFFFFF"/>
                </a:solidFill>
                <a:effectLst>
                  <a:outerShdw blurRad="38100" dist="38100" dir="2700000" algn="tl">
                    <a:srgbClr val="000000">
                      <a:alpha val="43137"/>
                    </a:srgbClr>
                  </a:outerShdw>
                </a:effectLst>
              </a:rPr>
              <a:t> tempo </a:t>
            </a:r>
          </a:p>
          <a:p>
            <a:pPr algn="ctr" eaLnBrk="0" fontAlgn="base" hangingPunct="0">
              <a:spcBef>
                <a:spcPct val="0"/>
              </a:spcBef>
              <a:spcAft>
                <a:spcPct val="0"/>
              </a:spcAft>
            </a:pPr>
            <a:r>
              <a:rPr lang="en-US" sz="2400" dirty="0" smtClean="0">
                <a:solidFill>
                  <a:srgbClr val="FFFFFF"/>
                </a:solidFill>
                <a:effectLst>
                  <a:outerShdw blurRad="38100" dist="38100" dir="2700000" algn="tl">
                    <a:srgbClr val="000000">
                      <a:alpha val="43137"/>
                    </a:srgbClr>
                  </a:outerShdw>
                </a:effectLst>
              </a:rPr>
              <a:t>e </a:t>
            </a:r>
            <a:r>
              <a:rPr lang="en-US" sz="2400" dirty="0" err="1" smtClean="0">
                <a:solidFill>
                  <a:srgbClr val="FFFFFF"/>
                </a:solidFill>
                <a:effectLst>
                  <a:outerShdw blurRad="38100" dist="38100" dir="2700000" algn="tl">
                    <a:srgbClr val="000000">
                      <a:alpha val="43137"/>
                    </a:srgbClr>
                  </a:outerShdw>
                </a:effectLst>
              </a:rPr>
              <a:t>pouca</a:t>
            </a:r>
            <a:r>
              <a:rPr lang="en-US" sz="2400" dirty="0" smtClean="0">
                <a:solidFill>
                  <a:srgbClr val="FFFFFF"/>
                </a:solidFill>
                <a:effectLst>
                  <a:outerShdw blurRad="38100" dist="38100" dir="2700000" algn="tl">
                    <a:srgbClr val="000000">
                      <a:alpha val="43137"/>
                    </a:srgbClr>
                  </a:outerShdw>
                </a:effectLst>
              </a:rPr>
              <a:t> </a:t>
            </a:r>
            <a:r>
              <a:rPr lang="en-US" sz="2400" dirty="0" err="1" smtClean="0">
                <a:solidFill>
                  <a:srgbClr val="FFFFFF"/>
                </a:solidFill>
                <a:effectLst>
                  <a:outerShdw blurRad="38100" dist="38100" dir="2700000" algn="tl">
                    <a:srgbClr val="000000">
                      <a:alpha val="43137"/>
                    </a:srgbClr>
                  </a:outerShdw>
                </a:effectLst>
              </a:rPr>
              <a:t>água</a:t>
            </a:r>
            <a:r>
              <a:rPr lang="en-US" sz="2400" dirty="0" smtClean="0">
                <a:solidFill>
                  <a:srgbClr val="FFFFFF"/>
                </a:solidFill>
                <a:effectLst>
                  <a:outerShdw blurRad="38100" dist="38100" dir="2700000" algn="tl">
                    <a:srgbClr val="000000">
                      <a:alpha val="43137"/>
                    </a:srgbClr>
                  </a:outerShdw>
                </a:effectLst>
              </a:rPr>
              <a:t>?</a:t>
            </a:r>
            <a:endParaRPr lang="en-US" sz="2400" dirty="0">
              <a:solidFill>
                <a:srgbClr val="FFFFFF"/>
              </a:solidFill>
              <a:effectLst>
                <a:outerShdw blurRad="38100" dist="38100" dir="2700000" algn="tl">
                  <a:srgbClr val="000000">
                    <a:alpha val="43137"/>
                  </a:srgbClr>
                </a:outerShdw>
              </a:effectLst>
            </a:endParaRPr>
          </a:p>
        </p:txBody>
      </p:sp>
      <p:sp>
        <p:nvSpPr>
          <p:cNvPr id="6" name="Text Box 3"/>
          <p:cNvSpPr txBox="1">
            <a:spLocks noChangeArrowheads="1"/>
          </p:cNvSpPr>
          <p:nvPr/>
        </p:nvSpPr>
        <p:spPr bwMode="auto">
          <a:xfrm>
            <a:off x="2225751" y="-27384"/>
            <a:ext cx="4578497" cy="1323439"/>
          </a:xfrm>
          <a:prstGeom prst="rect">
            <a:avLst/>
          </a:prstGeom>
          <a:noFill/>
          <a:ln w="9525">
            <a:noFill/>
            <a:miter lim="800000"/>
            <a:headEnd/>
            <a:tailEnd/>
          </a:ln>
          <a:effectLst/>
        </p:spPr>
        <p:txBody>
          <a:bodyPr wrap="none">
            <a:spAutoFit/>
          </a:bodyPr>
          <a:lstStyle/>
          <a:p>
            <a:r>
              <a:rPr lang="pt-BR" sz="4000" dirty="0" smtClean="0">
                <a:solidFill>
                  <a:schemeClr val="tx2"/>
                </a:solidFill>
                <a:latin typeface="Arial" pitchFamily="34" charset="0"/>
              </a:rPr>
              <a:t>Grande Pergunta: </a:t>
            </a:r>
          </a:p>
          <a:p>
            <a:pPr algn="ctr"/>
            <a:r>
              <a:rPr lang="pt-BR" sz="4000" dirty="0" smtClean="0">
                <a:solidFill>
                  <a:schemeClr val="tx2"/>
                </a:solidFill>
                <a:latin typeface="Arial" pitchFamily="34" charset="0"/>
              </a:rPr>
              <a:t>Foi…</a:t>
            </a:r>
            <a:endParaRPr lang="pt-BR" sz="4000" dirty="0">
              <a:solidFill>
                <a:schemeClr val="tx2"/>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8" name="TextBox 7"/>
          <p:cNvSpPr txBox="1"/>
          <p:nvPr/>
        </p:nvSpPr>
        <p:spPr>
          <a:xfrm>
            <a:off x="251520" y="5805264"/>
            <a:ext cx="8640960" cy="1077218"/>
          </a:xfrm>
          <a:prstGeom prst="rect">
            <a:avLst/>
          </a:prstGeom>
          <a:noFill/>
        </p:spPr>
        <p:txBody>
          <a:bodyPr wrap="square" rtlCol="0">
            <a:spAutoFit/>
          </a:bodyPr>
          <a:lstStyle/>
          <a:p>
            <a:pPr algn="ctr"/>
            <a:r>
              <a:rPr lang="pt-PT" sz="3200" b="1" dirty="0" smtClean="0">
                <a:solidFill>
                  <a:schemeClr val="bg1"/>
                </a:solidFill>
                <a:latin typeface="Arial" pitchFamily="34" charset="0"/>
                <a:cs typeface="Arial" pitchFamily="34" charset="0"/>
              </a:rPr>
              <a:t>Esta tipo de lacuna apresenta um outro tipo de problema muita diferente.</a:t>
            </a:r>
            <a:endParaRPr lang="pt-BR" sz="3200" b="1" dirty="0">
              <a:solidFill>
                <a:schemeClr val="bg1"/>
              </a:solidFill>
              <a:latin typeface="Arial" pitchFamily="34" charset="0"/>
              <a:cs typeface="Arial" pitchFamily="34" charset="0"/>
            </a:endParaRPr>
          </a:p>
        </p:txBody>
      </p:sp>
      <p:sp>
        <p:nvSpPr>
          <p:cNvPr id="10" name="Rectangle 9"/>
          <p:cNvSpPr/>
          <p:nvPr/>
        </p:nvSpPr>
        <p:spPr bwMode="auto">
          <a:xfrm>
            <a:off x="0" y="1196752"/>
            <a:ext cx="9144000" cy="5661248"/>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pic>
        <p:nvPicPr>
          <p:cNvPr id="9" name="Picture 2" descr="http://i268.photobucket.com/albums/jj32/cutegecko3/Redwall1.jpg"/>
          <p:cNvPicPr>
            <a:picLocks noChangeAspect="1" noChangeArrowheads="1"/>
          </p:cNvPicPr>
          <p:nvPr/>
        </p:nvPicPr>
        <p:blipFill>
          <a:blip r:embed="rId4" cstate="print"/>
          <a:srcRect/>
          <a:stretch>
            <a:fillRect/>
          </a:stretch>
        </p:blipFill>
        <p:spPr bwMode="auto">
          <a:xfrm>
            <a:off x="916845" y="1320519"/>
            <a:ext cx="7308304" cy="5043588"/>
          </a:xfrm>
          <a:prstGeom prst="rect">
            <a:avLst/>
          </a:prstGeom>
          <a:noFill/>
        </p:spPr>
      </p:pic>
      <p:sp>
        <p:nvSpPr>
          <p:cNvPr id="12" name="Rectangle 11"/>
          <p:cNvSpPr/>
          <p:nvPr/>
        </p:nvSpPr>
        <p:spPr bwMode="auto">
          <a:xfrm>
            <a:off x="0" y="5832648"/>
            <a:ext cx="9144000" cy="836712"/>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3" name="TextBox 12"/>
          <p:cNvSpPr txBox="1"/>
          <p:nvPr/>
        </p:nvSpPr>
        <p:spPr>
          <a:xfrm>
            <a:off x="196765" y="5877272"/>
            <a:ext cx="8712968" cy="1015663"/>
          </a:xfrm>
          <a:prstGeom prst="rect">
            <a:avLst/>
          </a:prstGeom>
          <a:noFill/>
        </p:spPr>
        <p:txBody>
          <a:bodyPr wrap="square" rtlCol="0">
            <a:spAutoFit/>
          </a:bodyPr>
          <a:lstStyle/>
          <a:p>
            <a:pPr algn="ctr"/>
            <a:r>
              <a:rPr lang="pt-BR" sz="2000" b="1" dirty="0" smtClean="0">
                <a:solidFill>
                  <a:schemeClr val="bg1"/>
                </a:solidFill>
              </a:rPr>
              <a:t>Existe uma lacuna entre o estrato </a:t>
            </a:r>
            <a:r>
              <a:rPr lang="pt-BR" sz="2000" b="1" dirty="0" err="1" smtClean="0">
                <a:solidFill>
                  <a:schemeClr val="bg1"/>
                </a:solidFill>
              </a:rPr>
              <a:t>Redwall</a:t>
            </a:r>
            <a:r>
              <a:rPr lang="pt-BR" sz="2000" b="1" dirty="0" smtClean="0">
                <a:solidFill>
                  <a:schemeClr val="bg1"/>
                </a:solidFill>
              </a:rPr>
              <a:t> </a:t>
            </a:r>
            <a:r>
              <a:rPr lang="pt-BR" sz="2000" b="1" dirty="0" err="1" smtClean="0">
                <a:solidFill>
                  <a:schemeClr val="bg1"/>
                </a:solidFill>
              </a:rPr>
              <a:t>Limestone</a:t>
            </a:r>
            <a:r>
              <a:rPr lang="pt-BR" sz="2000" b="1" dirty="0" smtClean="0">
                <a:solidFill>
                  <a:schemeClr val="bg1"/>
                </a:solidFill>
              </a:rPr>
              <a:t> (</a:t>
            </a:r>
            <a:r>
              <a:rPr lang="pt-BR" sz="2000" b="1" dirty="0" err="1" smtClean="0">
                <a:solidFill>
                  <a:schemeClr val="bg1"/>
                </a:solidFill>
              </a:rPr>
              <a:t>Mississipiano</a:t>
            </a:r>
            <a:r>
              <a:rPr lang="pt-BR" sz="2000" b="1" dirty="0" smtClean="0">
                <a:solidFill>
                  <a:schemeClr val="bg1"/>
                </a:solidFill>
              </a:rPr>
              <a:t>) e o Cambriano </a:t>
            </a:r>
            <a:r>
              <a:rPr lang="pt-BR" sz="2000" b="1" dirty="0" err="1" smtClean="0">
                <a:solidFill>
                  <a:schemeClr val="bg1"/>
                </a:solidFill>
              </a:rPr>
              <a:t>Muav</a:t>
            </a:r>
            <a:r>
              <a:rPr lang="pt-BR" sz="2000" b="1" dirty="0" smtClean="0">
                <a:solidFill>
                  <a:schemeClr val="bg1"/>
                </a:solidFill>
              </a:rPr>
              <a:t> de várias “eras”geológicas onde 200 milhões de anos estão faltando.</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8" name="TextBox 7"/>
          <p:cNvSpPr txBox="1"/>
          <p:nvPr/>
        </p:nvSpPr>
        <p:spPr>
          <a:xfrm>
            <a:off x="251520" y="5805264"/>
            <a:ext cx="8640960" cy="1077218"/>
          </a:xfrm>
          <a:prstGeom prst="rect">
            <a:avLst/>
          </a:prstGeom>
          <a:noFill/>
        </p:spPr>
        <p:txBody>
          <a:bodyPr wrap="square" rtlCol="0">
            <a:spAutoFit/>
          </a:bodyPr>
          <a:lstStyle/>
          <a:p>
            <a:pPr algn="ctr"/>
            <a:r>
              <a:rPr lang="pt-PT" sz="3200" b="1" dirty="0" smtClean="0">
                <a:solidFill>
                  <a:schemeClr val="bg1"/>
                </a:solidFill>
                <a:latin typeface="Arial" pitchFamily="34" charset="0"/>
                <a:cs typeface="Arial" pitchFamily="34" charset="0"/>
              </a:rPr>
              <a:t>Esta tipo de lacuna apresenta um outro tipo de problema muita diferente.</a:t>
            </a:r>
            <a:endParaRPr lang="pt-BR" sz="3200" b="1" dirty="0">
              <a:solidFill>
                <a:schemeClr val="bg1"/>
              </a:solidFill>
              <a:latin typeface="Arial" pitchFamily="34" charset="0"/>
              <a:cs typeface="Arial" pitchFamily="34" charset="0"/>
            </a:endParaRPr>
          </a:p>
        </p:txBody>
      </p:sp>
      <p:sp>
        <p:nvSpPr>
          <p:cNvPr id="10" name="Rectangle 9"/>
          <p:cNvSpPr/>
          <p:nvPr/>
        </p:nvSpPr>
        <p:spPr bwMode="auto">
          <a:xfrm>
            <a:off x="0" y="1196752"/>
            <a:ext cx="9144000" cy="5661248"/>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0" y="5832648"/>
            <a:ext cx="9144000" cy="836712"/>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3" name="TextBox 12"/>
          <p:cNvSpPr txBox="1"/>
          <p:nvPr/>
        </p:nvSpPr>
        <p:spPr>
          <a:xfrm>
            <a:off x="196765" y="5877272"/>
            <a:ext cx="8712968" cy="707886"/>
          </a:xfrm>
          <a:prstGeom prst="rect">
            <a:avLst/>
          </a:prstGeom>
          <a:noFill/>
        </p:spPr>
        <p:txBody>
          <a:bodyPr wrap="square" rtlCol="0">
            <a:spAutoFit/>
          </a:bodyPr>
          <a:lstStyle/>
          <a:p>
            <a:pPr algn="ctr"/>
            <a:r>
              <a:rPr lang="pt-BR" sz="2000" b="1" dirty="0" smtClean="0">
                <a:solidFill>
                  <a:schemeClr val="bg1"/>
                </a:solidFill>
              </a:rPr>
              <a:t>Mas em um lugar os estratos </a:t>
            </a:r>
            <a:r>
              <a:rPr lang="pt-BR" sz="2000" b="1" dirty="0" err="1" smtClean="0">
                <a:solidFill>
                  <a:schemeClr val="bg1"/>
                </a:solidFill>
              </a:rPr>
              <a:t>Mississippiano</a:t>
            </a:r>
            <a:r>
              <a:rPr lang="pt-BR" sz="2000" b="1" dirty="0" smtClean="0">
                <a:solidFill>
                  <a:schemeClr val="bg1"/>
                </a:solidFill>
              </a:rPr>
              <a:t> e Cambriano estão intercalados várias vezes no lugar das “eras” faltando.</a:t>
            </a:r>
          </a:p>
        </p:txBody>
      </p:sp>
      <p:pic>
        <p:nvPicPr>
          <p:cNvPr id="11" name="Picture 2" descr="C:\My Documents\Power Point Graphics\PP Pictures\REDWALL.JPG"/>
          <p:cNvPicPr>
            <a:picLocks noChangeAspect="1" noChangeArrowheads="1"/>
          </p:cNvPicPr>
          <p:nvPr/>
        </p:nvPicPr>
        <p:blipFill>
          <a:blip r:embed="rId4" cstate="print"/>
          <a:srcRect/>
          <a:stretch>
            <a:fillRect/>
          </a:stretch>
        </p:blipFill>
        <p:spPr bwMode="auto">
          <a:xfrm>
            <a:off x="1379645" y="1340768"/>
            <a:ext cx="6000667" cy="4500500"/>
          </a:xfrm>
          <a:prstGeom prst="rect">
            <a:avLst/>
          </a:prstGeom>
          <a:noFill/>
        </p:spPr>
      </p:pic>
      <p:sp>
        <p:nvSpPr>
          <p:cNvPr id="17" name="Text Box 3"/>
          <p:cNvSpPr txBox="1">
            <a:spLocks noChangeArrowheads="1"/>
          </p:cNvSpPr>
          <p:nvPr/>
        </p:nvSpPr>
        <p:spPr bwMode="auto">
          <a:xfrm>
            <a:off x="1547664" y="3388930"/>
            <a:ext cx="1535088" cy="400110"/>
          </a:xfrm>
          <a:prstGeom prst="rect">
            <a:avLst/>
          </a:prstGeom>
          <a:solidFill>
            <a:srgbClr val="000000"/>
          </a:solid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itchFamily="34" charset="0"/>
              </a:rPr>
              <a:t>REDWALL</a:t>
            </a:r>
          </a:p>
        </p:txBody>
      </p:sp>
      <p:sp>
        <p:nvSpPr>
          <p:cNvPr id="18" name="Rectangle 4"/>
          <p:cNvSpPr>
            <a:spLocks noChangeArrowheads="1"/>
          </p:cNvSpPr>
          <p:nvPr/>
        </p:nvSpPr>
        <p:spPr bwMode="auto">
          <a:xfrm>
            <a:off x="5364088" y="4469050"/>
            <a:ext cx="1005898" cy="400110"/>
          </a:xfrm>
          <a:prstGeom prst="rect">
            <a:avLst/>
          </a:prstGeom>
          <a:solidFill>
            <a:srgbClr val="000000"/>
          </a:solid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itchFamily="34" charset="0"/>
              </a:rPr>
              <a:t>MUAV</a:t>
            </a:r>
          </a:p>
        </p:txBody>
      </p:sp>
      <p:sp>
        <p:nvSpPr>
          <p:cNvPr id="21" name="Text Box 5"/>
          <p:cNvSpPr txBox="1">
            <a:spLocks noChangeArrowheads="1"/>
          </p:cNvSpPr>
          <p:nvPr/>
        </p:nvSpPr>
        <p:spPr bwMode="auto">
          <a:xfrm>
            <a:off x="2627784" y="4022317"/>
            <a:ext cx="1864613" cy="307777"/>
          </a:xfrm>
          <a:prstGeom prst="rect">
            <a:avLst/>
          </a:prstGeom>
          <a:solidFill>
            <a:srgbClr val="000000"/>
          </a:solidFill>
          <a:ln w="9525">
            <a:noFill/>
            <a:miter lim="800000"/>
            <a:headEnd/>
            <a:tailEnd/>
          </a:ln>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smtClean="0">
                <a:ln>
                  <a:noFill/>
                </a:ln>
                <a:solidFill>
                  <a:srgbClr val="FFFFFF"/>
                </a:solidFill>
                <a:effectLst/>
                <a:uLnTx/>
                <a:uFillTx/>
                <a:latin typeface="Arial" pitchFamily="34" charset="0"/>
              </a:rPr>
              <a:t>Intercalado</a:t>
            </a:r>
            <a:r>
              <a:rPr kumimoji="0" lang="en-US" sz="1400" b="1" i="0" u="none" strike="noStrike" kern="0" cap="none" spc="0" normalizeH="0" baseline="0" noProof="0" dirty="0" smtClean="0">
                <a:ln>
                  <a:noFill/>
                </a:ln>
                <a:solidFill>
                  <a:srgbClr val="FFFFFF"/>
                </a:solidFill>
                <a:effectLst/>
                <a:uLnTx/>
                <a:uFillTx/>
                <a:latin typeface="Arial" pitchFamily="34" charset="0"/>
              </a:rPr>
              <a:t> </a:t>
            </a:r>
            <a:r>
              <a:rPr kumimoji="0" lang="en-US" sz="1400" b="1" i="0" u="none" strike="noStrike" kern="0" cap="none" spc="0" normalizeH="0" baseline="0" noProof="0" dirty="0" err="1">
                <a:ln>
                  <a:noFill/>
                </a:ln>
                <a:solidFill>
                  <a:srgbClr val="FFFFFF"/>
                </a:solidFill>
                <a:effectLst/>
                <a:uLnTx/>
                <a:uFillTx/>
                <a:latin typeface="Arial" pitchFamily="34" charset="0"/>
              </a:rPr>
              <a:t>Redwall</a:t>
            </a:r>
            <a:endParaRPr kumimoji="0" lang="en-US" sz="1400" b="1" i="0" u="none" strike="noStrike" kern="0" cap="none" spc="0" normalizeH="0" baseline="0" noProof="0" dirty="0">
              <a:ln>
                <a:noFill/>
              </a:ln>
              <a:solidFill>
                <a:srgbClr val="FFFFFF"/>
              </a:solidFill>
              <a:effectLst/>
              <a:uLnTx/>
              <a:uFillTx/>
              <a:latin typeface="Arial" pitchFamily="34" charset="0"/>
            </a:endParaRPr>
          </a:p>
        </p:txBody>
      </p:sp>
      <p:sp>
        <p:nvSpPr>
          <p:cNvPr id="22" name="Rectangle 6"/>
          <p:cNvSpPr>
            <a:spLocks noChangeArrowheads="1"/>
          </p:cNvSpPr>
          <p:nvPr/>
        </p:nvSpPr>
        <p:spPr bwMode="auto">
          <a:xfrm>
            <a:off x="3851920" y="5157192"/>
            <a:ext cx="1645002" cy="307777"/>
          </a:xfrm>
          <a:prstGeom prst="rect">
            <a:avLst/>
          </a:prstGeom>
          <a:solidFill>
            <a:srgbClr val="000000"/>
          </a:solidFill>
          <a:ln w="9525">
            <a:noFill/>
            <a:miter lim="800000"/>
            <a:headEnd/>
            <a:tailEnd/>
          </a:ln>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smtClean="0">
                <a:ln>
                  <a:noFill/>
                </a:ln>
                <a:solidFill>
                  <a:srgbClr val="FFFFFF"/>
                </a:solidFill>
                <a:effectLst/>
                <a:uLnTx/>
                <a:uFillTx/>
                <a:latin typeface="Arial" pitchFamily="34" charset="0"/>
              </a:rPr>
              <a:t>Intercalado</a:t>
            </a:r>
            <a:r>
              <a:rPr kumimoji="0" lang="en-US" sz="1400" b="1" i="0" u="none" strike="noStrike" kern="0" cap="none" spc="0" normalizeH="0" baseline="0" noProof="0" dirty="0" smtClean="0">
                <a:ln>
                  <a:noFill/>
                </a:ln>
                <a:solidFill>
                  <a:srgbClr val="FFFFFF"/>
                </a:solidFill>
                <a:effectLst/>
                <a:uLnTx/>
                <a:uFillTx/>
                <a:latin typeface="Arial" pitchFamily="34" charset="0"/>
              </a:rPr>
              <a:t> </a:t>
            </a:r>
            <a:r>
              <a:rPr kumimoji="0" lang="en-US" sz="1400" b="1" i="0" u="none" strike="noStrike" kern="0" cap="none" spc="0" normalizeH="0" baseline="0" noProof="0" dirty="0" err="1" smtClean="0">
                <a:ln>
                  <a:noFill/>
                </a:ln>
                <a:solidFill>
                  <a:srgbClr val="FFFFFF"/>
                </a:solidFill>
                <a:effectLst/>
                <a:uLnTx/>
                <a:uFillTx/>
                <a:latin typeface="Arial" pitchFamily="34" charset="0"/>
              </a:rPr>
              <a:t>Muav</a:t>
            </a:r>
            <a:endParaRPr kumimoji="0" lang="en-US" sz="1400" b="1" i="0" u="none" strike="noStrike" kern="0" cap="none" spc="0" normalizeH="0" baseline="0" noProof="0" dirty="0" smtClean="0">
              <a:ln>
                <a:noFill/>
              </a:ln>
              <a:solidFill>
                <a:srgbClr val="FFFFFF"/>
              </a:solidFill>
              <a:effectLst/>
              <a:uLnTx/>
              <a:uFillTx/>
              <a:latin typeface="Arial" pitchFamily="34"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251520" y="1268760"/>
            <a:ext cx="8640960" cy="5709255"/>
          </a:xfrm>
          <a:prstGeom prst="rect">
            <a:avLst/>
          </a:prstGeom>
          <a:noFill/>
        </p:spPr>
        <p:txBody>
          <a:bodyPr wrap="square" rtlCol="0">
            <a:spAutoFit/>
          </a:bodyPr>
          <a:lstStyle/>
          <a:p>
            <a:pPr algn="ctr"/>
            <a:r>
              <a:rPr lang="pt-BR" sz="2800" b="1" dirty="0" smtClean="0">
                <a:solidFill>
                  <a:schemeClr val="bg1"/>
                </a:solidFill>
              </a:rPr>
              <a:t>William </a:t>
            </a:r>
            <a:r>
              <a:rPr lang="pt-BR" sz="2800" b="1" dirty="0" err="1" smtClean="0">
                <a:solidFill>
                  <a:schemeClr val="bg1"/>
                </a:solidFill>
              </a:rPr>
              <a:t>R.Corliss</a:t>
            </a:r>
            <a:r>
              <a:rPr lang="pt-BR" sz="2800" b="1" dirty="0" smtClean="0">
                <a:solidFill>
                  <a:schemeClr val="bg1"/>
                </a:solidFill>
              </a:rPr>
              <a:t>, um catalogador e escritor sobre anomalias científicas, escreveu o seguinte sobre as inconformidades: </a:t>
            </a:r>
          </a:p>
          <a:p>
            <a:pPr algn="ctr"/>
            <a:endParaRPr lang="pt-BR" sz="2800" b="1" dirty="0" smtClean="0">
              <a:solidFill>
                <a:schemeClr val="bg1"/>
              </a:solidFill>
            </a:endParaRPr>
          </a:p>
          <a:p>
            <a:pPr algn="just"/>
            <a:r>
              <a:rPr lang="pt-BR" sz="2500" b="1" dirty="0" smtClean="0">
                <a:solidFill>
                  <a:schemeClr val="bg1"/>
                </a:solidFill>
              </a:rPr>
              <a:t>“Potencialmente mais importante para o pensamento geológico são as inconformidades que sinalizam que grandes pedaços da história geológica estão faltando, embora as camadas em ambos os lados da inconformidade são perfeitamente paralelas e não mostram evidência de erosão. Será que milhões de anos voam sem nenhum efeito perceptível? Uma possível inferência embora controversa é que os nossos relógios geológicos e conceitos estratigráficos precisam ser trabalhados.</a:t>
            </a:r>
            <a:r>
              <a:rPr lang="pt-BR" sz="2800" b="1" dirty="0" smtClean="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dissolve">
                                      <p:cBhvr>
                                        <p:cTn id="1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18" name="TextBox 17"/>
          <p:cNvSpPr txBox="1"/>
          <p:nvPr/>
        </p:nvSpPr>
        <p:spPr>
          <a:xfrm>
            <a:off x="214018" y="1407542"/>
            <a:ext cx="8640960" cy="5262979"/>
          </a:xfrm>
          <a:prstGeom prst="rect">
            <a:avLst/>
          </a:prstGeom>
          <a:noFill/>
        </p:spPr>
        <p:txBody>
          <a:bodyPr wrap="square" rtlCol="0">
            <a:spAutoFit/>
          </a:bodyPr>
          <a:lstStyle/>
          <a:p>
            <a:pPr algn="ctr"/>
            <a:r>
              <a:rPr lang="pt-BR" sz="2800" b="1" dirty="0" smtClean="0">
                <a:solidFill>
                  <a:schemeClr val="bg1"/>
                </a:solidFill>
                <a:latin typeface="Arial" pitchFamily="34" charset="0"/>
                <a:cs typeface="Arial" pitchFamily="34" charset="0"/>
              </a:rPr>
              <a:t>Ariel A. Roth escreveu o seguinte sobre inconformidades (</a:t>
            </a:r>
            <a:r>
              <a:rPr lang="pt-BR" sz="2800" b="1" dirty="0" err="1" smtClean="0">
                <a:solidFill>
                  <a:schemeClr val="bg1"/>
                </a:solidFill>
                <a:latin typeface="Arial" pitchFamily="34" charset="0"/>
                <a:cs typeface="Arial" pitchFamily="34" charset="0"/>
              </a:rPr>
              <a:t>paraconformidades</a:t>
            </a:r>
            <a:r>
              <a:rPr lang="pt-BR" sz="2800" b="1" dirty="0" smtClean="0">
                <a:solidFill>
                  <a:schemeClr val="bg1"/>
                </a:solidFill>
                <a:latin typeface="Arial" pitchFamily="34" charset="0"/>
                <a:cs typeface="Arial" pitchFamily="34" charset="0"/>
              </a:rPr>
              <a:t>): </a:t>
            </a:r>
          </a:p>
          <a:p>
            <a:pPr algn="ctr"/>
            <a:endParaRPr lang="pt-BR" sz="2800" b="1" dirty="0" smtClean="0">
              <a:solidFill>
                <a:schemeClr val="bg1"/>
              </a:solidFill>
              <a:latin typeface="Arial" pitchFamily="34" charset="0"/>
              <a:cs typeface="Arial" pitchFamily="34" charset="0"/>
            </a:endParaRPr>
          </a:p>
          <a:p>
            <a:pPr algn="ctr"/>
            <a:r>
              <a:rPr lang="pt-BR" sz="2800" b="1" dirty="0" smtClean="0">
                <a:solidFill>
                  <a:schemeClr val="bg1"/>
                </a:solidFill>
                <a:latin typeface="Arial" pitchFamily="34" charset="0"/>
                <a:cs typeface="Arial" pitchFamily="34" charset="0"/>
              </a:rPr>
              <a:t>“A falta de evidência de tempo na superfície das camadas subjacentes de um </a:t>
            </a:r>
            <a:r>
              <a:rPr lang="pt-BR" sz="2800" b="1" dirty="0" err="1" smtClean="0">
                <a:solidFill>
                  <a:schemeClr val="bg1"/>
                </a:solidFill>
                <a:latin typeface="Arial" pitchFamily="34" charset="0"/>
                <a:cs typeface="Arial" pitchFamily="34" charset="0"/>
              </a:rPr>
              <a:t>paraconformidade</a:t>
            </a:r>
            <a:r>
              <a:rPr lang="pt-BR" sz="2800" b="1" dirty="0" smtClean="0">
                <a:solidFill>
                  <a:schemeClr val="bg1"/>
                </a:solidFill>
                <a:latin typeface="Arial" pitchFamily="34" charset="0"/>
                <a:cs typeface="Arial" pitchFamily="34" charset="0"/>
              </a:rPr>
              <a:t> sugerem que os longos tempos nunca ocorreram.”</a:t>
            </a:r>
          </a:p>
          <a:p>
            <a:pPr algn="ctr"/>
            <a:endParaRPr lang="pt-BR" sz="2800" b="1" dirty="0" smtClean="0">
              <a:solidFill>
                <a:schemeClr val="bg1"/>
              </a:solidFill>
              <a:latin typeface="Arial" pitchFamily="34" charset="0"/>
              <a:cs typeface="Arial" pitchFamily="34" charset="0"/>
            </a:endParaRPr>
          </a:p>
          <a:p>
            <a:pPr algn="ctr"/>
            <a:r>
              <a:rPr lang="pt-BR" sz="2800" b="1" dirty="0" smtClean="0">
                <a:solidFill>
                  <a:schemeClr val="bg1"/>
                </a:solidFill>
                <a:latin typeface="Arial" pitchFamily="34" charset="0"/>
                <a:cs typeface="Arial" pitchFamily="34" charset="0"/>
              </a:rPr>
              <a:t>As </a:t>
            </a:r>
            <a:r>
              <a:rPr lang="pt-BR" sz="2800" b="1" dirty="0" err="1" smtClean="0">
                <a:solidFill>
                  <a:schemeClr val="bg1"/>
                </a:solidFill>
                <a:latin typeface="Arial" pitchFamily="34" charset="0"/>
                <a:cs typeface="Arial" pitchFamily="34" charset="0"/>
              </a:rPr>
              <a:t>Paraconformidades</a:t>
            </a:r>
            <a:r>
              <a:rPr lang="pt-BR" sz="2800" b="1" dirty="0" smtClean="0">
                <a:solidFill>
                  <a:schemeClr val="bg1"/>
                </a:solidFill>
                <a:latin typeface="Arial" pitchFamily="34" charset="0"/>
                <a:cs typeface="Arial" pitchFamily="34" charset="0"/>
              </a:rPr>
              <a:t> Apresentam Um Sério Desafio Para O Paradigma Da Geologia </a:t>
            </a:r>
            <a:r>
              <a:rPr lang="pt-BR" sz="2800" b="1" dirty="0" err="1" smtClean="0">
                <a:solidFill>
                  <a:schemeClr val="bg1"/>
                </a:solidFill>
                <a:latin typeface="Arial" pitchFamily="34" charset="0"/>
                <a:cs typeface="Arial" pitchFamily="34" charset="0"/>
              </a:rPr>
              <a:t>Uniformitariana</a:t>
            </a:r>
            <a:r>
              <a:rPr lang="pt-BR" sz="2800" b="1" dirty="0" smtClean="0">
                <a:solidFill>
                  <a:schemeClr val="bg1"/>
                </a:solidFill>
                <a:latin typeface="Arial" pitchFamily="34" charset="0"/>
                <a:cs typeface="Arial" pitchFamily="34" charset="0"/>
              </a:rPr>
              <a:t> Da Terra Antiga.</a:t>
            </a:r>
          </a:p>
          <a:p>
            <a:pPr algn="ctr"/>
            <a:endParaRPr lang="pt-BR" sz="2800" b="1"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dissolv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animEffect transition="in" filter="dissolve">
                                      <p:cBhvr>
                                        <p:cTn id="1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714048" y="2162093"/>
            <a:ext cx="7704856" cy="2554545"/>
          </a:xfrm>
          <a:prstGeom prst="rect">
            <a:avLst/>
          </a:prstGeom>
          <a:noFill/>
        </p:spPr>
        <p:txBody>
          <a:bodyPr wrap="square" lIns="91440" tIns="45720" rIns="91440" bIns="45720">
            <a:spAutoFit/>
          </a:bodyPr>
          <a:lstStyle/>
          <a:p>
            <a:pPr algn="ctr"/>
            <a:r>
              <a:rPr lang="pt-BR"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Estratos Fora de Ordem</a:t>
            </a:r>
            <a:endParaRPr lang="pt-BR"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7" name="Rectangle 3"/>
          <p:cNvSpPr txBox="1">
            <a:spLocks noChangeArrowheads="1"/>
          </p:cNvSpPr>
          <p:nvPr/>
        </p:nvSpPr>
        <p:spPr>
          <a:xfrm>
            <a:off x="251520" y="1447800"/>
            <a:ext cx="8640960" cy="4768850"/>
          </a:xfrm>
          <a:prstGeom prst="rect">
            <a:avLst/>
          </a:prstGeom>
        </p:spPr>
        <p:txBody>
          <a:body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sz="36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Encontramos</a:t>
            </a: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 </a:t>
            </a:r>
            <a:r>
              <a:rPr kumimoji="0" lang="en-US" sz="36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muitas</a:t>
            </a: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 </a:t>
            </a:r>
            <a:r>
              <a:rPr kumimoji="0" lang="en-US" sz="36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vezes</a:t>
            </a: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 </a:t>
            </a:r>
            <a:r>
              <a:rPr kumimoji="0" lang="en-US" sz="36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estratos</a:t>
            </a: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 </a:t>
            </a:r>
            <a:r>
              <a:rPr kumimoji="0" lang="en-US" sz="36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fora</a:t>
            </a: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 de </a:t>
            </a:r>
            <a:r>
              <a:rPr kumimoji="0" lang="en-US" sz="3600" b="1" i="0" u="none" strike="noStrike" kern="0" cap="none" spc="0" normalizeH="0" baseline="0" noProof="0" dirty="0" err="1"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ordem</a:t>
            </a: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rPr>
              <a:t>!</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endParaRPr>
          </a:p>
          <a:p>
            <a:pPr marL="534988" lvl="0" indent="-534988" fontAlgn="base">
              <a:lnSpc>
                <a:spcPct val="90000"/>
              </a:lnSpc>
              <a:spcBef>
                <a:spcPct val="20000"/>
              </a:spcBef>
              <a:spcAft>
                <a:spcPct val="0"/>
              </a:spcAft>
              <a:buFont typeface="Wingdings" pitchFamily="2" charset="2"/>
              <a:buChar char="Ø"/>
            </a:pPr>
            <a:r>
              <a:rPr lang="pt-BR" sz="2800" b="1" kern="0" dirty="0" smtClean="0">
                <a:solidFill>
                  <a:schemeClr val="bg1"/>
                </a:solidFill>
                <a:effectLst>
                  <a:outerShdw blurRad="38100" dist="38100" dir="2700000" algn="tl">
                    <a:srgbClr val="000000">
                      <a:alpha val="43137"/>
                    </a:srgbClr>
                  </a:outerShdw>
                </a:effectLst>
              </a:rPr>
              <a:t>Existem numerosas exceções na "coluna geológica padrão“. </a:t>
            </a:r>
            <a:endParaRPr kumimoji="0" lang="pt-PT"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mn-cs"/>
            </a:endParaRPr>
          </a:p>
          <a:p>
            <a:pPr marL="534988" marR="0" lvl="0" indent="-534988" algn="l" defTabSz="914400" rtl="0" eaLnBrk="1" fontAlgn="base" latinLnBrk="0" hangingPunct="1">
              <a:lnSpc>
                <a:spcPct val="90000"/>
              </a:lnSpc>
              <a:spcBef>
                <a:spcPct val="20000"/>
              </a:spcBef>
              <a:spcAft>
                <a:spcPct val="0"/>
              </a:spcAft>
              <a:buClrTx/>
              <a:buSzTx/>
              <a:buFont typeface="Wingdings" pitchFamily="2" charset="2"/>
              <a:buChar char="Ø"/>
              <a:tabLst/>
              <a:defRPr/>
            </a:pPr>
            <a:r>
              <a:rPr kumimoji="0" lang="pt-PT"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mn-cs"/>
              </a:rPr>
              <a:t>Sedimentos marinhos em cima de sedimentos terrestres em cima de sedimentos marinhos.</a:t>
            </a:r>
          </a:p>
          <a:p>
            <a:pPr marL="534988" lvl="0" indent="-534988" fontAlgn="base">
              <a:lnSpc>
                <a:spcPct val="90000"/>
              </a:lnSpc>
              <a:spcBef>
                <a:spcPct val="20000"/>
              </a:spcBef>
              <a:spcAft>
                <a:spcPct val="0"/>
              </a:spcAft>
              <a:buFont typeface="Wingdings" pitchFamily="2" charset="2"/>
              <a:buChar char="Ø"/>
              <a:defRPr/>
            </a:pPr>
            <a:r>
              <a:rPr lang="pt-PT" sz="2800" b="1" kern="0" dirty="0" smtClean="0">
                <a:solidFill>
                  <a:schemeClr val="bg1"/>
                </a:solidFill>
                <a:effectLst>
                  <a:outerShdw blurRad="38100" dist="38100" dir="2700000" algn="tl">
                    <a:srgbClr val="000000">
                      <a:alpha val="43137"/>
                    </a:srgbClr>
                  </a:outerShdw>
                </a:effectLst>
              </a:rPr>
              <a:t>Vamos ver alguns exemplos de </a:t>
            </a:r>
            <a:r>
              <a:rPr lang="pt-BR" sz="2800" b="1" kern="0" dirty="0" smtClean="0">
                <a:solidFill>
                  <a:schemeClr val="bg1"/>
                </a:solidFill>
                <a:effectLst>
                  <a:outerShdw blurRad="38100" dist="38100" dir="2700000" algn="tl">
                    <a:srgbClr val="000000">
                      <a:alpha val="43137"/>
                    </a:srgbClr>
                  </a:outerShdw>
                </a:effectLst>
              </a:rPr>
              <a:t>camadas fora de ordem </a:t>
            </a:r>
            <a:r>
              <a:rPr lang="pt-PT" sz="2800" b="1" kern="0" dirty="0" smtClean="0">
                <a:solidFill>
                  <a:schemeClr val="bg1"/>
                </a:solidFill>
                <a:effectLst>
                  <a:outerShdw blurRad="38100" dist="38100" dir="2700000" algn="tl">
                    <a:srgbClr val="000000">
                      <a:alpha val="43137"/>
                    </a:srgbClr>
                  </a:outerShdw>
                </a:effectLst>
              </a:rPr>
              <a:t>e examinamos a explicação evolucionista.</a:t>
            </a:r>
            <a:endParaRPr kumimoji="0" lang="en-US"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ea typeface="+mn-ea"/>
              <a:cs typeface="Times New Roman" pitchFamily="18"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dissolv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dissolv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pic>
        <p:nvPicPr>
          <p:cNvPr id="22" name="Picture 21" descr="47OutOfOrder.tif"/>
          <p:cNvPicPr>
            <a:picLocks noChangeAspect="1"/>
          </p:cNvPicPr>
          <p:nvPr/>
        </p:nvPicPr>
        <p:blipFill>
          <a:blip r:embed="rId3" cstate="print"/>
          <a:stretch>
            <a:fillRect/>
          </a:stretch>
        </p:blipFill>
        <p:spPr>
          <a:xfrm>
            <a:off x="810331" y="1615426"/>
            <a:ext cx="8049716" cy="5156309"/>
          </a:xfrm>
          <a:prstGeom prst="rect">
            <a:avLst/>
          </a:prstGeom>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5" name="TextBox 4"/>
          <p:cNvSpPr txBox="1"/>
          <p:nvPr/>
        </p:nvSpPr>
        <p:spPr>
          <a:xfrm>
            <a:off x="323528" y="1629375"/>
            <a:ext cx="8568952" cy="5016758"/>
          </a:xfrm>
          <a:prstGeom prst="rect">
            <a:avLst/>
          </a:prstGeom>
          <a:noFill/>
        </p:spPr>
        <p:txBody>
          <a:bodyPr wrap="square" rtlCol="0">
            <a:spAutoFit/>
          </a:bodyPr>
          <a:lstStyle/>
          <a:p>
            <a:pPr algn="ctr"/>
            <a:r>
              <a:rPr lang="pt-BR" sz="3200" b="1" dirty="0" smtClean="0">
                <a:solidFill>
                  <a:schemeClr val="bg1"/>
                </a:solidFill>
                <a:effectLst>
                  <a:outerShdw blurRad="38100" dist="38100" dir="2700000" algn="tl">
                    <a:srgbClr val="000000">
                      <a:alpha val="43137"/>
                    </a:srgbClr>
                  </a:outerShdw>
                </a:effectLst>
              </a:rPr>
              <a:t>Um Grande Problema para Evolução</a:t>
            </a:r>
          </a:p>
          <a:p>
            <a:pPr algn="ctr"/>
            <a:endParaRPr lang="pt-BR" sz="3200" b="1" dirty="0" smtClean="0">
              <a:solidFill>
                <a:schemeClr val="bg1"/>
              </a:solidFill>
              <a:effectLst>
                <a:outerShdw blurRad="38100" dist="38100" dir="2700000" algn="tl">
                  <a:srgbClr val="000000">
                    <a:alpha val="43137"/>
                  </a:srgbClr>
                </a:outerShdw>
              </a:effectLst>
            </a:endParaRPr>
          </a:p>
          <a:p>
            <a:pPr algn="ctr"/>
            <a:r>
              <a:rPr lang="pt-BR" sz="3200" b="1" dirty="0" smtClean="0">
                <a:solidFill>
                  <a:schemeClr val="bg1"/>
                </a:solidFill>
                <a:effectLst>
                  <a:outerShdw blurRad="38100" dist="38100" dir="2700000" algn="tl">
                    <a:srgbClr val="000000">
                      <a:alpha val="43137"/>
                    </a:srgbClr>
                  </a:outerShdw>
                </a:effectLst>
              </a:rPr>
              <a:t>Em cada região montanhosa em todos os continentes do globo, existem inúmeros exemplos de suposta estratos "velho" sobrepostos sobre estratos "mais jovem"! (Uma lista extensa de tais áreas é para ser encontrado em * Boletim da Sociedade Geológica da América, em fevereiro de 1959, pp. 115-116.)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20" name="TextBox 19"/>
          <p:cNvSpPr txBox="1"/>
          <p:nvPr/>
        </p:nvSpPr>
        <p:spPr>
          <a:xfrm>
            <a:off x="251520" y="1556792"/>
            <a:ext cx="8640960" cy="5693866"/>
          </a:xfrm>
          <a:prstGeom prst="rect">
            <a:avLst/>
          </a:prstGeom>
          <a:noFill/>
        </p:spPr>
        <p:txBody>
          <a:bodyPr wrap="square" rtlCol="0">
            <a:spAutoFit/>
          </a:bodyPr>
          <a:lstStyle/>
          <a:p>
            <a:pPr algn="ctr"/>
            <a:r>
              <a:rPr lang="pt-BR" sz="2800" dirty="0" smtClean="0">
                <a:solidFill>
                  <a:schemeClr val="bg1"/>
                </a:solidFill>
                <a:effectLst>
                  <a:outerShdw blurRad="38100" dist="38100" dir="2700000" algn="tl">
                    <a:srgbClr val="000000">
                      <a:alpha val="43137"/>
                    </a:srgbClr>
                  </a:outerShdw>
                </a:effectLst>
              </a:rPr>
              <a:t>Falhas de cavalgamento em pequena escala estão bastante comuns. Sob pressões da falha e dobramento; pequenas formações rochosas podem deslizar sobre outras rochas para pequenas distâncias. Este acontecimento deixa um rastro de sobre saibros ou cascalhos. ou um </a:t>
            </a:r>
            <a:r>
              <a:rPr lang="pt-BR" sz="2800" dirty="0" err="1" smtClean="0">
                <a:solidFill>
                  <a:schemeClr val="bg1"/>
                </a:solidFill>
                <a:effectLst>
                  <a:outerShdw blurRad="38100" dist="38100" dir="2700000" algn="tl">
                    <a:srgbClr val="000000">
                      <a:alpha val="43137"/>
                    </a:srgbClr>
                  </a:outerShdw>
                </a:effectLst>
              </a:rPr>
              <a:t>conglomerático-brechóide</a:t>
            </a:r>
            <a:r>
              <a:rPr lang="pt-BR" sz="2800" dirty="0" smtClean="0">
                <a:solidFill>
                  <a:schemeClr val="bg1"/>
                </a:solidFill>
                <a:effectLst>
                  <a:outerShdw blurRad="38100" dist="38100" dir="2700000" algn="tl">
                    <a:srgbClr val="000000">
                      <a:alpha val="43137"/>
                    </a:srgbClr>
                  </a:outerShdw>
                </a:effectLst>
              </a:rPr>
              <a:t>.</a:t>
            </a:r>
          </a:p>
          <a:p>
            <a:pPr algn="ctr"/>
            <a:endParaRPr lang="pt-BR" sz="2800" dirty="0" smtClean="0">
              <a:solidFill>
                <a:schemeClr val="bg1"/>
              </a:solidFill>
              <a:effectLst>
                <a:outerShdw blurRad="38100" dist="38100" dir="2700000" algn="tl">
                  <a:srgbClr val="000000">
                    <a:alpha val="43137"/>
                  </a:srgbClr>
                </a:outerShdw>
              </a:effectLst>
            </a:endParaRPr>
          </a:p>
          <a:p>
            <a:pPr algn="ctr"/>
            <a:r>
              <a:rPr lang="pt-BR" sz="2800" dirty="0" smtClean="0">
                <a:solidFill>
                  <a:schemeClr val="bg1"/>
                </a:solidFill>
                <a:effectLst>
                  <a:outerShdw blurRad="38100" dist="38100" dir="2700000" algn="tl">
                    <a:srgbClr val="000000">
                      <a:alpha val="43137"/>
                    </a:srgbClr>
                  </a:outerShdw>
                </a:effectLst>
              </a:rPr>
              <a:t>Mas como explicar as grandes áreas  de falhas de cavalgamento que ocupam centenas e até milhares de milhas quadradas!?</a:t>
            </a:r>
          </a:p>
          <a:p>
            <a:pPr algn="ctr"/>
            <a:r>
              <a:rPr lang="pt-BR" sz="2800" dirty="0" smtClean="0">
                <a:solidFill>
                  <a:schemeClr val="bg1"/>
                </a:solidFill>
                <a:effectLst>
                  <a:outerShdw blurRad="38100" dist="38100" dir="2700000" algn="tl">
                    <a:srgbClr val="000000">
                      <a:alpha val="43137"/>
                    </a:srgbClr>
                  </a:outerShdw>
                </a:effectLst>
              </a:rPr>
              <a:t> </a:t>
            </a:r>
          </a:p>
          <a:p>
            <a:pPr algn="ctr"/>
            <a:endParaRPr lang="pt-BR" sz="28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dissolve">
                                      <p:cBhvr>
                                        <p:cTn id="1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20" name="TextBox 19"/>
          <p:cNvSpPr txBox="1"/>
          <p:nvPr/>
        </p:nvSpPr>
        <p:spPr>
          <a:xfrm>
            <a:off x="251520" y="1556792"/>
            <a:ext cx="8640960" cy="3970318"/>
          </a:xfrm>
          <a:prstGeom prst="rect">
            <a:avLst/>
          </a:prstGeom>
          <a:noFill/>
        </p:spPr>
        <p:txBody>
          <a:bodyPr wrap="square" rtlCol="0">
            <a:spAutoFit/>
          </a:bodyPr>
          <a:lstStyle/>
          <a:p>
            <a:pPr algn="ctr"/>
            <a:r>
              <a:rPr lang="pt-BR" sz="2800" dirty="0" smtClean="0">
                <a:solidFill>
                  <a:schemeClr val="bg1"/>
                </a:solidFill>
                <a:effectLst>
                  <a:outerShdw blurRad="38100" dist="38100" dir="2700000" algn="tl">
                    <a:srgbClr val="000000">
                      <a:alpha val="43137"/>
                    </a:srgbClr>
                  </a:outerShdw>
                </a:effectLst>
              </a:rPr>
              <a:t>"A única explicação para os estratos [mais novos] enterrados é que as rochas cristalinas [mais velhos] superiores foram colocadas ao longo de uma falha de cavalgamento </a:t>
            </a:r>
            <a:r>
              <a:rPr lang="pt-BR" sz="2800" dirty="0" err="1" smtClean="0">
                <a:solidFill>
                  <a:schemeClr val="bg1"/>
                </a:solidFill>
                <a:effectLst>
                  <a:outerShdw blurRad="38100" dist="38100" dir="2700000" algn="tl">
                    <a:srgbClr val="000000">
                      <a:alpha val="43137"/>
                    </a:srgbClr>
                  </a:outerShdw>
                </a:effectLst>
              </a:rPr>
              <a:t>subhorizontal</a:t>
            </a:r>
            <a:r>
              <a:rPr lang="pt-BR" sz="2800" dirty="0" smtClean="0">
                <a:solidFill>
                  <a:schemeClr val="bg1"/>
                </a:solidFill>
                <a:effectLst>
                  <a:outerShdw blurRad="38100" dist="38100" dir="2700000" algn="tl">
                    <a:srgbClr val="000000">
                      <a:alpha val="43137"/>
                    </a:srgbClr>
                  </a:outerShdw>
                </a:effectLst>
              </a:rPr>
              <a:t>." - * </a:t>
            </a:r>
            <a:r>
              <a:rPr lang="pt-BR" sz="2800" dirty="0" err="1" smtClean="0">
                <a:solidFill>
                  <a:schemeClr val="bg1"/>
                </a:solidFill>
                <a:effectLst>
                  <a:outerShdw blurRad="38100" dist="38100" dir="2700000" algn="tl">
                    <a:srgbClr val="000000">
                      <a:alpha val="43137"/>
                    </a:srgbClr>
                  </a:outerShdw>
                </a:effectLst>
              </a:rPr>
              <a:t>F.A.</a:t>
            </a:r>
            <a:r>
              <a:rPr lang="pt-BR" sz="2800" dirty="0" smtClean="0">
                <a:solidFill>
                  <a:schemeClr val="bg1"/>
                </a:solidFill>
                <a:effectLst>
                  <a:outerShdw blurRad="38100" dist="38100" dir="2700000" algn="tl">
                    <a:srgbClr val="000000">
                      <a:alpha val="43137"/>
                    </a:srgbClr>
                  </a:outerShdw>
                </a:effectLst>
              </a:rPr>
              <a:t> Cook, * </a:t>
            </a:r>
            <a:r>
              <a:rPr lang="pt-BR" sz="2800" dirty="0" err="1" smtClean="0">
                <a:solidFill>
                  <a:schemeClr val="bg1"/>
                </a:solidFill>
                <a:effectLst>
                  <a:outerShdw blurRad="38100" dist="38100" dir="2700000" algn="tl">
                    <a:srgbClr val="000000">
                      <a:alpha val="43137"/>
                    </a:srgbClr>
                  </a:outerShdw>
                </a:effectLst>
              </a:rPr>
              <a:t>L.D.</a:t>
            </a:r>
            <a:r>
              <a:rPr lang="pt-BR" sz="2800" dirty="0" smtClean="0">
                <a:solidFill>
                  <a:schemeClr val="bg1"/>
                </a:solidFill>
                <a:effectLst>
                  <a:outerShdw blurRad="38100" dist="38100" dir="2700000" algn="tl">
                    <a:srgbClr val="000000">
                      <a:alpha val="43137"/>
                    </a:srgbClr>
                  </a:outerShdw>
                </a:effectLst>
              </a:rPr>
              <a:t> Brown, e * J. E. </a:t>
            </a:r>
            <a:r>
              <a:rPr lang="pt-BR" sz="2800" dirty="0" err="1" smtClean="0">
                <a:solidFill>
                  <a:schemeClr val="bg1"/>
                </a:solidFill>
                <a:effectLst>
                  <a:outerShdw blurRad="38100" dist="38100" dir="2700000" algn="tl">
                    <a:srgbClr val="000000">
                      <a:alpha val="43137"/>
                    </a:srgbClr>
                  </a:outerShdw>
                </a:effectLst>
              </a:rPr>
              <a:t>Lower</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The</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Southern</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Appalachians</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and</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the</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Growth</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of</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the</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Continent</a:t>
            </a:r>
            <a:r>
              <a:rPr lang="pt-BR" sz="2800" dirty="0" smtClean="0">
                <a:solidFill>
                  <a:schemeClr val="bg1"/>
                </a:solidFill>
                <a:effectLst>
                  <a:outerShdw blurRad="38100" dist="38100" dir="2700000" algn="tl">
                    <a:srgbClr val="000000">
                      <a:alpha val="43137"/>
                    </a:srgbClr>
                  </a:outerShdw>
                </a:effectLst>
              </a:rPr>
              <a:t>", em </a:t>
            </a:r>
            <a:r>
              <a:rPr lang="pt-BR" sz="2800" dirty="0" err="1" smtClean="0">
                <a:solidFill>
                  <a:schemeClr val="bg1"/>
                </a:solidFill>
                <a:effectLst>
                  <a:outerShdw blurRad="38100" dist="38100" dir="2700000" algn="tl">
                    <a:srgbClr val="000000">
                      <a:alpha val="43137"/>
                    </a:srgbClr>
                  </a:outerShdw>
                </a:effectLst>
              </a:rPr>
              <a:t>Scientific</a:t>
            </a:r>
            <a:r>
              <a:rPr lang="pt-BR" sz="2800" dirty="0" smtClean="0">
                <a:solidFill>
                  <a:schemeClr val="bg1"/>
                </a:solidFill>
                <a:effectLst>
                  <a:outerShdw blurRad="38100" dist="38100" dir="2700000" algn="tl">
                    <a:srgbClr val="000000">
                      <a:alpha val="43137"/>
                    </a:srgbClr>
                  </a:outerShdw>
                </a:effectLst>
              </a:rPr>
              <a:t> </a:t>
            </a:r>
            <a:r>
              <a:rPr lang="pt-BR" sz="2800" dirty="0" err="1" smtClean="0">
                <a:solidFill>
                  <a:schemeClr val="bg1"/>
                </a:solidFill>
                <a:effectLst>
                  <a:outerShdw blurRad="38100" dist="38100" dir="2700000" algn="tl">
                    <a:srgbClr val="000000">
                      <a:alpha val="43137"/>
                    </a:srgbClr>
                  </a:outerShdw>
                </a:effectLst>
              </a:rPr>
              <a:t>American</a:t>
            </a:r>
            <a:r>
              <a:rPr lang="pt-BR" sz="2800" dirty="0" smtClean="0">
                <a:solidFill>
                  <a:schemeClr val="bg1"/>
                </a:solidFill>
                <a:effectLst>
                  <a:outerShdw blurRad="38100" dist="38100" dir="2700000" algn="tl">
                    <a:srgbClr val="000000">
                      <a:alpha val="43137"/>
                    </a:srgbClr>
                  </a:outerShdw>
                </a:effectLst>
              </a:rPr>
              <a:t>, outubro de 1980, p. 161.</a:t>
            </a:r>
          </a:p>
          <a:p>
            <a:pPr algn="ctr"/>
            <a:r>
              <a:rPr lang="pt-BR" sz="2800" dirty="0" smtClean="0">
                <a:solidFill>
                  <a:schemeClr val="bg1"/>
                </a:solidFill>
                <a:effectLst>
                  <a:outerShdw blurRad="38100" dist="38100" dir="2700000" algn="tl">
                    <a:srgbClr val="000000">
                      <a:alpha val="43137"/>
                    </a:srgbClr>
                  </a:outerShdw>
                </a:effectLst>
              </a:rPr>
              <a:t> </a:t>
            </a:r>
          </a:p>
          <a:p>
            <a:pPr algn="ctr"/>
            <a:endParaRPr lang="pt-BR" sz="28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6"/>
          <p:cNvSpPr txBox="1">
            <a:spLocks noChangeArrowheads="1"/>
          </p:cNvSpPr>
          <p:nvPr/>
        </p:nvSpPr>
        <p:spPr>
          <a:xfrm>
            <a:off x="253752" y="152400"/>
            <a:ext cx="8566720" cy="972344"/>
          </a:xfrm>
          <a:prstGeom prst="rect">
            <a:avLst/>
          </a:prstGeom>
          <a:noFill/>
          <a:ln/>
          <a:effectLst>
            <a:outerShdw blurRad="50800" dist="50800" dir="5400000" algn="ctr" rotWithShape="0">
              <a:srgbClr val="140A00"/>
            </a:outerShdw>
          </a:effectLst>
        </p:spPr>
        <p:txBody>
          <a:bodyPr vert="horz" lIns="91440" tIns="45720" rIns="91440" bIns="45720" rtlCol="0" anchor="ctr">
            <a:noAutofit/>
          </a:bodyPr>
          <a:lstStyle/>
          <a:p>
            <a:pPr algn="ctr">
              <a:spcBef>
                <a:spcPct val="0"/>
              </a:spcBef>
            </a:pPr>
            <a:r>
              <a:rPr lang="pt-BR" sz="4000" dirty="0" smtClean="0">
                <a:solidFill>
                  <a:prstClr val="white"/>
                </a:solidFill>
                <a:effectLst>
                  <a:outerShdw blurRad="38100" dist="38100" dir="2700000" algn="tl">
                    <a:srgbClr val="000000">
                      <a:alpha val="43137"/>
                    </a:srgbClr>
                  </a:outerShdw>
                </a:effectLst>
                <a:latin typeface="Arial Black" pitchFamily="34" charset="0"/>
              </a:rPr>
              <a:t>Rochas Sedimentárias no Mundo Interiro</a:t>
            </a:r>
            <a:endParaRPr lang="pt-BR" sz="4000" dirty="0">
              <a:solidFill>
                <a:prstClr val="white"/>
              </a:solidFill>
              <a:effectLst>
                <a:outerShdw blurRad="38100" dist="38100" dir="2700000" algn="tl">
                  <a:srgbClr val="000000">
                    <a:alpha val="43137"/>
                  </a:srgbClr>
                </a:outerShdw>
              </a:effectLst>
              <a:latin typeface="Arial Black" pitchFamily="34" charset="0"/>
            </a:endParaRPr>
          </a:p>
        </p:txBody>
      </p:sp>
      <p:sp>
        <p:nvSpPr>
          <p:cNvPr id="20" name="Rectangle 4"/>
          <p:cNvSpPr txBox="1">
            <a:spLocks noChangeArrowheads="1"/>
          </p:cNvSpPr>
          <p:nvPr/>
        </p:nvSpPr>
        <p:spPr>
          <a:xfrm>
            <a:off x="236280" y="1375792"/>
            <a:ext cx="8640960" cy="648072"/>
          </a:xfrm>
          <a:prstGeom prst="rect">
            <a:avLst/>
          </a:prstGeom>
          <a:effectLst>
            <a:outerShdw blurRad="50800" dist="50800" dir="5400000" algn="ctr" rotWithShape="0">
              <a:srgbClr val="140A00"/>
            </a:outerShdw>
          </a:effectLst>
        </p:spPr>
        <p:txBody>
          <a:bodyPr/>
          <a:lstStyle/>
          <a:p>
            <a:pPr algn="ctr" fontAlgn="base">
              <a:spcBef>
                <a:spcPct val="20000"/>
              </a:spcBef>
              <a:spcAft>
                <a:spcPct val="0"/>
              </a:spcAft>
              <a:defRPr/>
            </a:pPr>
            <a:r>
              <a:rPr lang="pt-BR" sz="3200" b="1" kern="0" dirty="0" smtClean="0">
                <a:solidFill>
                  <a:schemeClr val="bg1"/>
                </a:solidFill>
                <a:effectLst>
                  <a:outerShdw blurRad="38100" dist="38100" dir="2700000" algn="tl">
                    <a:srgbClr val="000000">
                      <a:alpha val="43137"/>
                    </a:srgbClr>
                  </a:outerShdw>
                </a:effectLst>
              </a:rPr>
              <a:t>Água acima de todos os montanhas.</a:t>
            </a:r>
          </a:p>
          <a:p>
            <a:pPr algn="ctr" fontAlgn="base">
              <a:spcBef>
                <a:spcPct val="20000"/>
              </a:spcBef>
              <a:spcAft>
                <a:spcPct val="0"/>
              </a:spcAft>
              <a:defRPr/>
            </a:pPr>
            <a:endParaRPr lang="pt-BR" sz="3200" b="1" kern="0" dirty="0" smtClean="0">
              <a:solidFill>
                <a:schemeClr val="bg1"/>
              </a:solidFill>
              <a:effectLst>
                <a:outerShdw blurRad="38100" dist="38100" dir="2700000" algn="tl">
                  <a:srgbClr val="000000">
                    <a:alpha val="43137"/>
                  </a:srgbClr>
                </a:outerShdw>
              </a:effectLst>
            </a:endParaRPr>
          </a:p>
          <a:p>
            <a:pPr fontAlgn="base">
              <a:spcBef>
                <a:spcPct val="20000"/>
              </a:spcBef>
              <a:spcAft>
                <a:spcPct val="0"/>
              </a:spcAft>
              <a:defRPr/>
            </a:pPr>
            <a:endParaRPr lang="pt-BR" sz="3200" b="1" kern="0" dirty="0">
              <a:solidFill>
                <a:schemeClr val="bg1"/>
              </a:solidFill>
              <a:effectLst>
                <a:outerShdw blurRad="38100" dist="38100" dir="2700000" algn="tl">
                  <a:srgbClr val="000000">
                    <a:alpha val="43137"/>
                  </a:srgbClr>
                </a:outerShdw>
              </a:effectLst>
            </a:endParaRPr>
          </a:p>
        </p:txBody>
      </p:sp>
      <p:sp>
        <p:nvSpPr>
          <p:cNvPr id="12" name="Rectangle 3"/>
          <p:cNvSpPr txBox="1">
            <a:spLocks noChangeArrowheads="1"/>
          </p:cNvSpPr>
          <p:nvPr/>
        </p:nvSpPr>
        <p:spPr bwMode="auto">
          <a:xfrm>
            <a:off x="251520" y="2023864"/>
            <a:ext cx="8640960" cy="4789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lnSpc>
                <a:spcPct val="90000"/>
              </a:lnSpc>
              <a:spcBef>
                <a:spcPct val="20000"/>
              </a:spcBef>
              <a:spcAft>
                <a:spcPct val="0"/>
              </a:spcAft>
              <a:buFont typeface="Wingdings" pitchFamily="2" charset="2"/>
              <a:buChar char="Ø"/>
              <a:defRPr/>
            </a:pPr>
            <a:r>
              <a:rPr lang="pt-PT" sz="2800" b="1" kern="0" dirty="0" smtClean="0">
                <a:solidFill>
                  <a:schemeClr val="bg1"/>
                </a:solidFill>
              </a:rPr>
              <a:t>Há bastante água na terra para cobrir as montanhas menores que existiam antes do dilúvio</a:t>
            </a:r>
            <a:r>
              <a:rPr lang="en-US" sz="2400" b="1" kern="0" dirty="0" smtClean="0">
                <a:solidFill>
                  <a:schemeClr val="bg1"/>
                </a:solidFill>
              </a:rPr>
              <a:t>.</a:t>
            </a:r>
            <a:endParaRPr lang="en-US" sz="2400" b="1" kern="0" dirty="0" smtClean="0">
              <a:solidFill>
                <a:schemeClr val="bg1"/>
              </a:solidFill>
              <a:latin typeface="Tms Rmn" charset="0"/>
              <a:cs typeface="Times New Roman" pitchFamily="18" charset="0"/>
            </a:endParaRPr>
          </a:p>
          <a:p>
            <a:pPr marL="342900" indent="-342900" fontAlgn="base">
              <a:lnSpc>
                <a:spcPct val="90000"/>
              </a:lnSpc>
              <a:spcBef>
                <a:spcPct val="20000"/>
              </a:spcBef>
              <a:spcAft>
                <a:spcPct val="0"/>
              </a:spcAft>
              <a:buFont typeface="Wingdings" pitchFamily="2" charset="2"/>
              <a:buChar char="Ø"/>
              <a:defRPr/>
            </a:pPr>
            <a:r>
              <a:rPr lang="pt-PT" sz="2800" b="1" kern="0" dirty="0" smtClean="0">
                <a:solidFill>
                  <a:schemeClr val="bg1"/>
                </a:solidFill>
              </a:rPr>
              <a:t>Sedimentos inicialmente foram depositados através da água em camadas horizontais.</a:t>
            </a:r>
          </a:p>
          <a:p>
            <a:pPr marL="342900" indent="-342900" fontAlgn="base">
              <a:lnSpc>
                <a:spcPct val="90000"/>
              </a:lnSpc>
              <a:spcBef>
                <a:spcPct val="20000"/>
              </a:spcBef>
              <a:spcAft>
                <a:spcPct val="0"/>
              </a:spcAft>
              <a:buFont typeface="Wingdings" pitchFamily="2" charset="2"/>
              <a:buChar char="Ø"/>
              <a:defRPr/>
            </a:pPr>
            <a:r>
              <a:rPr lang="pt-PT" sz="2800" b="1" kern="0" dirty="0" smtClean="0">
                <a:solidFill>
                  <a:schemeClr val="bg1"/>
                </a:solidFill>
              </a:rPr>
              <a:t>A maioria das montanhas consistem de camadas sedimentares enclimadas e dobradas. </a:t>
            </a:r>
          </a:p>
          <a:p>
            <a:pPr marL="342900" indent="-342900" fontAlgn="base">
              <a:lnSpc>
                <a:spcPct val="90000"/>
              </a:lnSpc>
              <a:spcBef>
                <a:spcPct val="20000"/>
              </a:spcBef>
              <a:spcAft>
                <a:spcPct val="0"/>
              </a:spcAft>
              <a:buFont typeface="Wingdings" pitchFamily="2" charset="2"/>
              <a:buChar char="Ø"/>
              <a:defRPr/>
            </a:pPr>
            <a:r>
              <a:rPr lang="pt-PT" sz="2800" b="1" kern="0" dirty="0" smtClean="0">
                <a:solidFill>
                  <a:schemeClr val="bg1"/>
                </a:solidFill>
              </a:rPr>
              <a:t>Montanhas devem ter sido empurradas para cima após que os sedimentos foram depositados.</a:t>
            </a:r>
            <a:endParaRPr lang="en-US" sz="2400" b="1" kern="0" dirty="0">
              <a:solidFill>
                <a:schemeClr val="bg1"/>
              </a:solidFill>
              <a:latin typeface="Tms Rmn" charset="0"/>
              <a:cs typeface="Times New Roman" pitchFamily="18" charset="0"/>
            </a:endParaRPr>
          </a:p>
        </p:txBody>
      </p:sp>
    </p:spTree>
    <p:extLst>
      <p:ext uri="{BB962C8B-B14F-4D97-AF65-F5344CB8AC3E}">
        <p14:creationId xmlns="" xmlns:p14="http://schemas.microsoft.com/office/powerpoint/2010/main" val="51261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dissolv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dissolv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dissolve">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pic>
        <p:nvPicPr>
          <p:cNvPr id="5" name="Picture 8" descr="https://upload.wikimedia.org/wikipedia/commons/8/89/Lewis_overthrust_fault_nh10f.jpg"/>
          <p:cNvPicPr>
            <a:picLocks noChangeAspect="1" noChangeArrowheads="1"/>
          </p:cNvPicPr>
          <p:nvPr/>
        </p:nvPicPr>
        <p:blipFill>
          <a:blip r:embed="rId3" cstate="print"/>
          <a:srcRect/>
          <a:stretch>
            <a:fillRect/>
          </a:stretch>
        </p:blipFill>
        <p:spPr bwMode="auto">
          <a:xfrm>
            <a:off x="467544" y="1484784"/>
            <a:ext cx="8424936" cy="5235407"/>
          </a:xfrm>
          <a:prstGeom prst="rect">
            <a:avLst/>
          </a:prstGeom>
          <a:noFill/>
        </p:spPr>
      </p:pic>
      <p:sp>
        <p:nvSpPr>
          <p:cNvPr id="6" name="TextBox 5"/>
          <p:cNvSpPr txBox="1"/>
          <p:nvPr/>
        </p:nvSpPr>
        <p:spPr>
          <a:xfrm>
            <a:off x="3203848" y="1556792"/>
            <a:ext cx="5544616" cy="2677656"/>
          </a:xfrm>
          <a:prstGeom prst="rect">
            <a:avLst/>
          </a:prstGeom>
          <a:noFill/>
        </p:spPr>
        <p:txBody>
          <a:bodyPr wrap="square" rtlCol="0">
            <a:spAutoFit/>
          </a:bodyPr>
          <a:lstStyle/>
          <a:p>
            <a:pPr marL="342900" indent="-342900">
              <a:buAutoNum type="arabicPeriod"/>
            </a:pPr>
            <a:r>
              <a:rPr lang="pt-BR" sz="2400" b="1" dirty="0" smtClean="0">
                <a:solidFill>
                  <a:srgbClr val="000000"/>
                </a:solidFill>
              </a:rPr>
              <a:t>Sedimentos são depositados.</a:t>
            </a:r>
          </a:p>
          <a:p>
            <a:pPr marL="342900" indent="-342900">
              <a:buAutoNum type="arabicPeriod"/>
            </a:pPr>
            <a:r>
              <a:rPr lang="pt-BR" sz="2400" b="1" dirty="0" smtClean="0">
                <a:solidFill>
                  <a:srgbClr val="000000"/>
                </a:solidFill>
              </a:rPr>
              <a:t>Houve um levantamento ou falha da terra.</a:t>
            </a:r>
          </a:p>
          <a:p>
            <a:pPr marL="342900" indent="-342900">
              <a:buAutoNum type="arabicPeriod"/>
            </a:pPr>
            <a:r>
              <a:rPr lang="pt-BR" sz="2400" b="1" dirty="0" smtClean="0">
                <a:solidFill>
                  <a:srgbClr val="000000"/>
                </a:solidFill>
              </a:rPr>
              <a:t>Rochas são dobradas.</a:t>
            </a:r>
          </a:p>
          <a:p>
            <a:pPr marL="342900" indent="-342900">
              <a:buAutoNum type="arabicPeriod"/>
            </a:pPr>
            <a:r>
              <a:rPr lang="pt-BR" sz="2400" b="1" dirty="0" smtClean="0">
                <a:solidFill>
                  <a:srgbClr val="000000"/>
                </a:solidFill>
              </a:rPr>
              <a:t>Houve um deslizamento.</a:t>
            </a:r>
          </a:p>
          <a:p>
            <a:pPr marL="342900" indent="-342900">
              <a:buAutoNum type="arabicPeriod"/>
            </a:pPr>
            <a:r>
              <a:rPr lang="pt-BR" sz="2400" b="1" dirty="0" smtClean="0">
                <a:solidFill>
                  <a:srgbClr val="000000"/>
                </a:solidFill>
              </a:rPr>
              <a:t>A erosão deixa rocha velha em cima de rocha nova.</a:t>
            </a:r>
            <a:endParaRPr lang="pt-BR" sz="24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7" name="TextBox 6"/>
          <p:cNvSpPr txBox="1"/>
          <p:nvPr/>
        </p:nvSpPr>
        <p:spPr>
          <a:xfrm>
            <a:off x="395536" y="1626527"/>
            <a:ext cx="8352928" cy="3416320"/>
          </a:xfrm>
          <a:prstGeom prst="rect">
            <a:avLst/>
          </a:prstGeom>
          <a:noFill/>
        </p:spPr>
        <p:txBody>
          <a:bodyPr wrap="square" rtlCol="0">
            <a:spAutoFit/>
          </a:bodyPr>
          <a:lstStyle/>
          <a:p>
            <a:pPr algn="ctr"/>
            <a:r>
              <a:rPr lang="pt-PT" sz="3600" b="1" dirty="0" smtClean="0">
                <a:solidFill>
                  <a:schemeClr val="bg1"/>
                </a:solidFill>
                <a:effectLst>
                  <a:outerShdw blurRad="38100" dist="38100" dir="2700000" algn="tl">
                    <a:srgbClr val="000000">
                      <a:alpha val="43137"/>
                    </a:srgbClr>
                  </a:outerShdw>
                </a:effectLst>
              </a:rPr>
              <a:t>Tal explicação é incrível!</a:t>
            </a:r>
          </a:p>
          <a:p>
            <a:pPr algn="ctr"/>
            <a:endParaRPr lang="pt-PT" sz="3600" b="1" dirty="0" smtClean="0">
              <a:solidFill>
                <a:schemeClr val="bg1"/>
              </a:solidFill>
              <a:effectLst>
                <a:outerShdw blurRad="38100" dist="38100" dir="2700000" algn="tl">
                  <a:srgbClr val="000000">
                    <a:alpha val="43137"/>
                  </a:srgbClr>
                </a:outerShdw>
              </a:effectLst>
            </a:endParaRPr>
          </a:p>
          <a:p>
            <a:pPr algn="ctr"/>
            <a:r>
              <a:rPr lang="pt-PT" sz="3600" b="1" dirty="0" smtClean="0">
                <a:solidFill>
                  <a:schemeClr val="bg1"/>
                </a:solidFill>
                <a:effectLst>
                  <a:outerShdw blurRad="38100" dist="38100" dir="2700000" algn="tl">
                    <a:srgbClr val="000000">
                      <a:alpha val="43137"/>
                    </a:srgbClr>
                  </a:outerShdw>
                </a:effectLst>
              </a:rPr>
              <a:t>Eles usam esta explicação pela fé, pois falta evidencias que tem acontecido e o mecanismo é desconhecido.</a:t>
            </a:r>
            <a:endParaRPr lang="pt-BR" sz="36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7" name="TextBox 6"/>
          <p:cNvSpPr txBox="1"/>
          <p:nvPr/>
        </p:nvSpPr>
        <p:spPr>
          <a:xfrm>
            <a:off x="395536" y="1626527"/>
            <a:ext cx="8352928" cy="4524315"/>
          </a:xfrm>
          <a:prstGeom prst="rect">
            <a:avLst/>
          </a:prstGeom>
          <a:noFill/>
        </p:spPr>
        <p:txBody>
          <a:bodyPr wrap="square" rtlCol="0">
            <a:spAutoFit/>
          </a:bodyPr>
          <a:lstStyle/>
          <a:p>
            <a:pPr algn="ctr"/>
            <a:r>
              <a:rPr lang="pt-PT" sz="3200" b="1" dirty="0" smtClean="0">
                <a:solidFill>
                  <a:schemeClr val="bg1"/>
                </a:solidFill>
                <a:effectLst>
                  <a:outerShdw blurRad="38100" dist="38100" dir="2700000" algn="tl">
                    <a:srgbClr val="000000">
                      <a:alpha val="43137"/>
                    </a:srgbClr>
                  </a:outerShdw>
                </a:effectLst>
              </a:rPr>
              <a:t>"Desde a mais cedo reconhecimento, a existência de grandes falhas de cavalgamento apresentou um paradoxo mecânica que nunca foi satisfatoriamente resolvido." - * M.K. Hubbert e * W.W. Riley, Role of Fluid Pressure in Mechanics of Over-thrusting Faulting," no Bulletin of Geological Society of America, Feveveiro 1959, pp. 115-117.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7" name="TextBox 6"/>
          <p:cNvSpPr txBox="1"/>
          <p:nvPr/>
        </p:nvSpPr>
        <p:spPr>
          <a:xfrm>
            <a:off x="179512" y="1626527"/>
            <a:ext cx="8784976" cy="5262979"/>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Três homens tentaram provar a possibilidade da falha de cavalgamento, mas terminou sem resposta. </a:t>
            </a:r>
          </a:p>
          <a:p>
            <a:pPr algn="ctr"/>
            <a:endParaRPr lang="pt-BR" sz="2400" b="1" dirty="0" smtClean="0">
              <a:solidFill>
                <a:schemeClr val="bg1"/>
              </a:solidFill>
              <a:effectLst>
                <a:outerShdw blurRad="38100" dist="38100" dir="2700000" algn="tl">
                  <a:srgbClr val="000000">
                    <a:alpha val="43137"/>
                  </a:srgbClr>
                </a:outerShdw>
              </a:effectLst>
            </a:endParaRPr>
          </a:p>
          <a:p>
            <a:pPr algn="ctr"/>
            <a:r>
              <a:rPr lang="pt-BR" sz="2400" b="1" dirty="0" smtClean="0">
                <a:solidFill>
                  <a:schemeClr val="bg1"/>
                </a:solidFill>
                <a:effectLst>
                  <a:outerShdw blurRad="38100" dist="38100" dir="2700000" algn="tl">
                    <a:srgbClr val="000000">
                      <a:alpha val="43137"/>
                    </a:srgbClr>
                  </a:outerShdw>
                </a:effectLst>
              </a:rPr>
              <a:t>"Se assumirmos que as rochas não têm resistência à tração ... Então, quando a pressão do fluido dos poros excede o stress menos compressão, fraturas irão formar normal à direção stress. Estas fraturas limitam a pressão de poros ... Nós sugerimos que a pressão de poros pode nunca chegar alto o suficiente para permitir que a gravidade deslizando .. as pedras podem falhar em </a:t>
            </a:r>
            <a:r>
              <a:rPr lang="pt-BR" sz="2400" b="1" dirty="0" err="1" smtClean="0">
                <a:solidFill>
                  <a:schemeClr val="bg1"/>
                </a:solidFill>
                <a:effectLst>
                  <a:outerShdw blurRad="38100" dist="38100" dir="2700000" algn="tl">
                    <a:srgbClr val="000000">
                      <a:alpha val="43137"/>
                    </a:srgbClr>
                  </a:outerShdw>
                </a:effectLst>
              </a:rPr>
              <a:t>hydrofracture</a:t>
            </a:r>
            <a:r>
              <a:rPr lang="pt-BR" sz="2400" b="1" dirty="0" smtClean="0">
                <a:solidFill>
                  <a:schemeClr val="bg1"/>
                </a:solidFill>
                <a:effectLst>
                  <a:outerShdw blurRad="38100" dist="38100" dir="2700000" algn="tl">
                    <a:srgbClr val="000000">
                      <a:alpha val="43137"/>
                    </a:srgbClr>
                  </a:outerShdw>
                </a:effectLst>
              </a:rPr>
              <a:t> vertical, em primeiro lugar. "</a:t>
            </a:r>
            <a:r>
              <a:rPr lang="en-US" sz="2400" b="1" dirty="0" smtClean="0">
                <a:solidFill>
                  <a:schemeClr val="bg1"/>
                </a:solidFill>
                <a:effectLst>
                  <a:outerShdw blurRad="38100" dist="38100" dir="2700000" algn="tl">
                    <a:srgbClr val="000000">
                      <a:alpha val="43137"/>
                    </a:srgbClr>
                  </a:outerShdw>
                </a:effectLst>
              </a:rPr>
              <a:t> (J.H. </a:t>
            </a:r>
            <a:r>
              <a:rPr lang="en-US" sz="2400" b="1" dirty="0" err="1" smtClean="0">
                <a:solidFill>
                  <a:schemeClr val="bg1"/>
                </a:solidFill>
                <a:effectLst>
                  <a:outerShdw blurRad="38100" dist="38100" dir="2700000" algn="tl">
                    <a:srgbClr val="000000">
                      <a:alpha val="43137"/>
                    </a:srgbClr>
                  </a:outerShdw>
                </a:effectLst>
              </a:rPr>
              <a:t>Willemin</a:t>
            </a:r>
            <a:r>
              <a:rPr lang="en-US" sz="2400" b="1" dirty="0" smtClean="0">
                <a:solidFill>
                  <a:schemeClr val="bg1"/>
                </a:solidFill>
                <a:effectLst>
                  <a:outerShdw blurRad="38100" dist="38100" dir="2700000" algn="tl">
                    <a:srgbClr val="000000">
                      <a:alpha val="43137"/>
                    </a:srgbClr>
                  </a:outerShdw>
                </a:effectLst>
              </a:rPr>
              <a:t>, P.L. </a:t>
            </a:r>
            <a:r>
              <a:rPr lang="en-US" sz="2400" b="1" dirty="0" err="1" smtClean="0">
                <a:solidFill>
                  <a:schemeClr val="bg1"/>
                </a:solidFill>
                <a:effectLst>
                  <a:outerShdw blurRad="38100" dist="38100" dir="2700000" algn="tl">
                    <a:srgbClr val="000000">
                      <a:alpha val="43137"/>
                    </a:srgbClr>
                  </a:outerShdw>
                </a:effectLst>
              </a:rPr>
              <a:t>Guth</a:t>
            </a:r>
            <a:r>
              <a:rPr lang="en-US" sz="2400" b="1" dirty="0" smtClean="0">
                <a:solidFill>
                  <a:schemeClr val="bg1"/>
                </a:solidFill>
                <a:effectLst>
                  <a:outerShdw blurRad="38100" dist="38100" dir="2700000" algn="tl">
                    <a:srgbClr val="000000">
                      <a:alpha val="43137"/>
                    </a:srgbClr>
                  </a:outerShdw>
                </a:effectLst>
              </a:rPr>
              <a:t> and K.V. Hodges, “High Fluid Pressure, Isothermal Surfaces, and the Initiation of </a:t>
            </a:r>
            <a:r>
              <a:rPr lang="en-US" sz="2400" b="1" dirty="0" err="1" smtClean="0">
                <a:solidFill>
                  <a:schemeClr val="bg1"/>
                </a:solidFill>
                <a:effectLst>
                  <a:outerShdw blurRad="38100" dist="38100" dir="2700000" algn="tl">
                    <a:srgbClr val="000000">
                      <a:alpha val="43137"/>
                    </a:srgbClr>
                  </a:outerShdw>
                </a:effectLst>
              </a:rPr>
              <a:t>Nappe</a:t>
            </a:r>
            <a:r>
              <a:rPr lang="en-US" sz="2400" b="1" dirty="0" smtClean="0">
                <a:solidFill>
                  <a:schemeClr val="bg1"/>
                </a:solidFill>
                <a:effectLst>
                  <a:outerShdw blurRad="38100" dist="38100" dir="2700000" algn="tl">
                    <a:srgbClr val="000000">
                      <a:alpha val="43137"/>
                    </a:srgbClr>
                  </a:outerShdw>
                </a:effectLst>
              </a:rPr>
              <a:t> </a:t>
            </a:r>
            <a:r>
              <a:rPr lang="en-US" sz="2400" b="1" dirty="0" err="1" smtClean="0">
                <a:solidFill>
                  <a:schemeClr val="bg1"/>
                </a:solidFill>
                <a:effectLst>
                  <a:outerShdw blurRad="38100" dist="38100" dir="2700000" algn="tl">
                    <a:srgbClr val="000000">
                      <a:alpha val="43137"/>
                    </a:srgbClr>
                  </a:outerShdw>
                </a:effectLst>
              </a:rPr>
              <a:t>Movement,”em</a:t>
            </a:r>
            <a:r>
              <a:rPr lang="en-US" sz="2400" b="1" dirty="0" smtClean="0">
                <a:solidFill>
                  <a:schemeClr val="bg1"/>
                </a:solidFill>
                <a:effectLst>
                  <a:outerShdw blurRad="38100" dist="38100" dir="2700000" algn="tl">
                    <a:srgbClr val="000000">
                      <a:alpha val="43137"/>
                    </a:srgbClr>
                  </a:outerShdw>
                </a:effectLst>
              </a:rPr>
              <a:t> Geology, </a:t>
            </a:r>
            <a:r>
              <a:rPr lang="en-US" sz="2400" b="1" dirty="0" err="1" smtClean="0">
                <a:solidFill>
                  <a:schemeClr val="bg1"/>
                </a:solidFill>
                <a:effectLst>
                  <a:outerShdw blurRad="38100" dist="38100" dir="2700000" algn="tl">
                    <a:srgbClr val="000000">
                      <a:alpha val="43137"/>
                    </a:srgbClr>
                  </a:outerShdw>
                </a:effectLst>
              </a:rPr>
              <a:t>setembro</a:t>
            </a:r>
            <a:r>
              <a:rPr lang="en-US" sz="2400" b="1" dirty="0" smtClean="0">
                <a:solidFill>
                  <a:schemeClr val="bg1"/>
                </a:solidFill>
                <a:effectLst>
                  <a:outerShdw blurRad="38100" dist="38100" dir="2700000" algn="tl">
                    <a:srgbClr val="000000">
                      <a:alpha val="43137"/>
                    </a:srgbClr>
                  </a:outerShdw>
                </a:effectLst>
              </a:rPr>
              <a:t>, 1980, p. 406.</a:t>
            </a:r>
            <a:endParaRPr lang="pt-PT" sz="2400" b="1"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44624"/>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  VERDADEIRA COLUNA GEOLOGICA</a:t>
            </a:r>
          </a:p>
        </p:txBody>
      </p:sp>
      <p:sp>
        <p:nvSpPr>
          <p:cNvPr id="7" name="TextBox 6"/>
          <p:cNvSpPr txBox="1"/>
          <p:nvPr/>
        </p:nvSpPr>
        <p:spPr>
          <a:xfrm>
            <a:off x="179512" y="1626527"/>
            <a:ext cx="8784976" cy="4154984"/>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
            </a:r>
            <a:br>
              <a:rPr lang="pt-BR" sz="2400" b="1" dirty="0" smtClean="0">
                <a:solidFill>
                  <a:schemeClr val="bg1"/>
                </a:solidFill>
                <a:effectLst>
                  <a:outerShdw blurRad="38100" dist="38100" dir="2700000" algn="tl">
                    <a:srgbClr val="000000">
                      <a:alpha val="43137"/>
                    </a:srgbClr>
                  </a:outerShdw>
                </a:effectLst>
              </a:rPr>
            </a:br>
            <a:r>
              <a:rPr lang="pt-BR" sz="2400" b="1" dirty="0" smtClean="0">
                <a:solidFill>
                  <a:schemeClr val="bg1"/>
                </a:solidFill>
                <a:effectLst>
                  <a:outerShdw blurRad="38100" dist="38100" dir="2700000" algn="tl">
                    <a:srgbClr val="000000">
                      <a:alpha val="43137"/>
                    </a:srgbClr>
                  </a:outerShdw>
                </a:effectLst>
              </a:rPr>
              <a:t>Outro cientista deu a seguinte visão sobre os chamados ocorrências da grandes falhas de cavalgamento : </a:t>
            </a:r>
          </a:p>
          <a:p>
            <a:pPr algn="ctr"/>
            <a:endParaRPr lang="pt-BR" sz="2400" b="1" dirty="0" smtClean="0">
              <a:solidFill>
                <a:schemeClr val="bg1"/>
              </a:solidFill>
              <a:effectLst>
                <a:outerShdw blurRad="38100" dist="38100" dir="2700000" algn="tl">
                  <a:srgbClr val="000000">
                    <a:alpha val="43137"/>
                  </a:srgbClr>
                </a:outerShdw>
              </a:effectLst>
            </a:endParaRPr>
          </a:p>
          <a:p>
            <a:pPr algn="ctr"/>
            <a:r>
              <a:rPr lang="pt-BR" sz="2400" b="1" dirty="0" smtClean="0">
                <a:solidFill>
                  <a:schemeClr val="bg1"/>
                </a:solidFill>
                <a:effectLst>
                  <a:outerShdw blurRad="38100" dist="38100" dir="2700000" algn="tl">
                    <a:srgbClr val="000000">
                      <a:alpha val="43137"/>
                    </a:srgbClr>
                  </a:outerShdw>
                </a:effectLst>
              </a:rPr>
              <a:t>"Parece mecanicamente implausível que grandes lençóis de rocha poderia ter movido </a:t>
            </a:r>
            <a:r>
              <a:rPr lang="pt-BR" sz="2400" b="1" dirty="0" err="1" smtClean="0">
                <a:solidFill>
                  <a:schemeClr val="bg1"/>
                </a:solidFill>
                <a:effectLst>
                  <a:outerShdw blurRad="38100" dist="38100" dir="2700000" algn="tl">
                    <a:srgbClr val="000000">
                      <a:alpha val="43137"/>
                    </a:srgbClr>
                  </a:outerShdw>
                </a:effectLst>
              </a:rPr>
              <a:t>atraves</a:t>
            </a:r>
            <a:r>
              <a:rPr lang="pt-BR" sz="2400" b="1" dirty="0" smtClean="0">
                <a:solidFill>
                  <a:schemeClr val="bg1"/>
                </a:solidFill>
                <a:effectLst>
                  <a:outerShdw blurRad="38100" dist="38100" dir="2700000" algn="tl">
                    <a:srgbClr val="000000">
                      <a:alpha val="43137"/>
                    </a:srgbClr>
                  </a:outerShdw>
                </a:effectLst>
              </a:rPr>
              <a:t> de superfícies quase planas para distâncias consideráveis." </a:t>
            </a:r>
          </a:p>
          <a:p>
            <a:pPr algn="ctr"/>
            <a:endParaRPr lang="pt-BR" sz="2400" b="1" dirty="0" smtClean="0">
              <a:solidFill>
                <a:schemeClr val="bg1"/>
              </a:solidFill>
              <a:effectLst>
                <a:outerShdw blurRad="38100" dist="38100" dir="2700000" algn="tl">
                  <a:srgbClr val="000000">
                    <a:alpha val="43137"/>
                  </a:srgbClr>
                </a:outerShdw>
              </a:effectLst>
            </a:endParaRPr>
          </a:p>
          <a:p>
            <a:pPr algn="ctr"/>
            <a:r>
              <a:rPr lang="pt-BR" sz="2400" b="1" dirty="0" smtClean="0">
                <a:solidFill>
                  <a:schemeClr val="bg1"/>
                </a:solidFill>
                <a:effectLst>
                  <a:outerShdw blurRad="38100" dist="38100" dir="2700000" algn="tl">
                    <a:srgbClr val="000000">
                      <a:alpha val="43137"/>
                    </a:srgbClr>
                  </a:outerShdw>
                </a:effectLst>
              </a:rPr>
              <a:t>(Philip B. King, "</a:t>
            </a:r>
            <a:r>
              <a:rPr lang="pt-BR" sz="2400" b="1" dirty="0" err="1" smtClean="0">
                <a:solidFill>
                  <a:schemeClr val="bg1"/>
                </a:solidFill>
                <a:effectLst>
                  <a:outerShdw blurRad="38100" dist="38100" dir="2700000" algn="tl">
                    <a:srgbClr val="000000">
                      <a:alpha val="43137"/>
                    </a:srgbClr>
                  </a:outerShdw>
                </a:effectLst>
              </a:rPr>
              <a:t>The</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Anatomy</a:t>
            </a:r>
            <a:r>
              <a:rPr lang="pt-BR" sz="2400" b="1" dirty="0" smtClean="0">
                <a:solidFill>
                  <a:schemeClr val="bg1"/>
                </a:solidFill>
                <a:effectLst>
                  <a:outerShdw blurRad="38100" dist="38100" dir="2700000" algn="tl">
                    <a:srgbClr val="000000">
                      <a:alpha val="43137"/>
                    </a:srgbClr>
                  </a:outerShdw>
                </a:effectLst>
              </a:rPr>
              <a:t> e Habitat </a:t>
            </a:r>
            <a:r>
              <a:rPr lang="pt-BR" sz="2400" b="1" dirty="0" err="1" smtClean="0">
                <a:solidFill>
                  <a:schemeClr val="bg1"/>
                </a:solidFill>
                <a:effectLst>
                  <a:outerShdw blurRad="38100" dist="38100" dir="2700000" algn="tl">
                    <a:srgbClr val="000000">
                      <a:alpha val="43137"/>
                    </a:srgbClr>
                  </a:outerShdw>
                </a:effectLst>
              </a:rPr>
              <a:t>of</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Low-Angle</a:t>
            </a:r>
            <a:r>
              <a:rPr lang="pt-BR" sz="2400" b="1" dirty="0" smtClean="0">
                <a:solidFill>
                  <a:schemeClr val="bg1"/>
                </a:solidFill>
                <a:effectLst>
                  <a:outerShdw blurRad="38100" dist="38100" dir="2700000" algn="tl">
                    <a:srgbClr val="000000">
                      <a:alpha val="43137"/>
                    </a:srgbClr>
                  </a:outerShdw>
                </a:effectLst>
              </a:rPr>
              <a:t> falhas de empurrão (</a:t>
            </a:r>
            <a:r>
              <a:rPr lang="pt-BR" sz="2400" b="1" dirty="0" err="1" smtClean="0">
                <a:solidFill>
                  <a:schemeClr val="bg1"/>
                </a:solidFill>
                <a:effectLst>
                  <a:outerShdw blurRad="38100" dist="38100" dir="2700000" algn="tl">
                    <a:srgbClr val="000000">
                      <a:alpha val="43137"/>
                    </a:srgbClr>
                  </a:outerShdw>
                </a:effectLst>
              </a:rPr>
              <a:t>Overthrust</a:t>
            </a:r>
            <a:r>
              <a:rPr lang="pt-BR" sz="2400" b="1" dirty="0" smtClean="0">
                <a:solidFill>
                  <a:schemeClr val="bg1"/>
                </a:solidFill>
                <a:effectLst>
                  <a:outerShdw blurRad="38100" dist="38100" dir="2700000" algn="tl">
                    <a:srgbClr val="000000">
                      <a:alpha val="43137"/>
                    </a:srgbClr>
                  </a:outerShdw>
                </a:effectLst>
              </a:rPr>
              <a:t>) "no </a:t>
            </a:r>
            <a:r>
              <a:rPr lang="pt-BR" sz="2400" b="1" dirty="0" err="1" smtClean="0">
                <a:solidFill>
                  <a:schemeClr val="bg1"/>
                </a:solidFill>
                <a:effectLst>
                  <a:outerShdw blurRad="38100" dist="38100" dir="2700000" algn="tl">
                    <a:srgbClr val="000000">
                      <a:alpha val="43137"/>
                    </a:srgbClr>
                  </a:outerShdw>
                </a:effectLst>
              </a:rPr>
              <a:t>American</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Journal</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of</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Science</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Vol</a:t>
            </a:r>
            <a:r>
              <a:rPr lang="pt-BR" sz="2400" b="1" dirty="0" smtClean="0">
                <a:solidFill>
                  <a:schemeClr val="bg1"/>
                </a:solidFill>
                <a:effectLst>
                  <a:outerShdw blurRad="38100" dist="38100" dir="2700000" algn="tl">
                    <a:srgbClr val="000000">
                      <a:alpha val="43137"/>
                    </a:srgbClr>
                  </a:outerShdw>
                </a:effectLst>
              </a:rPr>
              <a:t> 258-A, 1960, p 115).</a:t>
            </a:r>
            <a:endParaRPr lang="pt-PT" sz="2400" b="1"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dissolve">
                                      <p:cBhvr>
                                        <p:cTn id="1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323439"/>
          </a:xfrm>
          <a:prstGeom prst="rect">
            <a:avLst/>
          </a:prstGeom>
          <a:noFill/>
        </p:spPr>
        <p:txBody>
          <a:bodyPr wrap="square" rtlCol="0">
            <a:spAutoFit/>
          </a:bodyPr>
          <a:lstStyle/>
          <a:p>
            <a:pPr algn="ctr"/>
            <a:r>
              <a:rPr lang="pt-BR" sz="4000" b="1" dirty="0" smtClean="0">
                <a:solidFill>
                  <a:schemeClr val="bg1"/>
                </a:solidFill>
                <a:latin typeface="Arial" pitchFamily="34" charset="0"/>
              </a:rPr>
              <a:t>FRANKLIN MOUNTANHAS, em EL PASSO, TEXAS</a:t>
            </a:r>
            <a:endParaRPr lang="en-US" sz="3700" dirty="0" smtClean="0">
              <a:solidFill>
                <a:schemeClr val="bg1"/>
              </a:solidFill>
              <a:effectLst>
                <a:outerShdw blurRad="38100" dist="38100" dir="2700000" algn="tl">
                  <a:srgbClr val="000000">
                    <a:alpha val="43137"/>
                  </a:srgbClr>
                </a:outerShdw>
              </a:effectLst>
              <a:latin typeface="Arial Black" pitchFamily="34" charset="0"/>
            </a:endParaRPr>
          </a:p>
        </p:txBody>
      </p:sp>
      <p:pic>
        <p:nvPicPr>
          <p:cNvPr id="11" name="Picture 10" descr="CrazyCatace-08.jpg"/>
          <p:cNvPicPr>
            <a:picLocks noChangeAspect="1"/>
          </p:cNvPicPr>
          <p:nvPr/>
        </p:nvPicPr>
        <p:blipFill>
          <a:blip r:embed="rId4" cstate="print"/>
          <a:stretch>
            <a:fillRect/>
          </a:stretch>
        </p:blipFill>
        <p:spPr>
          <a:xfrm>
            <a:off x="467544" y="1312685"/>
            <a:ext cx="8127231" cy="5445245"/>
          </a:xfrm>
          <a:prstGeom prst="rect">
            <a:avLst/>
          </a:prstGeom>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323439"/>
          </a:xfrm>
          <a:prstGeom prst="rect">
            <a:avLst/>
          </a:prstGeom>
          <a:noFill/>
        </p:spPr>
        <p:txBody>
          <a:bodyPr wrap="square" rtlCol="0">
            <a:spAutoFit/>
          </a:bodyPr>
          <a:lstStyle/>
          <a:p>
            <a:pPr algn="ctr"/>
            <a:r>
              <a:rPr lang="pt-BR" sz="4000" b="1" dirty="0" smtClean="0">
                <a:solidFill>
                  <a:schemeClr val="bg1"/>
                </a:solidFill>
                <a:latin typeface="Arial" pitchFamily="34" charset="0"/>
              </a:rPr>
              <a:t>FRANKLIN MOUNTANHAS, em EL PASSO, TEXAS</a:t>
            </a:r>
            <a:endParaRPr lang="en-US" sz="3700" dirty="0" smtClean="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 Box 16"/>
          <p:cNvSpPr txBox="1">
            <a:spLocks noChangeArrowheads="1"/>
          </p:cNvSpPr>
          <p:nvPr/>
        </p:nvSpPr>
        <p:spPr bwMode="auto">
          <a:xfrm>
            <a:off x="539552" y="1988840"/>
            <a:ext cx="4536504" cy="52322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latin typeface="Arial" pitchFamily="34" charset="0"/>
              </a:rPr>
              <a:t>ESTRATOS ENVERTIDOS</a:t>
            </a:r>
            <a:endParaRPr lang="en-US" sz="2800" b="1" dirty="0">
              <a:solidFill>
                <a:schemeClr val="bg1"/>
              </a:solidFill>
              <a:latin typeface="Arial" pitchFamily="34" charset="0"/>
            </a:endParaRPr>
          </a:p>
        </p:txBody>
      </p:sp>
      <p:graphicFrame>
        <p:nvGraphicFramePr>
          <p:cNvPr id="7" name="Table 6"/>
          <p:cNvGraphicFramePr>
            <a:graphicFrameLocks noGrp="1"/>
          </p:cNvGraphicFramePr>
          <p:nvPr/>
        </p:nvGraphicFramePr>
        <p:xfrm>
          <a:off x="5724128" y="1844824"/>
          <a:ext cx="3419872" cy="5029200"/>
        </p:xfrm>
        <a:graphic>
          <a:graphicData uri="http://schemas.openxmlformats.org/drawingml/2006/table">
            <a:tbl>
              <a:tblPr firstRow="1" bandRow="1">
                <a:tableStyleId>{5C22544A-7EE6-4342-B048-85BDC9FD1C3A}</a:tableStyleId>
              </a:tblPr>
              <a:tblGrid>
                <a:gridCol w="677098"/>
                <a:gridCol w="2742774"/>
              </a:tblGrid>
              <a:tr h="323864">
                <a:tc gridSpan="2">
                  <a:txBody>
                    <a:bodyPr/>
                    <a:lstStyle/>
                    <a:p>
                      <a:pPr algn="ctr"/>
                      <a:r>
                        <a:rPr lang="pt-BR" dirty="0" smtClean="0"/>
                        <a:t>Períodos Geológicos</a:t>
                      </a:r>
                      <a:endParaRPr lang="pt-BR" dirty="0"/>
                    </a:p>
                  </a:txBody>
                  <a:tcPr/>
                </a:tc>
                <a:tc hMerge="1">
                  <a:txBody>
                    <a:bodyPr/>
                    <a:lstStyle/>
                    <a:p>
                      <a:endParaRPr lang="pt-BR" dirty="0"/>
                    </a:p>
                  </a:txBody>
                  <a:tcPr/>
                </a:tc>
              </a:tr>
              <a:tr h="566763">
                <a:tc>
                  <a:txBody>
                    <a:bodyPr/>
                    <a:lstStyle/>
                    <a:p>
                      <a:pPr algn="ctr"/>
                      <a:r>
                        <a:rPr lang="pt-BR" b="1" dirty="0" smtClean="0">
                          <a:solidFill>
                            <a:srgbClr val="333333"/>
                          </a:solidFill>
                        </a:rPr>
                        <a:t>Anos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Períodos</a:t>
                      </a:r>
                      <a:endParaRPr lang="pt-BR" b="1" dirty="0">
                        <a:solidFill>
                          <a:srgbClr val="333333"/>
                        </a:solidFill>
                      </a:endParaRPr>
                    </a:p>
                  </a:txBody>
                  <a:tcPr/>
                </a:tc>
              </a:tr>
              <a:tr h="323864">
                <a:tc>
                  <a:txBody>
                    <a:bodyPr/>
                    <a:lstStyle/>
                    <a:p>
                      <a:pPr algn="ctr"/>
                      <a:endParaRPr lang="pt-BR" b="1" dirty="0">
                        <a:solidFill>
                          <a:srgbClr val="333333"/>
                        </a:solidFill>
                      </a:endParaRPr>
                    </a:p>
                  </a:txBody>
                  <a:tcPr>
                    <a:solidFill>
                      <a:schemeClr val="tx1">
                        <a:lumMod val="20000"/>
                        <a:lumOff val="80000"/>
                      </a:schemeClr>
                    </a:solidFill>
                  </a:tcPr>
                </a:tc>
                <a:tc>
                  <a:txBody>
                    <a:bodyPr/>
                    <a:lstStyle/>
                    <a:p>
                      <a:endParaRPr lang="pt-BR" b="1" dirty="0">
                        <a:solidFill>
                          <a:srgbClr val="333333"/>
                        </a:solidFill>
                      </a:endParaRPr>
                    </a:p>
                  </a:txBody>
                  <a:tcPr/>
                </a:tc>
              </a:tr>
              <a:tr h="323864">
                <a:tc>
                  <a:txBody>
                    <a:bodyPr/>
                    <a:lstStyle/>
                    <a:p>
                      <a:pPr algn="ctr"/>
                      <a:r>
                        <a:rPr lang="pt-BR" b="1" dirty="0" smtClean="0">
                          <a:solidFill>
                            <a:srgbClr val="333333"/>
                          </a:solidFill>
                        </a:rPr>
                        <a:t>136</a:t>
                      </a:r>
                      <a:endParaRPr lang="pt-BR" b="1" dirty="0">
                        <a:solidFill>
                          <a:srgbClr val="333333"/>
                        </a:solidFill>
                      </a:endParaRPr>
                    </a:p>
                  </a:txBody>
                  <a:tcPr>
                    <a:solidFill>
                      <a:schemeClr val="tx1">
                        <a:lumMod val="20000"/>
                        <a:lumOff val="80000"/>
                      </a:schemeClr>
                    </a:solidFill>
                  </a:tcPr>
                </a:tc>
                <a:tc>
                  <a:txBody>
                    <a:bodyPr/>
                    <a:lstStyle/>
                    <a:p>
                      <a:pPr algn="ctr"/>
                      <a:r>
                        <a:rPr lang="pt-BR" b="1" dirty="0" err="1" smtClean="0">
                          <a:solidFill>
                            <a:srgbClr val="333333"/>
                          </a:solidFill>
                        </a:rPr>
                        <a:t>Cretácico</a:t>
                      </a:r>
                      <a:endParaRPr lang="pt-BR" b="1" dirty="0">
                        <a:solidFill>
                          <a:srgbClr val="333333"/>
                        </a:solidFill>
                      </a:endParaRPr>
                    </a:p>
                  </a:txBody>
                  <a:tcPr/>
                </a:tc>
              </a:tr>
              <a:tr h="323864">
                <a:tc>
                  <a:txBody>
                    <a:bodyPr/>
                    <a:lstStyle/>
                    <a:p>
                      <a:pPr algn="ctr"/>
                      <a:r>
                        <a:rPr lang="pt-BR" b="1" dirty="0" smtClean="0">
                          <a:solidFill>
                            <a:srgbClr val="333333"/>
                          </a:solidFill>
                        </a:rPr>
                        <a:t>193</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23864">
                <a:tc>
                  <a:txBody>
                    <a:bodyPr/>
                    <a:lstStyle/>
                    <a:p>
                      <a:pPr algn="ctr"/>
                      <a:r>
                        <a:rPr lang="pt-BR" b="1" dirty="0" smtClean="0">
                          <a:solidFill>
                            <a:srgbClr val="333333"/>
                          </a:solidFill>
                        </a:rPr>
                        <a:t>225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23864">
                <a:tc>
                  <a:txBody>
                    <a:bodyPr/>
                    <a:lstStyle/>
                    <a:p>
                      <a:pPr algn="ctr"/>
                      <a:r>
                        <a:rPr lang="pt-BR" b="1" dirty="0" smtClean="0">
                          <a:solidFill>
                            <a:srgbClr val="333333"/>
                          </a:solidFill>
                        </a:rPr>
                        <a:t>280</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23864">
                <a:tc>
                  <a:txBody>
                    <a:bodyPr/>
                    <a:lstStyle/>
                    <a:p>
                      <a:pPr algn="ctr"/>
                      <a:r>
                        <a:rPr lang="pt-BR" b="1" dirty="0" smtClean="0">
                          <a:solidFill>
                            <a:srgbClr val="333333"/>
                          </a:solidFill>
                        </a:rPr>
                        <a:t>345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23864">
                <a:tc>
                  <a:txBody>
                    <a:bodyPr/>
                    <a:lstStyle/>
                    <a:p>
                      <a:pPr algn="ctr"/>
                      <a:r>
                        <a:rPr lang="pt-BR" b="1" dirty="0" smtClean="0">
                          <a:solidFill>
                            <a:srgbClr val="333333"/>
                          </a:solidFill>
                        </a:rPr>
                        <a:t>380</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23864">
                <a:tc>
                  <a:txBody>
                    <a:bodyPr/>
                    <a:lstStyle/>
                    <a:p>
                      <a:pPr algn="ctr"/>
                      <a:r>
                        <a:rPr lang="pt-BR" b="1" dirty="0" smtClean="0">
                          <a:solidFill>
                            <a:srgbClr val="333333"/>
                          </a:solidFill>
                        </a:rPr>
                        <a:t>395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23864">
                <a:tc>
                  <a:txBody>
                    <a:bodyPr/>
                    <a:lstStyle/>
                    <a:p>
                      <a:pPr algn="ctr"/>
                      <a:r>
                        <a:rPr lang="pt-BR" b="1" dirty="0" smtClean="0">
                          <a:solidFill>
                            <a:srgbClr val="333333"/>
                          </a:solidFill>
                        </a:rPr>
                        <a:t>435</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a:t>
                      </a:r>
                    </a:p>
                  </a:txBody>
                  <a:tcPr/>
                </a:tc>
              </a:tr>
              <a:tr h="323864">
                <a:tc>
                  <a:txBody>
                    <a:bodyPr/>
                    <a:lstStyle/>
                    <a:p>
                      <a:pPr algn="ctr"/>
                      <a:r>
                        <a:rPr lang="pt-BR" b="1" dirty="0" smtClean="0">
                          <a:solidFill>
                            <a:srgbClr val="333333"/>
                          </a:solidFill>
                        </a:rPr>
                        <a:t>500</a:t>
                      </a:r>
                      <a:endParaRPr lang="pt-BR" b="1" dirty="0">
                        <a:solidFill>
                          <a:srgbClr val="333333"/>
                        </a:solidFill>
                      </a:endParaRPr>
                    </a:p>
                  </a:txBody>
                  <a:tcPr>
                    <a:solidFill>
                      <a:schemeClr val="tx1">
                        <a:lumMod val="20000"/>
                        <a:lumOff val="80000"/>
                      </a:schemeClr>
                    </a:solidFill>
                  </a:tcPr>
                </a:tc>
                <a:tc>
                  <a:txBody>
                    <a:bodyPr/>
                    <a:lstStyle/>
                    <a:p>
                      <a:pPr algn="ctr"/>
                      <a:r>
                        <a:rPr lang="pt-BR" b="1" dirty="0" err="1" smtClean="0">
                          <a:solidFill>
                            <a:srgbClr val="333333"/>
                          </a:solidFill>
                        </a:rPr>
                        <a:t>Ordovicico</a:t>
                      </a:r>
                      <a:endParaRPr lang="pt-BR" b="1" dirty="0">
                        <a:solidFill>
                          <a:srgbClr val="333333"/>
                        </a:solidFill>
                      </a:endParaRPr>
                    </a:p>
                  </a:txBody>
                  <a:tcPr/>
                </a:tc>
              </a:tr>
              <a:tr h="323864">
                <a:tc>
                  <a:txBody>
                    <a:bodyPr/>
                    <a:lstStyle/>
                    <a:p>
                      <a:pPr algn="ctr"/>
                      <a:endParaRPr lang="pt-BR" b="1" dirty="0">
                        <a:solidFill>
                          <a:srgbClr val="333333"/>
                        </a:solidFill>
                      </a:endParaRPr>
                    </a:p>
                  </a:txBody>
                  <a:tcPr>
                    <a:solidFill>
                      <a:schemeClr val="tx1">
                        <a:lumMod val="20000"/>
                        <a:lumOff val="80000"/>
                      </a:schemeClr>
                    </a:solidFill>
                  </a:tcPr>
                </a:tc>
                <a:tc>
                  <a:txBody>
                    <a:bodyPr/>
                    <a:lstStyle/>
                    <a:p>
                      <a:pPr algn="ctr"/>
                      <a:endParaRPr lang="pt-BR" b="1" dirty="0">
                        <a:solidFill>
                          <a:srgbClr val="333333"/>
                        </a:solidFill>
                      </a:endParaRPr>
                    </a:p>
                  </a:txBody>
                  <a:tcPr/>
                </a:tc>
              </a:tr>
            </a:tbl>
          </a:graphicData>
        </a:graphic>
      </p:graphicFrame>
      <p:sp>
        <p:nvSpPr>
          <p:cNvPr id="8" name="Curved Left Arrow 7"/>
          <p:cNvSpPr/>
          <p:nvPr/>
        </p:nvSpPr>
        <p:spPr bwMode="auto">
          <a:xfrm>
            <a:off x="8422044" y="3356992"/>
            <a:ext cx="573954" cy="3501008"/>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9" name="Curved Right Arrow 8"/>
          <p:cNvSpPr/>
          <p:nvPr/>
        </p:nvSpPr>
        <p:spPr bwMode="auto">
          <a:xfrm flipV="1">
            <a:off x="6444208" y="2924944"/>
            <a:ext cx="631350" cy="3528392"/>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pic>
        <p:nvPicPr>
          <p:cNvPr id="10" name="Picture 4" descr="click to enlarge"/>
          <p:cNvPicPr>
            <a:picLocks noChangeAspect="1" noChangeArrowheads="1"/>
          </p:cNvPicPr>
          <p:nvPr/>
        </p:nvPicPr>
        <p:blipFill>
          <a:blip r:embed="rId4" cstate="print"/>
          <a:srcRect/>
          <a:stretch>
            <a:fillRect/>
          </a:stretch>
        </p:blipFill>
        <p:spPr bwMode="auto">
          <a:xfrm>
            <a:off x="467544" y="2924944"/>
            <a:ext cx="4932040" cy="33163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323439"/>
          </a:xfrm>
          <a:prstGeom prst="rect">
            <a:avLst/>
          </a:prstGeom>
          <a:noFill/>
        </p:spPr>
        <p:txBody>
          <a:bodyPr wrap="square" rtlCol="0">
            <a:spAutoFit/>
          </a:bodyPr>
          <a:lstStyle/>
          <a:p>
            <a:pPr algn="ctr"/>
            <a:r>
              <a:rPr lang="pt-BR" sz="4000" b="1" dirty="0" smtClean="0">
                <a:solidFill>
                  <a:schemeClr val="bg1"/>
                </a:solidFill>
                <a:latin typeface="Arial" pitchFamily="34" charset="0"/>
              </a:rPr>
              <a:t>FRANKLIN MOUNTANHAS, em EL PASSO, TEXAS</a:t>
            </a:r>
            <a:endParaRPr lang="en-US" sz="3700" dirty="0" smtClean="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 Box 16"/>
          <p:cNvSpPr txBox="1">
            <a:spLocks noChangeArrowheads="1"/>
          </p:cNvSpPr>
          <p:nvPr/>
        </p:nvSpPr>
        <p:spPr bwMode="auto">
          <a:xfrm>
            <a:off x="251520" y="1628800"/>
            <a:ext cx="8640960" cy="4524315"/>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400" b="1" dirty="0" smtClean="0">
                <a:solidFill>
                  <a:schemeClr val="bg1"/>
                </a:solidFill>
                <a:latin typeface="Arial" pitchFamily="34" charset="0"/>
              </a:rPr>
              <a:t>No lado ocidental das montanhas de Franklin, no El </a:t>
            </a:r>
            <a:r>
              <a:rPr lang="pt-BR" sz="2400" b="1" dirty="0" err="1" smtClean="0">
                <a:solidFill>
                  <a:schemeClr val="bg1"/>
                </a:solidFill>
                <a:latin typeface="Arial" pitchFamily="34" charset="0"/>
              </a:rPr>
              <a:t>Paso</a:t>
            </a:r>
            <a:r>
              <a:rPr lang="pt-BR" sz="2400" b="1" dirty="0" smtClean="0">
                <a:solidFill>
                  <a:schemeClr val="bg1"/>
                </a:solidFill>
                <a:latin typeface="Arial" pitchFamily="34" charset="0"/>
              </a:rPr>
              <a:t>, Texas, no West </a:t>
            </a:r>
            <a:r>
              <a:rPr lang="pt-BR" sz="2400" b="1" dirty="0" err="1" smtClean="0">
                <a:solidFill>
                  <a:schemeClr val="bg1"/>
                </a:solidFill>
                <a:latin typeface="Arial" pitchFamily="34" charset="0"/>
              </a:rPr>
              <a:t>Crazy</a:t>
            </a:r>
            <a:r>
              <a:rPr lang="pt-BR" sz="2400" b="1" dirty="0" smtClean="0">
                <a:solidFill>
                  <a:schemeClr val="bg1"/>
                </a:solidFill>
                <a:latin typeface="Arial" pitchFamily="34" charset="0"/>
              </a:rPr>
              <a:t> </a:t>
            </a:r>
            <a:r>
              <a:rPr lang="pt-BR" sz="2400" b="1" dirty="0" err="1" smtClean="0">
                <a:solidFill>
                  <a:schemeClr val="bg1"/>
                </a:solidFill>
                <a:latin typeface="Arial" pitchFamily="34" charset="0"/>
              </a:rPr>
              <a:t>Cat</a:t>
            </a:r>
            <a:r>
              <a:rPr lang="pt-BR" sz="2400" b="1" dirty="0" smtClean="0">
                <a:solidFill>
                  <a:schemeClr val="bg1"/>
                </a:solidFill>
                <a:latin typeface="Arial" pitchFamily="34" charset="0"/>
              </a:rPr>
              <a:t> </a:t>
            </a:r>
            <a:r>
              <a:rPr lang="pt-BR" sz="2400" b="1" dirty="0" err="1" smtClean="0">
                <a:solidFill>
                  <a:schemeClr val="bg1"/>
                </a:solidFill>
                <a:latin typeface="Arial" pitchFamily="34" charset="0"/>
              </a:rPr>
              <a:t>Canyon</a:t>
            </a:r>
            <a:r>
              <a:rPr lang="pt-BR" sz="2400" b="1" dirty="0" smtClean="0">
                <a:solidFill>
                  <a:schemeClr val="bg1"/>
                </a:solidFill>
                <a:latin typeface="Arial" pitchFamily="34" charset="0"/>
              </a:rPr>
              <a:t> (agora chamado </a:t>
            </a:r>
            <a:r>
              <a:rPr lang="pt-BR" sz="2400" b="1" dirty="0" err="1" smtClean="0">
                <a:solidFill>
                  <a:schemeClr val="bg1"/>
                </a:solidFill>
                <a:latin typeface="Arial" pitchFamily="34" charset="0"/>
              </a:rPr>
              <a:t>Palisades</a:t>
            </a:r>
            <a:r>
              <a:rPr lang="pt-BR" sz="2400" b="1" dirty="0" smtClean="0">
                <a:solidFill>
                  <a:schemeClr val="bg1"/>
                </a:solidFill>
                <a:latin typeface="Arial" pitchFamily="34" charset="0"/>
              </a:rPr>
              <a:t>), os cientistas descobriram estratos </a:t>
            </a:r>
            <a:r>
              <a:rPr lang="pt-BR" sz="2400" b="1" dirty="0" err="1" smtClean="0">
                <a:solidFill>
                  <a:schemeClr val="bg1"/>
                </a:solidFill>
                <a:latin typeface="Arial" pitchFamily="34" charset="0"/>
              </a:rPr>
              <a:t>Ordoviciano</a:t>
            </a:r>
            <a:r>
              <a:rPr lang="pt-BR" sz="2400" b="1" dirty="0" smtClean="0">
                <a:solidFill>
                  <a:schemeClr val="bg1"/>
                </a:solidFill>
                <a:latin typeface="Arial" pitchFamily="34" charset="0"/>
              </a:rPr>
              <a:t> em cima de estratos Cretáceo. Os evolucionistas supõem o período </a:t>
            </a:r>
            <a:r>
              <a:rPr lang="pt-BR" sz="2400" b="1" dirty="0" err="1" smtClean="0">
                <a:solidFill>
                  <a:schemeClr val="bg1"/>
                </a:solidFill>
                <a:latin typeface="Arial" pitchFamily="34" charset="0"/>
              </a:rPr>
              <a:t>Ordoviciano</a:t>
            </a:r>
            <a:r>
              <a:rPr lang="pt-BR" sz="2400" b="1" dirty="0" smtClean="0">
                <a:solidFill>
                  <a:schemeClr val="bg1"/>
                </a:solidFill>
                <a:latin typeface="Arial" pitchFamily="34" charset="0"/>
              </a:rPr>
              <a:t> é a idade da vida marinha, e Cretáceo é a idade dos dinossauros. Os geólogos encontrou os fósseis na ordem errada, e os estratos assim estão fora de ordem, mas sem indicação de movimento entre as duas camadas. Assim, rochas de 450 milhões de anos ficam em cima de rochas de 130 milhões de anos e as camadas intermediárias estão faltando.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44624"/>
            <a:ext cx="8640960" cy="1323439"/>
          </a:xfrm>
          <a:prstGeom prst="rect">
            <a:avLst/>
          </a:prstGeom>
          <a:noFill/>
        </p:spPr>
        <p:txBody>
          <a:bodyPr wrap="square" rtlCol="0">
            <a:spAutoFit/>
          </a:bodyPr>
          <a:lstStyle/>
          <a:p>
            <a:pPr algn="ctr"/>
            <a:r>
              <a:rPr lang="pt-BR" sz="4000" b="1" dirty="0" smtClean="0">
                <a:solidFill>
                  <a:schemeClr val="bg1"/>
                </a:solidFill>
                <a:latin typeface="Arial" pitchFamily="34" charset="0"/>
              </a:rPr>
              <a:t>FRANKLIN MOUNTANHAS, em EL PASSO, TEXAS</a:t>
            </a:r>
            <a:endParaRPr lang="en-US" sz="3700" dirty="0" smtClean="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 Box 16"/>
          <p:cNvSpPr txBox="1">
            <a:spLocks noChangeArrowheads="1"/>
          </p:cNvSpPr>
          <p:nvPr/>
        </p:nvSpPr>
        <p:spPr bwMode="auto">
          <a:xfrm>
            <a:off x="251520" y="1628800"/>
            <a:ext cx="8640960" cy="3046988"/>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400" b="1" dirty="0" smtClean="0">
                <a:solidFill>
                  <a:schemeClr val="bg1"/>
                </a:solidFill>
                <a:latin typeface="Arial" pitchFamily="34" charset="0"/>
              </a:rPr>
              <a:t>Note:</a:t>
            </a:r>
          </a:p>
          <a:p>
            <a:pPr marL="534988" indent="-534988" fontAlgn="base">
              <a:spcBef>
                <a:spcPct val="0"/>
              </a:spcBef>
              <a:spcAft>
                <a:spcPct val="0"/>
              </a:spcAft>
              <a:buFont typeface="Wingdings" pitchFamily="2" charset="2"/>
              <a:buChar char="Ø"/>
            </a:pPr>
            <a:r>
              <a:rPr lang="pt-BR" sz="2400" b="1" dirty="0" smtClean="0">
                <a:solidFill>
                  <a:schemeClr val="bg1"/>
                </a:solidFill>
                <a:latin typeface="Arial" pitchFamily="34" charset="0"/>
              </a:rPr>
              <a:t>A ordem dos estratos foi baseada sobre os fosseis de acordo com a teoria de evolução, não geologia.</a:t>
            </a:r>
          </a:p>
          <a:p>
            <a:pPr marL="534988" indent="-534988" fontAlgn="base">
              <a:spcBef>
                <a:spcPct val="0"/>
              </a:spcBef>
              <a:spcAft>
                <a:spcPct val="0"/>
              </a:spcAft>
              <a:buFont typeface="Wingdings" pitchFamily="2" charset="2"/>
              <a:buChar char="Ø"/>
            </a:pPr>
            <a:endParaRPr lang="pt-BR" sz="2400" b="1" dirty="0" smtClean="0">
              <a:solidFill>
                <a:schemeClr val="bg1"/>
              </a:solidFill>
              <a:latin typeface="Arial" pitchFamily="34" charset="0"/>
            </a:endParaRPr>
          </a:p>
          <a:p>
            <a:pPr marL="534988" indent="-534988" fontAlgn="base">
              <a:spcBef>
                <a:spcPct val="0"/>
              </a:spcBef>
              <a:spcAft>
                <a:spcPct val="0"/>
              </a:spcAft>
              <a:buFont typeface="Wingdings" pitchFamily="2" charset="2"/>
              <a:buChar char="Ø"/>
            </a:pPr>
            <a:r>
              <a:rPr lang="pt-BR" sz="2400" b="1" dirty="0" smtClean="0">
                <a:solidFill>
                  <a:schemeClr val="bg1"/>
                </a:solidFill>
                <a:latin typeface="Arial" pitchFamily="34" charset="0"/>
              </a:rPr>
              <a:t>Desde que não há evidencia geológica para mostrar uma </a:t>
            </a:r>
            <a:r>
              <a:rPr lang="pt-BR" sz="2400" b="1" dirty="0" smtClean="0">
                <a:solidFill>
                  <a:schemeClr val="bg1"/>
                </a:solidFill>
                <a:effectLst>
                  <a:outerShdw blurRad="38100" dist="38100" dir="2700000" algn="tl">
                    <a:srgbClr val="000000">
                      <a:alpha val="43137"/>
                    </a:srgbClr>
                  </a:outerShdw>
                </a:effectLst>
              </a:rPr>
              <a:t>falha de cavalgamento</a:t>
            </a:r>
            <a:r>
              <a:rPr lang="pt-BR" sz="2400" b="1" dirty="0" smtClean="0">
                <a:solidFill>
                  <a:schemeClr val="bg1"/>
                </a:solidFill>
                <a:latin typeface="Arial" pitchFamily="34" charset="0"/>
              </a:rPr>
              <a:t>, as evidencias da geologia leva para a conclusão que a interpretação evolucionista dos fatos está errada.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dissolve">
                                      <p:cBhvr>
                                        <p:cTn id="10" dur="500"/>
                                        <p:tgtEl>
                                          <p:spTgt spid="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animEffect transition="in" filter="dissolve">
                                      <p:cBhvr>
                                        <p:cTn id="1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MONTANHA DE MATTERHORN</a:t>
            </a:r>
          </a:p>
        </p:txBody>
      </p:sp>
      <p:pic>
        <p:nvPicPr>
          <p:cNvPr id="10" name="Picture 2" descr="http://www.beautifulworld.com/images/europe/matterhorn/small/matterhorn.jpg"/>
          <p:cNvPicPr>
            <a:picLocks noChangeAspect="1" noChangeArrowheads="1"/>
          </p:cNvPicPr>
          <p:nvPr/>
        </p:nvPicPr>
        <p:blipFill>
          <a:blip r:embed="rId4" cstate="print"/>
          <a:srcRect/>
          <a:stretch>
            <a:fillRect/>
          </a:stretch>
        </p:blipFill>
        <p:spPr bwMode="auto">
          <a:xfrm>
            <a:off x="400869" y="1162247"/>
            <a:ext cx="8327346" cy="552022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 name="Rectangle 11"/>
          <p:cNvSpPr/>
          <p:nvPr/>
        </p:nvSpPr>
        <p:spPr bwMode="auto">
          <a:xfrm>
            <a:off x="-468560" y="3212976"/>
            <a:ext cx="9865096" cy="331236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6" name="Rectangle 6"/>
          <p:cNvSpPr txBox="1">
            <a:spLocks noChangeArrowheads="1"/>
          </p:cNvSpPr>
          <p:nvPr/>
        </p:nvSpPr>
        <p:spPr>
          <a:xfrm>
            <a:off x="685800" y="152400"/>
            <a:ext cx="7772400" cy="972344"/>
          </a:xfrm>
          <a:prstGeom prst="rect">
            <a:avLst/>
          </a:prstGeom>
          <a:noFill/>
          <a:ln/>
        </p:spPr>
        <p:txBody>
          <a:bodyPr vert="horz" lIns="91440" tIns="45720" rIns="91440" bIns="45720" rtlCol="0" anchor="ctr">
            <a:normAutofit fontScale="70000" lnSpcReduction="20000"/>
          </a:bodyPr>
          <a:lstStyle/>
          <a:p>
            <a:pPr algn="ctr">
              <a:spcBef>
                <a:spcPct val="0"/>
              </a:spcBef>
            </a:pPr>
            <a:r>
              <a:rPr lang="pt-BR" sz="4800" smtClean="0">
                <a:solidFill>
                  <a:prstClr val="white"/>
                </a:solidFill>
                <a:effectLst>
                  <a:outerShdw blurRad="38100" dist="38100" dir="2700000" algn="tl">
                    <a:srgbClr val="000000">
                      <a:alpha val="43137"/>
                    </a:srgbClr>
                  </a:outerShdw>
                </a:effectLst>
                <a:latin typeface="Arial Black" pitchFamily="34" charset="0"/>
              </a:rPr>
              <a:t>Rochas Sedimentárias no Mundo Interiro</a:t>
            </a:r>
            <a:endParaRPr lang="pt-BR" sz="4800">
              <a:solidFill>
                <a:prstClr val="white"/>
              </a:solidFill>
              <a:effectLst>
                <a:outerShdw blurRad="38100" dist="38100" dir="2700000" algn="tl">
                  <a:srgbClr val="000000">
                    <a:alpha val="43137"/>
                  </a:srgbClr>
                </a:outerShdw>
              </a:effectLst>
              <a:latin typeface="Arial Black" pitchFamily="34" charset="0"/>
            </a:endParaRPr>
          </a:p>
        </p:txBody>
      </p:sp>
      <p:sp>
        <p:nvSpPr>
          <p:cNvPr id="10" name="Text Box 10"/>
          <p:cNvSpPr txBox="1">
            <a:spLocks noChangeArrowheads="1"/>
          </p:cNvSpPr>
          <p:nvPr/>
        </p:nvSpPr>
        <p:spPr bwMode="auto">
          <a:xfrm>
            <a:off x="361950" y="3884290"/>
            <a:ext cx="8515350" cy="530225"/>
          </a:xfrm>
          <a:prstGeom prst="rect">
            <a:avLst/>
          </a:prstGeom>
          <a:noFill/>
          <a:ln w="9525">
            <a:noFill/>
            <a:miter lim="800000"/>
            <a:headEnd/>
            <a:tailEnd/>
          </a:ln>
          <a:effectLst/>
        </p:spPr>
        <p:txBody>
          <a:bodyPr>
            <a:spAutoFit/>
          </a:bodyPr>
          <a:lstStyle/>
          <a:p>
            <a:pPr marL="457200" indent="-457200" eaLnBrk="0" fontAlgn="base" hangingPunct="0">
              <a:lnSpc>
                <a:spcPct val="90000"/>
              </a:lnSpc>
              <a:spcBef>
                <a:spcPct val="20000"/>
              </a:spcBef>
              <a:spcAft>
                <a:spcPct val="0"/>
              </a:spcAft>
              <a:buClr>
                <a:srgbClr val="FFCC00"/>
              </a:buClr>
              <a:buSzPct val="70000"/>
              <a:buFont typeface="Wingdings" pitchFamily="2" charset="2"/>
              <a:buChar char="u"/>
            </a:pPr>
            <a:endParaRPr lang="en-US" sz="3200">
              <a:solidFill>
                <a:srgbClr val="FFFFFF"/>
              </a:solidFill>
            </a:endParaRPr>
          </a:p>
        </p:txBody>
      </p:sp>
      <p:pic>
        <p:nvPicPr>
          <p:cNvPr id="16" name="Picture 15" descr="Picture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75856" y="4293096"/>
            <a:ext cx="2467360" cy="1741345"/>
          </a:xfrm>
          <a:prstGeom prst="rect">
            <a:avLst/>
          </a:prstGeom>
        </p:spPr>
      </p:pic>
      <p:pic>
        <p:nvPicPr>
          <p:cNvPr id="18" name="Picture 4" descr="fossilized clam"/>
          <p:cNvPicPr>
            <a:picLocks noChangeAspect="1" noChangeArrowheads="1"/>
          </p:cNvPicPr>
          <p:nvPr/>
        </p:nvPicPr>
        <p:blipFill>
          <a:blip r:embed="rId5" cstate="print"/>
          <a:srcRect/>
          <a:stretch>
            <a:fillRect/>
          </a:stretch>
        </p:blipFill>
        <p:spPr bwMode="auto">
          <a:xfrm>
            <a:off x="208384" y="4437112"/>
            <a:ext cx="2275130" cy="1656184"/>
          </a:xfrm>
          <a:prstGeom prst="rect">
            <a:avLst/>
          </a:prstGeom>
          <a:noFill/>
          <a:ln w="9525">
            <a:noFill/>
            <a:miter lim="800000"/>
            <a:headEnd/>
            <a:tailEnd/>
          </a:ln>
        </p:spPr>
      </p:pic>
      <p:pic>
        <p:nvPicPr>
          <p:cNvPr id="1409031" name="Picture 7" descr="http://www.fossilien.de/seiten/trilobiten/trilobit-marokko.jpg"/>
          <p:cNvPicPr>
            <a:picLocks noChangeAspect="1" noChangeArrowheads="1"/>
          </p:cNvPicPr>
          <p:nvPr/>
        </p:nvPicPr>
        <p:blipFill>
          <a:blip r:embed="rId6" cstate="print"/>
          <a:srcRect/>
          <a:stretch>
            <a:fillRect/>
          </a:stretch>
        </p:blipFill>
        <p:spPr bwMode="auto">
          <a:xfrm>
            <a:off x="1972072" y="3645024"/>
            <a:ext cx="1447800" cy="1447801"/>
          </a:xfrm>
          <a:prstGeom prst="rect">
            <a:avLst/>
          </a:prstGeom>
          <a:noFill/>
        </p:spPr>
      </p:pic>
      <p:pic>
        <p:nvPicPr>
          <p:cNvPr id="11" name="Picture 30" descr="fossilfish"/>
          <p:cNvPicPr>
            <a:picLocks noChangeAspect="1" noChangeArrowheads="1"/>
          </p:cNvPicPr>
          <p:nvPr/>
        </p:nvPicPr>
        <p:blipFill>
          <a:blip r:embed="rId7" cstate="print"/>
          <a:srcRect/>
          <a:stretch>
            <a:fillRect/>
          </a:stretch>
        </p:blipFill>
        <p:spPr bwMode="auto">
          <a:xfrm>
            <a:off x="6695729" y="4437112"/>
            <a:ext cx="2304256" cy="1524170"/>
          </a:xfrm>
          <a:prstGeom prst="rect">
            <a:avLst/>
          </a:prstGeom>
          <a:noFill/>
        </p:spPr>
      </p:pic>
      <p:pic>
        <p:nvPicPr>
          <p:cNvPr id="19" name="Picture 18" descr="Picture4.jpg"/>
          <p:cNvPicPr>
            <a:picLocks noChangeAspect="1"/>
          </p:cNvPicPr>
          <p:nvPr/>
        </p:nvPicPr>
        <p:blipFill>
          <a:blip r:embed="rId8" cstate="print"/>
          <a:stretch>
            <a:fillRect/>
          </a:stretch>
        </p:blipFill>
        <p:spPr>
          <a:xfrm rot="10800000">
            <a:off x="5652121" y="3632278"/>
            <a:ext cx="1418472" cy="1334787"/>
          </a:xfrm>
          <a:prstGeom prst="rect">
            <a:avLst/>
          </a:prstGeom>
        </p:spPr>
      </p:pic>
      <p:sp>
        <p:nvSpPr>
          <p:cNvPr id="20" name="Rectangle 4"/>
          <p:cNvSpPr txBox="1">
            <a:spLocks noChangeArrowheads="1"/>
          </p:cNvSpPr>
          <p:nvPr/>
        </p:nvSpPr>
        <p:spPr>
          <a:xfrm>
            <a:off x="236280" y="1268760"/>
            <a:ext cx="8640960" cy="1219200"/>
          </a:xfrm>
          <a:prstGeom prst="rect">
            <a:avLst/>
          </a:prstGeom>
          <a:effectLst>
            <a:outerShdw blurRad="50800" dist="50800" dir="5400000" algn="ctr" rotWithShape="0">
              <a:srgbClr val="140A00"/>
            </a:outerShdw>
          </a:effectLst>
        </p:spPr>
        <p:txBody>
          <a:bodyPr/>
          <a:lstStyle/>
          <a:p>
            <a:pPr algn="ctr" fontAlgn="base">
              <a:spcBef>
                <a:spcPct val="20000"/>
              </a:spcBef>
              <a:spcAft>
                <a:spcPct val="0"/>
              </a:spcAft>
              <a:defRPr/>
            </a:pPr>
            <a:r>
              <a:rPr lang="pt-BR" sz="2600" b="1" kern="0" dirty="0" smtClean="0">
                <a:solidFill>
                  <a:schemeClr val="bg1"/>
                </a:solidFill>
                <a:effectLst>
                  <a:outerShdw blurRad="38100" dist="38100" dir="2700000" algn="tl">
                    <a:srgbClr val="000000">
                      <a:alpha val="43137"/>
                    </a:srgbClr>
                  </a:outerShdw>
                </a:effectLst>
                <a:latin typeface="Arial Black" pitchFamily="34" charset="0"/>
              </a:rPr>
              <a:t>Fósseis marinhos são encontrados em quase todos as cordilheiras do mundo (Alpes, Andes, Himalaicas, etc.), e fornecem provas claras de que os oceanos cobriam os continentes.</a:t>
            </a:r>
            <a:r>
              <a:rPr lang="en-US" sz="2600" b="1" kern="0" dirty="0" smtClean="0">
                <a:solidFill>
                  <a:schemeClr val="bg1"/>
                </a:solidFill>
                <a:effectLst>
                  <a:outerShdw blurRad="38100" dist="38100" dir="2700000" algn="tl">
                    <a:srgbClr val="000000">
                      <a:alpha val="43137"/>
                    </a:srgbClr>
                  </a:outerShdw>
                </a:effectLst>
                <a:latin typeface="Arial Black" pitchFamily="34" charset="0"/>
              </a:rPr>
              <a:t> </a:t>
            </a:r>
            <a:endParaRPr lang="en-US" sz="2600" b="1" kern="0"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 xmlns:p14="http://schemas.microsoft.com/office/powerpoint/2010/main" val="149326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20"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MONTANHA DE MATTERHORN</a:t>
            </a:r>
          </a:p>
        </p:txBody>
      </p:sp>
      <p:sp>
        <p:nvSpPr>
          <p:cNvPr id="20" name="TextBox 19"/>
          <p:cNvSpPr txBox="1"/>
          <p:nvPr/>
        </p:nvSpPr>
        <p:spPr>
          <a:xfrm>
            <a:off x="251520" y="1340768"/>
            <a:ext cx="8568952" cy="4493538"/>
          </a:xfrm>
          <a:prstGeom prst="rect">
            <a:avLst/>
          </a:prstGeom>
          <a:noFill/>
        </p:spPr>
        <p:txBody>
          <a:bodyPr wrap="square" rtlCol="0">
            <a:spAutoFit/>
          </a:bodyPr>
          <a:lstStyle/>
          <a:p>
            <a:pPr algn="ctr"/>
            <a:r>
              <a:rPr lang="pt-BR" sz="2600" b="1" dirty="0" smtClean="0">
                <a:solidFill>
                  <a:schemeClr val="bg1"/>
                </a:solidFill>
                <a:effectLst>
                  <a:outerShdw blurRad="38100" dist="38100" dir="2700000" algn="tl">
                    <a:srgbClr val="000000">
                      <a:alpha val="43137"/>
                    </a:srgbClr>
                  </a:outerShdw>
                </a:effectLst>
              </a:rPr>
              <a:t>O </a:t>
            </a:r>
            <a:r>
              <a:rPr lang="pt-BR" sz="2600" b="1" dirty="0" err="1" smtClean="0">
                <a:solidFill>
                  <a:schemeClr val="bg1"/>
                </a:solidFill>
                <a:effectLst>
                  <a:outerShdw blurRad="38100" dist="38100" dir="2700000" algn="tl">
                    <a:srgbClr val="000000">
                      <a:alpha val="43137"/>
                    </a:srgbClr>
                  </a:outerShdw>
                </a:effectLst>
              </a:rPr>
              <a:t>Matterhorn</a:t>
            </a:r>
            <a:r>
              <a:rPr lang="pt-BR" sz="2600" b="1" dirty="0" smtClean="0">
                <a:solidFill>
                  <a:schemeClr val="bg1"/>
                </a:solidFill>
                <a:effectLst>
                  <a:outerShdw blurRad="38100" dist="38100" dir="2700000" algn="tl">
                    <a:srgbClr val="000000">
                      <a:alpha val="43137"/>
                    </a:srgbClr>
                  </a:outerShdw>
                </a:effectLst>
              </a:rPr>
              <a:t> é uma montanha dos Alpes, no país de Suíça. De acordo com a evolução, na grande </a:t>
            </a:r>
            <a:r>
              <a:rPr lang="pt-BR" sz="2600" b="1" dirty="0" err="1" smtClean="0">
                <a:solidFill>
                  <a:schemeClr val="bg1"/>
                </a:solidFill>
                <a:effectLst>
                  <a:outerShdw blurRad="38100" dist="38100" dir="2700000" algn="tl">
                    <a:srgbClr val="000000">
                      <a:alpha val="43137"/>
                    </a:srgbClr>
                  </a:outerShdw>
                </a:effectLst>
              </a:rPr>
              <a:t>Matterhorn</a:t>
            </a:r>
            <a:r>
              <a:rPr lang="pt-BR" sz="2600" b="1" dirty="0" smtClean="0">
                <a:solidFill>
                  <a:schemeClr val="bg1"/>
                </a:solidFill>
                <a:effectLst>
                  <a:outerShdw blurRad="38100" dist="38100" dir="2700000" algn="tl">
                    <a:srgbClr val="000000">
                      <a:alpha val="43137"/>
                    </a:srgbClr>
                  </a:outerShdw>
                </a:effectLst>
              </a:rPr>
              <a:t> os fósseis estão na sequencia errada. Isso significaria para eles que a montanha é antiga, mas as rochas debaixo dela são jovens; que o </a:t>
            </a:r>
            <a:r>
              <a:rPr lang="pt-BR" sz="2600" b="1" dirty="0" err="1" smtClean="0">
                <a:solidFill>
                  <a:schemeClr val="bg1"/>
                </a:solidFill>
                <a:effectLst>
                  <a:outerShdw blurRad="38100" dist="38100" dir="2700000" algn="tl">
                    <a:srgbClr val="000000">
                      <a:alpha val="43137"/>
                    </a:srgbClr>
                  </a:outerShdw>
                </a:effectLst>
              </a:rPr>
              <a:t>Matterhorn</a:t>
            </a:r>
            <a:r>
              <a:rPr lang="pt-BR" sz="2600" b="1" dirty="0" smtClean="0">
                <a:solidFill>
                  <a:schemeClr val="bg1"/>
                </a:solidFill>
                <a:effectLst>
                  <a:outerShdw blurRad="38100" dist="38100" dir="2700000" algn="tl">
                    <a:srgbClr val="000000">
                      <a:alpha val="43137"/>
                    </a:srgbClr>
                  </a:outerShdw>
                </a:effectLst>
              </a:rPr>
              <a:t> foi formado antes das rochas sob ela. Como eles podem explicar isso? Eles explicam que através de uma falha de cavalgamento o enorme </a:t>
            </a:r>
            <a:r>
              <a:rPr lang="pt-BR" sz="2600" b="1" dirty="0" err="1" smtClean="0">
                <a:solidFill>
                  <a:schemeClr val="bg1"/>
                </a:solidFill>
                <a:effectLst>
                  <a:outerShdw blurRad="38100" dist="38100" dir="2700000" algn="tl">
                    <a:srgbClr val="000000">
                      <a:alpha val="43137"/>
                    </a:srgbClr>
                  </a:outerShdw>
                </a:effectLst>
              </a:rPr>
              <a:t>Matterhorn</a:t>
            </a:r>
            <a:r>
              <a:rPr lang="pt-BR" sz="2600" b="1" dirty="0" smtClean="0">
                <a:solidFill>
                  <a:schemeClr val="bg1"/>
                </a:solidFill>
                <a:effectLst>
                  <a:outerShdw blurRad="38100" dist="38100" dir="2700000" algn="tl">
                    <a:srgbClr val="000000">
                      <a:alpha val="43137"/>
                    </a:srgbClr>
                  </a:outerShdw>
                </a:effectLst>
              </a:rPr>
              <a:t> deve ter sido erguida em outro lugar e, em seguido, deslizou horizontalmente por até 60 milhas.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MONTANHA DE MATTERHORN</a:t>
            </a:r>
          </a:p>
        </p:txBody>
      </p:sp>
      <p:sp>
        <p:nvSpPr>
          <p:cNvPr id="20" name="TextBox 19"/>
          <p:cNvSpPr txBox="1"/>
          <p:nvPr/>
        </p:nvSpPr>
        <p:spPr>
          <a:xfrm>
            <a:off x="251520" y="1340768"/>
            <a:ext cx="8568952" cy="3293209"/>
          </a:xfrm>
          <a:prstGeom prst="rect">
            <a:avLst/>
          </a:prstGeom>
          <a:noFill/>
        </p:spPr>
        <p:txBody>
          <a:bodyPr wrap="square" rtlCol="0">
            <a:spAutoFit/>
          </a:bodyPr>
          <a:lstStyle/>
          <a:p>
            <a:pPr algn="ctr"/>
            <a:r>
              <a:rPr lang="pt-BR" sz="2600" b="1" dirty="0" smtClean="0">
                <a:solidFill>
                  <a:schemeClr val="bg1"/>
                </a:solidFill>
                <a:effectLst>
                  <a:outerShdw blurRad="38100" dist="38100" dir="2700000" algn="tl">
                    <a:srgbClr val="000000">
                      <a:alpha val="43137"/>
                    </a:srgbClr>
                  </a:outerShdw>
                </a:effectLst>
              </a:rPr>
              <a:t>Note:</a:t>
            </a:r>
          </a:p>
          <a:p>
            <a:pPr algn="ctr"/>
            <a:endParaRPr lang="pt-BR" sz="2600" b="1" dirty="0" smtClean="0">
              <a:solidFill>
                <a:schemeClr val="bg1"/>
              </a:solidFill>
              <a:effectLst>
                <a:outerShdw blurRad="38100" dist="38100" dir="2700000" algn="tl">
                  <a:srgbClr val="000000">
                    <a:alpha val="43137"/>
                  </a:srgbClr>
                </a:outerShdw>
              </a:effectLst>
            </a:endParaRPr>
          </a:p>
          <a:p>
            <a:pPr marL="534988" indent="-534988">
              <a:buFont typeface="Wingdings" pitchFamily="2" charset="2"/>
              <a:buChar char="Ø"/>
            </a:pPr>
            <a:r>
              <a:rPr lang="pt-BR" sz="2600" b="1" dirty="0" smtClean="0">
                <a:solidFill>
                  <a:schemeClr val="bg1"/>
                </a:solidFill>
                <a:effectLst>
                  <a:outerShdw blurRad="38100" dist="38100" dir="2700000" algn="tl">
                    <a:srgbClr val="000000">
                      <a:alpha val="43137"/>
                    </a:srgbClr>
                  </a:outerShdw>
                </a:effectLst>
              </a:rPr>
              <a:t>Os fosseis determinam a idade na a geologia.</a:t>
            </a:r>
          </a:p>
          <a:p>
            <a:pPr marL="534988" indent="-534988">
              <a:buFont typeface="Wingdings" pitchFamily="2" charset="2"/>
              <a:buChar char="Ø"/>
            </a:pPr>
            <a:endParaRPr lang="pt-BR" sz="2600" b="1" dirty="0" smtClean="0">
              <a:solidFill>
                <a:schemeClr val="bg1"/>
              </a:solidFill>
              <a:effectLst>
                <a:outerShdw blurRad="38100" dist="38100" dir="2700000" algn="tl">
                  <a:srgbClr val="000000">
                    <a:alpha val="43137"/>
                  </a:srgbClr>
                </a:outerShdw>
              </a:effectLst>
            </a:endParaRPr>
          </a:p>
          <a:p>
            <a:pPr marL="534988" indent="-534988">
              <a:buFont typeface="Wingdings" pitchFamily="2" charset="2"/>
              <a:buChar char="Ø"/>
            </a:pPr>
            <a:r>
              <a:rPr lang="pt-BR" sz="2600" b="1" dirty="0" smtClean="0">
                <a:solidFill>
                  <a:schemeClr val="bg1"/>
                </a:solidFill>
                <a:effectLst>
                  <a:outerShdw blurRad="38100" dist="38100" dir="2700000" algn="tl">
                    <a:srgbClr val="000000">
                      <a:alpha val="43137"/>
                    </a:srgbClr>
                  </a:outerShdw>
                </a:effectLst>
              </a:rPr>
              <a:t>Que fé para imaginar que um estrato gigante poderia passear por 60 milhas, sem saber qualquer mecanismo pelo qual poderia acontecer.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0">
                                            <p:txEl>
                                              <p:pRg st="2" end="2"/>
                                            </p:txEl>
                                          </p:spTgt>
                                        </p:tgtEl>
                                        <p:attrNameLst>
                                          <p:attrName>style.visibility</p:attrName>
                                        </p:attrNameLst>
                                      </p:cBhvr>
                                      <p:to>
                                        <p:strVal val="visible"/>
                                      </p:to>
                                    </p:set>
                                    <p:animEffect transition="in" filter="dissolve">
                                      <p:cBhvr>
                                        <p:cTn id="10" dur="500"/>
                                        <p:tgtEl>
                                          <p:spTgt spid="2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animEffect transition="in" filter="dissolve">
                                      <p:cBhvr>
                                        <p:cTn id="15"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251520" y="174992"/>
            <a:ext cx="8640960" cy="1231106"/>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APALACHES</a:t>
            </a:r>
            <a:endParaRPr lang="en-US" sz="3700" dirty="0" smtClean="0">
              <a:solidFill>
                <a:schemeClr val="bg1"/>
              </a:solidFill>
              <a:effectLst>
                <a:outerShdw blurRad="38100" dist="38100" dir="2700000" algn="tl">
                  <a:srgbClr val="000000">
                    <a:alpha val="43137"/>
                  </a:srgbClr>
                </a:outerShdw>
              </a:effectLst>
              <a:latin typeface="Arial Black" pitchFamily="34" charset="0"/>
            </a:endParaRPr>
          </a:p>
          <a:p>
            <a:pPr algn="ctr"/>
            <a:endParaRPr lang="en-US" sz="3700" dirty="0" smtClean="0">
              <a:solidFill>
                <a:schemeClr val="bg1"/>
              </a:solidFill>
              <a:effectLst>
                <a:outerShdw blurRad="38100" dist="38100" dir="2700000" algn="tl">
                  <a:srgbClr val="000000">
                    <a:alpha val="43137"/>
                  </a:srgbClr>
                </a:outerShdw>
              </a:effectLst>
              <a:latin typeface="Arial Black" pitchFamily="34" charset="0"/>
            </a:endParaRPr>
          </a:p>
        </p:txBody>
      </p:sp>
      <p:pic>
        <p:nvPicPr>
          <p:cNvPr id="6" name="Picture 6" descr="http://amjv.org/images/uploads/AMJV_Boundary.jpg"/>
          <p:cNvPicPr>
            <a:picLocks noChangeAspect="1" noChangeArrowheads="1"/>
          </p:cNvPicPr>
          <p:nvPr/>
        </p:nvPicPr>
        <p:blipFill>
          <a:blip r:embed="rId3" cstate="print"/>
          <a:srcRect/>
          <a:stretch>
            <a:fillRect/>
          </a:stretch>
        </p:blipFill>
        <p:spPr bwMode="auto">
          <a:xfrm>
            <a:off x="395536" y="1484784"/>
            <a:ext cx="3740300" cy="4577012"/>
          </a:xfrm>
          <a:prstGeom prst="rect">
            <a:avLst/>
          </a:prstGeom>
          <a:noFill/>
        </p:spPr>
      </p:pic>
      <p:pic>
        <p:nvPicPr>
          <p:cNvPr id="7" name="Picture 8" descr="http://webmedia.jcu.edu/immersionprogram/files/2012/08/appalachiahills.jpg"/>
          <p:cNvPicPr>
            <a:picLocks noChangeAspect="1" noChangeArrowheads="1"/>
          </p:cNvPicPr>
          <p:nvPr/>
        </p:nvPicPr>
        <p:blipFill>
          <a:blip r:embed="rId4" cstate="print"/>
          <a:srcRect/>
          <a:stretch>
            <a:fillRect/>
          </a:stretch>
        </p:blipFill>
        <p:spPr bwMode="auto">
          <a:xfrm>
            <a:off x="4860032" y="1340768"/>
            <a:ext cx="3724275" cy="2952751"/>
          </a:xfrm>
          <a:prstGeom prst="rect">
            <a:avLst/>
          </a:prstGeom>
          <a:noFill/>
        </p:spPr>
      </p:pic>
      <p:pic>
        <p:nvPicPr>
          <p:cNvPr id="8" name="Picture 2" descr="https://upload.wikimedia.org/wikipedia/commons/thumb/9/98/Catskill_section.jpg/300px-Catskill_section.jpg"/>
          <p:cNvPicPr>
            <a:picLocks noChangeAspect="1" noChangeArrowheads="1"/>
          </p:cNvPicPr>
          <p:nvPr/>
        </p:nvPicPr>
        <p:blipFill>
          <a:blip r:embed="rId5" cstate="print"/>
          <a:srcRect/>
          <a:stretch>
            <a:fillRect/>
          </a:stretch>
        </p:blipFill>
        <p:spPr bwMode="auto">
          <a:xfrm>
            <a:off x="5220072" y="4581128"/>
            <a:ext cx="2857500" cy="1847851"/>
          </a:xfrm>
          <a:prstGeom prst="rect">
            <a:avLst/>
          </a:prstGeom>
          <a:noFill/>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251520" y="174992"/>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APALACHES</a:t>
            </a:r>
          </a:p>
        </p:txBody>
      </p:sp>
      <p:sp>
        <p:nvSpPr>
          <p:cNvPr id="9" name="TextBox 8"/>
          <p:cNvSpPr txBox="1"/>
          <p:nvPr/>
        </p:nvSpPr>
        <p:spPr>
          <a:xfrm>
            <a:off x="323528" y="1124744"/>
            <a:ext cx="8496944" cy="5262979"/>
          </a:xfrm>
          <a:prstGeom prst="rect">
            <a:avLst/>
          </a:prstGeom>
          <a:noFill/>
        </p:spPr>
        <p:txBody>
          <a:bodyPr wrap="square" rtlCol="0">
            <a:spAutoFit/>
          </a:bodyPr>
          <a:lstStyle/>
          <a:p>
            <a:r>
              <a:rPr lang="pt-BR" sz="2400" b="1" dirty="0" smtClean="0">
                <a:solidFill>
                  <a:schemeClr val="bg1"/>
                </a:solidFill>
              </a:rPr>
              <a:t>Tal como acontece com muitas cadeias de montanhas, os geólogos sempre pensaram que os </a:t>
            </a:r>
            <a:r>
              <a:rPr lang="pt-BR" sz="2400" b="1" dirty="0" err="1" smtClean="0">
                <a:solidFill>
                  <a:schemeClr val="bg1"/>
                </a:solidFill>
              </a:rPr>
              <a:t>Apalaches</a:t>
            </a:r>
            <a:r>
              <a:rPr lang="pt-BR" sz="2400" b="1" dirty="0" smtClean="0">
                <a:solidFill>
                  <a:schemeClr val="bg1"/>
                </a:solidFill>
              </a:rPr>
              <a:t> (o que inclui a maioria das montanhas no leste da América) foram montanhas-empurradas de baixo para cima.  Mas, depois, eles fizeram uma descoberta chocante: Debaixo de tudo existem estratos supostamente "mais jovem". </a:t>
            </a:r>
          </a:p>
          <a:p>
            <a:endParaRPr lang="pt-BR" sz="1200" b="1" dirty="0" smtClean="0">
              <a:solidFill>
                <a:schemeClr val="bg1"/>
              </a:solidFill>
            </a:endParaRPr>
          </a:p>
          <a:p>
            <a:r>
              <a:rPr lang="pt-BR" sz="2400" b="1" dirty="0" smtClean="0">
                <a:solidFill>
                  <a:schemeClr val="bg1"/>
                </a:solidFill>
              </a:rPr>
              <a:t>Bem, o que é a explicação evolucionista para tudo isso:</a:t>
            </a:r>
            <a:endParaRPr lang="en-US" sz="2400" b="1" dirty="0" smtClean="0">
              <a:solidFill>
                <a:schemeClr val="bg1"/>
              </a:solidFill>
            </a:endParaRPr>
          </a:p>
          <a:p>
            <a:endParaRPr lang="pt-BR" sz="1200" b="1" dirty="0" smtClean="0">
              <a:solidFill>
                <a:schemeClr val="bg1"/>
              </a:solidFill>
            </a:endParaRPr>
          </a:p>
          <a:p>
            <a:r>
              <a:rPr lang="pt-BR" sz="2400" b="1" dirty="0" smtClean="0">
                <a:solidFill>
                  <a:schemeClr val="bg1"/>
                </a:solidFill>
              </a:rPr>
              <a:t>"Os </a:t>
            </a:r>
            <a:r>
              <a:rPr lang="pt-BR" sz="2400" b="1" dirty="0" err="1" smtClean="0">
                <a:solidFill>
                  <a:schemeClr val="bg1"/>
                </a:solidFill>
              </a:rPr>
              <a:t>Apalaches</a:t>
            </a:r>
            <a:r>
              <a:rPr lang="pt-BR" sz="2400" b="1" dirty="0" smtClean="0">
                <a:solidFill>
                  <a:schemeClr val="bg1"/>
                </a:solidFill>
              </a:rPr>
              <a:t>, que vão de </a:t>
            </a:r>
            <a:r>
              <a:rPr lang="pt-BR" sz="2400" b="1" dirty="0" err="1" smtClean="0">
                <a:solidFill>
                  <a:schemeClr val="bg1"/>
                </a:solidFill>
              </a:rPr>
              <a:t>New</a:t>
            </a:r>
            <a:r>
              <a:rPr lang="pt-BR" sz="2400" b="1" dirty="0" smtClean="0">
                <a:solidFill>
                  <a:schemeClr val="bg1"/>
                </a:solidFill>
              </a:rPr>
              <a:t> </a:t>
            </a:r>
            <a:r>
              <a:rPr lang="pt-BR" sz="2400" b="1" dirty="0" err="1" smtClean="0">
                <a:solidFill>
                  <a:schemeClr val="bg1"/>
                </a:solidFill>
              </a:rPr>
              <a:t>England</a:t>
            </a:r>
            <a:r>
              <a:rPr lang="pt-BR" sz="2400" b="1" dirty="0" smtClean="0">
                <a:solidFill>
                  <a:schemeClr val="bg1"/>
                </a:solidFill>
              </a:rPr>
              <a:t> para o Alabama, provavelmente não foram formados por empurrão para cima, como se acreditava anteriormente, mas por um conglomerado espesso de rocha oceânica e continental que foi empurrado horizontalmente pelo menos 250 quilômetros sobre sedimentos existentes...”</a:t>
            </a:r>
            <a:endParaRPr lang="pt-BR"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dissolv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251520" y="174992"/>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APALACHES</a:t>
            </a:r>
          </a:p>
        </p:txBody>
      </p:sp>
      <p:sp>
        <p:nvSpPr>
          <p:cNvPr id="9" name="TextBox 8"/>
          <p:cNvSpPr txBox="1"/>
          <p:nvPr/>
        </p:nvSpPr>
        <p:spPr>
          <a:xfrm>
            <a:off x="323528" y="1124744"/>
            <a:ext cx="8496944" cy="5632311"/>
          </a:xfrm>
          <a:prstGeom prst="rect">
            <a:avLst/>
          </a:prstGeom>
          <a:noFill/>
        </p:spPr>
        <p:txBody>
          <a:bodyPr wrap="square" rtlCol="0">
            <a:spAutoFit/>
          </a:bodyPr>
          <a:lstStyle/>
          <a:p>
            <a:r>
              <a:rPr lang="pt-BR" sz="2400" b="1" dirty="0" smtClean="0">
                <a:solidFill>
                  <a:schemeClr val="bg1"/>
                </a:solidFill>
              </a:rPr>
              <a:t>Tal como acontece com muitas cadeias de montanhas, os geólogos sempre pensaram que os </a:t>
            </a:r>
            <a:r>
              <a:rPr lang="pt-BR" sz="2400" b="1" dirty="0" err="1" smtClean="0">
                <a:solidFill>
                  <a:schemeClr val="bg1"/>
                </a:solidFill>
              </a:rPr>
              <a:t>Apalaches</a:t>
            </a:r>
            <a:r>
              <a:rPr lang="pt-BR" sz="2400" b="1" dirty="0" smtClean="0">
                <a:solidFill>
                  <a:schemeClr val="bg1"/>
                </a:solidFill>
              </a:rPr>
              <a:t> (o que inclui a maioria das montanhas no leste da América) foram montanhas-empurradas de baixo para cima.  Mas, depois, eles fizeram uma descoberta chocante: Debaixo de tudo existem estratos supostamente "mais jovem". </a:t>
            </a:r>
          </a:p>
          <a:p>
            <a:endParaRPr lang="pt-BR" sz="1200" b="1" dirty="0" smtClean="0">
              <a:solidFill>
                <a:schemeClr val="bg1"/>
              </a:solidFill>
            </a:endParaRPr>
          </a:p>
          <a:p>
            <a:r>
              <a:rPr lang="pt-BR" sz="2400" b="1" dirty="0" smtClean="0">
                <a:solidFill>
                  <a:schemeClr val="bg1"/>
                </a:solidFill>
              </a:rPr>
              <a:t>Bem, o que é a explicação evolucionista para tudo isso:</a:t>
            </a:r>
            <a:endParaRPr lang="en-US" sz="2400" b="1" dirty="0" smtClean="0">
              <a:solidFill>
                <a:schemeClr val="bg1"/>
              </a:solidFill>
            </a:endParaRPr>
          </a:p>
          <a:p>
            <a:endParaRPr lang="pt-BR" sz="1200" b="1" dirty="0" smtClean="0">
              <a:solidFill>
                <a:schemeClr val="bg1"/>
              </a:solidFill>
            </a:endParaRPr>
          </a:p>
          <a:p>
            <a:r>
              <a:rPr lang="pt-BR" sz="2400" b="1" dirty="0" smtClean="0">
                <a:solidFill>
                  <a:schemeClr val="bg1"/>
                </a:solidFill>
              </a:rPr>
              <a:t>"Abaixo desse amontoado [dos </a:t>
            </a:r>
            <a:r>
              <a:rPr lang="pt-BR" sz="2400" b="1" dirty="0" err="1" smtClean="0">
                <a:solidFill>
                  <a:schemeClr val="bg1"/>
                </a:solidFill>
              </a:rPr>
              <a:t>Apalaches</a:t>
            </a:r>
            <a:r>
              <a:rPr lang="pt-BR" sz="2400" b="1" dirty="0" smtClean="0">
                <a:solidFill>
                  <a:schemeClr val="bg1"/>
                </a:solidFill>
              </a:rPr>
              <a:t>].. Reside uma mais jovem, plana, espessa camada de sedimentos de 1-5 km que </a:t>
            </a:r>
            <a:r>
              <a:rPr lang="pt-BR" sz="2400" b="1" dirty="0" err="1" smtClean="0">
                <a:solidFill>
                  <a:schemeClr val="bg1"/>
                </a:solidFill>
              </a:rPr>
              <a:t>´ninguém</a:t>
            </a:r>
            <a:r>
              <a:rPr lang="pt-BR" sz="2400" b="1" dirty="0" smtClean="0">
                <a:solidFill>
                  <a:schemeClr val="bg1"/>
                </a:solidFill>
              </a:rPr>
              <a:t> pensou </a:t>
            </a:r>
            <a:r>
              <a:rPr lang="pt-BR" sz="2400" b="1" dirty="0" err="1" smtClean="0">
                <a:solidFill>
                  <a:schemeClr val="bg1"/>
                </a:solidFill>
              </a:rPr>
              <a:t>existiu´</a:t>
            </a:r>
            <a:r>
              <a:rPr lang="pt-BR" sz="2400" b="1" dirty="0" smtClean="0">
                <a:solidFill>
                  <a:schemeClr val="bg1"/>
                </a:solidFill>
              </a:rPr>
              <a:t>.  A grande extensão ininterrupta, da camada.. e sua semelhança com sedimentos encontrados na costa leste indica que as montanhas </a:t>
            </a:r>
            <a:r>
              <a:rPr lang="pt-BR" sz="2400" b="1" dirty="0" err="1" smtClean="0">
                <a:solidFill>
                  <a:schemeClr val="bg1"/>
                </a:solidFill>
              </a:rPr>
              <a:t>`não</a:t>
            </a:r>
            <a:r>
              <a:rPr lang="pt-BR" sz="2400" b="1" dirty="0" smtClean="0">
                <a:solidFill>
                  <a:schemeClr val="bg1"/>
                </a:solidFill>
              </a:rPr>
              <a:t> poderia ter sido empurrado para cima'."- * </a:t>
            </a:r>
            <a:r>
              <a:rPr lang="pt-BR" sz="2400" b="1" dirty="0" err="1" smtClean="0">
                <a:solidFill>
                  <a:schemeClr val="bg1"/>
                </a:solidFill>
              </a:rPr>
              <a:t>Science</a:t>
            </a:r>
            <a:r>
              <a:rPr lang="pt-BR" sz="2400" b="1" dirty="0" smtClean="0">
                <a:solidFill>
                  <a:schemeClr val="bg1"/>
                </a:solidFill>
              </a:rPr>
              <a:t> </a:t>
            </a:r>
            <a:r>
              <a:rPr lang="pt-BR" sz="2400" b="1" dirty="0" err="1" smtClean="0">
                <a:solidFill>
                  <a:schemeClr val="bg1"/>
                </a:solidFill>
              </a:rPr>
              <a:t>News</a:t>
            </a:r>
            <a:r>
              <a:rPr lang="pt-BR" sz="2400" b="1" dirty="0" smtClean="0">
                <a:solidFill>
                  <a:schemeClr val="bg1"/>
                </a:solidFill>
              </a:rPr>
              <a:t>, de 1979.</a:t>
            </a:r>
            <a:endParaRPr lang="pt-BR"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dissolve">
                                      <p:cBhvr>
                                        <p:cTn id="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251520" y="174992"/>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APALACHES</a:t>
            </a:r>
          </a:p>
        </p:txBody>
      </p:sp>
      <p:sp>
        <p:nvSpPr>
          <p:cNvPr id="9" name="TextBox 8"/>
          <p:cNvSpPr txBox="1"/>
          <p:nvPr/>
        </p:nvSpPr>
        <p:spPr>
          <a:xfrm>
            <a:off x="323528" y="1124744"/>
            <a:ext cx="8496944" cy="2308324"/>
          </a:xfrm>
          <a:prstGeom prst="rect">
            <a:avLst/>
          </a:prstGeom>
          <a:noFill/>
        </p:spPr>
        <p:txBody>
          <a:bodyPr wrap="square" rtlCol="0">
            <a:spAutoFit/>
          </a:bodyPr>
          <a:lstStyle/>
          <a:p>
            <a:pPr algn="ctr"/>
            <a:r>
              <a:rPr lang="pt-BR" sz="2400" b="1" dirty="0" smtClean="0">
                <a:solidFill>
                  <a:schemeClr val="bg1"/>
                </a:solidFill>
              </a:rPr>
              <a:t>Note:</a:t>
            </a:r>
            <a:endParaRPr lang="en-US" sz="2400" b="1" dirty="0" smtClean="0">
              <a:solidFill>
                <a:schemeClr val="bg1"/>
              </a:solidFill>
            </a:endParaRPr>
          </a:p>
          <a:p>
            <a:endParaRPr lang="pt-BR" sz="2400" b="1" dirty="0" smtClean="0">
              <a:solidFill>
                <a:schemeClr val="bg1"/>
              </a:solidFill>
            </a:endParaRPr>
          </a:p>
          <a:p>
            <a:r>
              <a:rPr lang="pt-BR" sz="2400" b="1" dirty="0" smtClean="0">
                <a:solidFill>
                  <a:schemeClr val="bg1"/>
                </a:solidFill>
              </a:rPr>
              <a:t>Que FÉ para pensar que estes estratos cavalgaram 250 quilômetros, sem nenhuma explicação plausível que poderia acontecer.</a:t>
            </a:r>
            <a:endParaRPr lang="en-US" sz="2400" b="1" dirty="0" smtClean="0">
              <a:solidFill>
                <a:schemeClr val="bg1"/>
              </a:solidFill>
            </a:endParaRPr>
          </a:p>
          <a:p>
            <a:endParaRPr lang="pt-BR"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dissolve">
                                      <p:cBhvr>
                                        <p:cTn id="1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MYTHEN PEAK</a:t>
            </a:r>
          </a:p>
        </p:txBody>
      </p:sp>
      <p:sp>
        <p:nvSpPr>
          <p:cNvPr id="2076674" name="AutoShape 2" descr="Resultado de imagem para kleiner mythen"/>
          <p:cNvSpPr>
            <a:spLocks noChangeAspect="1" noChangeArrowheads="1"/>
          </p:cNvSpPr>
          <p:nvPr/>
        </p:nvSpPr>
        <p:spPr bwMode="auto">
          <a:xfrm>
            <a:off x="155575" y="-731838"/>
            <a:ext cx="2028825" cy="152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76676" name="AutoShape 4" descr="Resultado de imagem para kleiner mythen"/>
          <p:cNvSpPr>
            <a:spLocks noChangeAspect="1" noChangeArrowheads="1"/>
          </p:cNvSpPr>
          <p:nvPr/>
        </p:nvSpPr>
        <p:spPr bwMode="auto">
          <a:xfrm>
            <a:off x="155575" y="-731838"/>
            <a:ext cx="2028825" cy="152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7" name="Picture 4" descr="http://www.marcel-fuchs.ch/images/kleiner_mythen6.jpg"/>
          <p:cNvPicPr>
            <a:picLocks noChangeAspect="1" noChangeArrowheads="1"/>
          </p:cNvPicPr>
          <p:nvPr/>
        </p:nvPicPr>
        <p:blipFill>
          <a:blip r:embed="rId4" cstate="print"/>
          <a:srcRect/>
          <a:stretch>
            <a:fillRect/>
          </a:stretch>
        </p:blipFill>
        <p:spPr bwMode="auto">
          <a:xfrm>
            <a:off x="1043608" y="1052736"/>
            <a:ext cx="6984776" cy="5241764"/>
          </a:xfrm>
          <a:prstGeom prst="rect">
            <a:avLst/>
          </a:prstGeom>
          <a:noFill/>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MYTHEN PEAK</a:t>
            </a:r>
          </a:p>
        </p:txBody>
      </p:sp>
      <p:sp>
        <p:nvSpPr>
          <p:cNvPr id="19" name="Text Box 16"/>
          <p:cNvSpPr txBox="1">
            <a:spLocks noChangeArrowheads="1"/>
          </p:cNvSpPr>
          <p:nvPr/>
        </p:nvSpPr>
        <p:spPr bwMode="auto">
          <a:xfrm>
            <a:off x="251520" y="1124744"/>
            <a:ext cx="8640960" cy="2308324"/>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400" b="1" dirty="0" smtClean="0">
                <a:solidFill>
                  <a:schemeClr val="bg1"/>
                </a:solidFill>
                <a:latin typeface="Arial" pitchFamily="34" charset="0"/>
              </a:rPr>
              <a:t>Neste montanha você vai encontrar os estratos do Eoceno (55 milhões de anos de idade) deitado sob Triásico (225 milhões), Jurássico (180 milhões), e Cretáceo (130 milhões) estratos. De acordo com a teoria, o Eoceno deve estar em cima do Cretáceo, Jurássico e Triásico estratos, mas em vez disso, está debaixo os três!</a:t>
            </a:r>
          </a:p>
        </p:txBody>
      </p:sp>
      <p:sp>
        <p:nvSpPr>
          <p:cNvPr id="2076674" name="AutoShape 2" descr="Resultado de imagem para kleiner mythen"/>
          <p:cNvSpPr>
            <a:spLocks noChangeAspect="1" noChangeArrowheads="1"/>
          </p:cNvSpPr>
          <p:nvPr/>
        </p:nvSpPr>
        <p:spPr bwMode="auto">
          <a:xfrm>
            <a:off x="155575" y="-731838"/>
            <a:ext cx="2028825" cy="152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76676" name="AutoShape 4" descr="Resultado de imagem para kleiner mythen"/>
          <p:cNvSpPr>
            <a:spLocks noChangeAspect="1" noChangeArrowheads="1"/>
          </p:cNvSpPr>
          <p:nvPr/>
        </p:nvSpPr>
        <p:spPr bwMode="auto">
          <a:xfrm>
            <a:off x="155575" y="-731838"/>
            <a:ext cx="2028825" cy="152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7" name="Picture 6" descr="Picture1.png"/>
          <p:cNvPicPr>
            <a:picLocks noChangeAspect="1"/>
          </p:cNvPicPr>
          <p:nvPr/>
        </p:nvPicPr>
        <p:blipFill>
          <a:blip r:embed="rId4" cstate="print"/>
          <a:stretch>
            <a:fillRect/>
          </a:stretch>
        </p:blipFill>
        <p:spPr>
          <a:xfrm>
            <a:off x="1530411" y="3573017"/>
            <a:ext cx="6053586" cy="3306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MYTHEN PEAK</a:t>
            </a:r>
          </a:p>
        </p:txBody>
      </p:sp>
      <p:sp>
        <p:nvSpPr>
          <p:cNvPr id="19" name="Text Box 16"/>
          <p:cNvSpPr txBox="1">
            <a:spLocks noChangeArrowheads="1"/>
          </p:cNvSpPr>
          <p:nvPr/>
        </p:nvSpPr>
        <p:spPr bwMode="auto">
          <a:xfrm>
            <a:off x="395536" y="1726654"/>
            <a:ext cx="3528392" cy="4401205"/>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latin typeface="Arial" pitchFamily="34" charset="0"/>
              </a:rPr>
              <a:t>Outra enorme montanha nos Alpes suíços é a </a:t>
            </a:r>
            <a:r>
              <a:rPr lang="pt-BR" sz="2800" b="1" dirty="0" err="1" smtClean="0">
                <a:solidFill>
                  <a:schemeClr val="bg1"/>
                </a:solidFill>
                <a:latin typeface="Arial" pitchFamily="34" charset="0"/>
              </a:rPr>
              <a:t>Mythen</a:t>
            </a:r>
            <a:r>
              <a:rPr lang="pt-BR" sz="2800" b="1" dirty="0" smtClean="0">
                <a:solidFill>
                  <a:schemeClr val="bg1"/>
                </a:solidFill>
                <a:latin typeface="Arial" pitchFamily="34" charset="0"/>
              </a:rPr>
              <a:t> </a:t>
            </a:r>
            <a:r>
              <a:rPr lang="pt-BR" sz="2800" b="1" dirty="0" err="1" smtClean="0">
                <a:solidFill>
                  <a:schemeClr val="bg1"/>
                </a:solidFill>
                <a:latin typeface="Arial" pitchFamily="34" charset="0"/>
              </a:rPr>
              <a:t>Peak</a:t>
            </a:r>
            <a:r>
              <a:rPr lang="pt-BR" sz="2800" b="1" dirty="0" smtClean="0">
                <a:solidFill>
                  <a:schemeClr val="bg1"/>
                </a:solidFill>
                <a:latin typeface="Arial" pitchFamily="34" charset="0"/>
              </a:rPr>
              <a:t>. Este é realmente um corredor de maratona. O </a:t>
            </a:r>
            <a:r>
              <a:rPr lang="pt-BR" sz="2800" b="1" dirty="0" err="1" smtClean="0">
                <a:solidFill>
                  <a:schemeClr val="bg1"/>
                </a:solidFill>
                <a:latin typeface="Arial" pitchFamily="34" charset="0"/>
              </a:rPr>
              <a:t>Mythen</a:t>
            </a:r>
            <a:r>
              <a:rPr lang="pt-BR" sz="2800" b="1" dirty="0" smtClean="0">
                <a:solidFill>
                  <a:schemeClr val="bg1"/>
                </a:solidFill>
                <a:latin typeface="Arial" pitchFamily="34" charset="0"/>
              </a:rPr>
              <a:t> correu todo o caminho da África para a Suíça!  </a:t>
            </a:r>
          </a:p>
        </p:txBody>
      </p:sp>
      <p:sp>
        <p:nvSpPr>
          <p:cNvPr id="2076674" name="AutoShape 2" descr="Resultado de imagem para kleiner mythen"/>
          <p:cNvSpPr>
            <a:spLocks noChangeAspect="1" noChangeArrowheads="1"/>
          </p:cNvSpPr>
          <p:nvPr/>
        </p:nvSpPr>
        <p:spPr bwMode="auto">
          <a:xfrm>
            <a:off x="155575" y="-731838"/>
            <a:ext cx="2028825" cy="152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76676" name="AutoShape 4" descr="Resultado de imagem para kleiner mythen"/>
          <p:cNvSpPr>
            <a:spLocks noChangeAspect="1" noChangeArrowheads="1"/>
          </p:cNvSpPr>
          <p:nvPr/>
        </p:nvSpPr>
        <p:spPr bwMode="auto">
          <a:xfrm>
            <a:off x="155575" y="-731838"/>
            <a:ext cx="2028825" cy="152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18" name="Group 17"/>
          <p:cNvGrpSpPr/>
          <p:nvPr/>
        </p:nvGrpSpPr>
        <p:grpSpPr>
          <a:xfrm>
            <a:off x="4283968" y="1870670"/>
            <a:ext cx="4581525" cy="4438650"/>
            <a:chOff x="2281237" y="1209675"/>
            <a:chExt cx="4581525" cy="4438650"/>
          </a:xfrm>
        </p:grpSpPr>
        <p:pic>
          <p:nvPicPr>
            <p:cNvPr id="9" name="Picture 8" descr="europe-middle-east-africa-map1.jpg"/>
            <p:cNvPicPr>
              <a:picLocks noChangeAspect="1"/>
            </p:cNvPicPr>
            <p:nvPr/>
          </p:nvPicPr>
          <p:blipFill>
            <a:blip r:embed="rId4" cstate="print"/>
            <a:stretch>
              <a:fillRect/>
            </a:stretch>
          </p:blipFill>
          <p:spPr>
            <a:xfrm>
              <a:off x="2281237" y="1209675"/>
              <a:ext cx="4581525" cy="4438650"/>
            </a:xfrm>
            <a:prstGeom prst="rect">
              <a:avLst/>
            </a:prstGeom>
          </p:spPr>
        </p:pic>
        <p:sp>
          <p:nvSpPr>
            <p:cNvPr id="10" name="TextBox 9"/>
            <p:cNvSpPr txBox="1"/>
            <p:nvPr/>
          </p:nvSpPr>
          <p:spPr>
            <a:xfrm>
              <a:off x="3995936" y="2204864"/>
              <a:ext cx="1080120" cy="307777"/>
            </a:xfrm>
            <a:prstGeom prst="rect">
              <a:avLst/>
            </a:prstGeom>
            <a:noFill/>
          </p:spPr>
          <p:txBody>
            <a:bodyPr wrap="square" rtlCol="0">
              <a:spAutoFit/>
            </a:bodyPr>
            <a:lstStyle/>
            <a:p>
              <a:pPr algn="ctr"/>
              <a:r>
                <a:rPr lang="pt-PT" sz="1400" b="1" dirty="0" smtClean="0">
                  <a:solidFill>
                    <a:schemeClr val="bg1"/>
                  </a:solidFill>
                  <a:effectLst>
                    <a:outerShdw blurRad="38100" dist="38100" dir="2700000" algn="tl">
                      <a:srgbClr val="000000">
                        <a:alpha val="43137"/>
                      </a:srgbClr>
                    </a:outerShdw>
                  </a:effectLst>
                </a:rPr>
                <a:t>EUROPA</a:t>
              </a:r>
              <a:endParaRPr lang="pt-BR" sz="1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3419872" y="3769295"/>
              <a:ext cx="1584176" cy="307777"/>
            </a:xfrm>
            <a:prstGeom prst="rect">
              <a:avLst/>
            </a:prstGeom>
            <a:noFill/>
          </p:spPr>
          <p:txBody>
            <a:bodyPr wrap="square" rtlCol="0">
              <a:spAutoFit/>
            </a:bodyPr>
            <a:lstStyle/>
            <a:p>
              <a:pPr algn="ctr"/>
              <a:r>
                <a:rPr lang="pt-PT" sz="1400" b="1" dirty="0" smtClean="0">
                  <a:solidFill>
                    <a:schemeClr val="bg1"/>
                  </a:solidFill>
                  <a:effectLst>
                    <a:outerShdw blurRad="38100" dist="38100" dir="2700000" algn="tl">
                      <a:srgbClr val="000000">
                        <a:alpha val="43137"/>
                      </a:srgbClr>
                    </a:outerShdw>
                  </a:effectLst>
                </a:rPr>
                <a:t>ÁFRICA </a:t>
              </a:r>
              <a:endParaRPr lang="pt-BR" sz="14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4949293" y="2870189"/>
              <a:ext cx="1008112" cy="523220"/>
            </a:xfrm>
            <a:prstGeom prst="rect">
              <a:avLst/>
            </a:prstGeom>
            <a:noFill/>
          </p:spPr>
          <p:txBody>
            <a:bodyPr wrap="square" rtlCol="0">
              <a:spAutoFit/>
            </a:bodyPr>
            <a:lstStyle/>
            <a:p>
              <a:pPr algn="ctr"/>
              <a:r>
                <a:rPr lang="pt-PT" sz="1400" b="1" dirty="0" smtClean="0">
                  <a:solidFill>
                    <a:schemeClr val="bg1"/>
                  </a:solidFill>
                  <a:effectLst>
                    <a:outerShdw blurRad="38100" dist="38100" dir="2700000" algn="tl">
                      <a:srgbClr val="000000">
                        <a:alpha val="43137"/>
                      </a:srgbClr>
                    </a:outerShdw>
                  </a:effectLst>
                </a:rPr>
                <a:t>Médio Oriente</a:t>
              </a:r>
              <a:endParaRPr lang="pt-BR" sz="1400" b="1" dirty="0">
                <a:solidFill>
                  <a:schemeClr val="bg1"/>
                </a:solidFill>
                <a:effectLst>
                  <a:outerShdw blurRad="38100" dist="38100" dir="2700000" algn="tl">
                    <a:srgbClr val="000000">
                      <a:alpha val="43137"/>
                    </a:srgbClr>
                  </a:outerShdw>
                </a:effectLst>
              </a:endParaRPr>
            </a:p>
          </p:txBody>
        </p:sp>
        <p:sp>
          <p:nvSpPr>
            <p:cNvPr id="13" name="Oval 12"/>
            <p:cNvSpPr/>
            <p:nvPr/>
          </p:nvSpPr>
          <p:spPr bwMode="auto">
            <a:xfrm>
              <a:off x="3779912" y="3356992"/>
              <a:ext cx="936104" cy="288032"/>
            </a:xfrm>
            <a:prstGeom prst="ellipse">
              <a:avLst/>
            </a:prstGeom>
            <a:solidFill>
              <a:schemeClr val="accent4">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cxnSp>
          <p:nvCxnSpPr>
            <p:cNvPr id="15" name="Straight Arrow Connector 14"/>
            <p:cNvCxnSpPr/>
            <p:nvPr/>
          </p:nvCxnSpPr>
          <p:spPr bwMode="auto">
            <a:xfrm flipH="1" flipV="1">
              <a:off x="4157205" y="2547651"/>
              <a:ext cx="69012" cy="774835"/>
            </a:xfrm>
            <a:prstGeom prst="straightConnector1">
              <a:avLst/>
            </a:prstGeom>
            <a:solidFill>
              <a:schemeClr val="accent1"/>
            </a:solidFill>
            <a:ln w="38100" cap="flat" cmpd="sng" algn="ctr">
              <a:solidFill>
                <a:schemeClr val="accent4">
                  <a:lumMod val="50000"/>
                  <a:lumOff val="50000"/>
                </a:schemeClr>
              </a:solidFill>
              <a:prstDash val="solid"/>
              <a:round/>
              <a:headEnd type="none" w="med" len="med"/>
              <a:tailEnd type="arrow"/>
            </a:ln>
            <a:effectLst>
              <a:outerShdw blurRad="50800" dist="50800" dir="5400000" algn="ctr" rotWithShape="0">
                <a:srgbClr val="000000"/>
              </a:outerShdw>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MYTHEN PEAK</a:t>
            </a:r>
          </a:p>
        </p:txBody>
      </p:sp>
      <p:sp>
        <p:nvSpPr>
          <p:cNvPr id="19" name="Text Box 16"/>
          <p:cNvSpPr txBox="1">
            <a:spLocks noChangeArrowheads="1"/>
          </p:cNvSpPr>
          <p:nvPr/>
        </p:nvSpPr>
        <p:spPr bwMode="auto">
          <a:xfrm>
            <a:off x="251520" y="1124744"/>
            <a:ext cx="8640960" cy="2677656"/>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sz="2800" b="1" dirty="0" smtClean="0">
                <a:solidFill>
                  <a:schemeClr val="bg1"/>
                </a:solidFill>
                <a:latin typeface="Arial" pitchFamily="34" charset="0"/>
              </a:rPr>
              <a:t>Note:</a:t>
            </a:r>
          </a:p>
          <a:p>
            <a:pPr algn="ctr" fontAlgn="base">
              <a:spcBef>
                <a:spcPct val="0"/>
              </a:spcBef>
              <a:spcAft>
                <a:spcPct val="0"/>
              </a:spcAft>
            </a:pPr>
            <a:endParaRPr lang="pt-BR" sz="2800" b="1" dirty="0" smtClean="0">
              <a:solidFill>
                <a:schemeClr val="bg1"/>
              </a:solidFill>
              <a:latin typeface="Arial" pitchFamily="34" charset="0"/>
            </a:endParaRPr>
          </a:p>
          <a:p>
            <a:pPr algn="ctr" fontAlgn="base">
              <a:spcBef>
                <a:spcPct val="0"/>
              </a:spcBef>
              <a:spcAft>
                <a:spcPct val="0"/>
              </a:spcAft>
            </a:pPr>
            <a:r>
              <a:rPr lang="pt-BR" sz="2800" b="1" dirty="0" smtClean="0">
                <a:solidFill>
                  <a:schemeClr val="bg1"/>
                </a:solidFill>
                <a:latin typeface="Arial" pitchFamily="34" charset="0"/>
              </a:rPr>
              <a:t>Ninguém tem tanta GRANDE FÉ como os evolucionistas. A ciência mostra que não há uma maneira conhecida por meio que isso poderia ter acontecido.</a:t>
            </a:r>
          </a:p>
        </p:txBody>
      </p:sp>
      <p:sp>
        <p:nvSpPr>
          <p:cNvPr id="2076674" name="AutoShape 2" descr="Resultado de imagem para kleiner mythen"/>
          <p:cNvSpPr>
            <a:spLocks noChangeAspect="1" noChangeArrowheads="1"/>
          </p:cNvSpPr>
          <p:nvPr/>
        </p:nvSpPr>
        <p:spPr bwMode="auto">
          <a:xfrm>
            <a:off x="155575" y="-731838"/>
            <a:ext cx="2028825" cy="152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76676" name="AutoShape 4" descr="Resultado de imagem para kleiner mythen"/>
          <p:cNvSpPr>
            <a:spLocks noChangeAspect="1" noChangeArrowheads="1"/>
          </p:cNvSpPr>
          <p:nvPr/>
        </p:nvSpPr>
        <p:spPr bwMode="auto">
          <a:xfrm>
            <a:off x="155575" y="-731838"/>
            <a:ext cx="2028825" cy="152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9">
                                            <p:txEl>
                                              <p:pRg st="2" end="2"/>
                                            </p:txEl>
                                          </p:spTgt>
                                        </p:tgtEl>
                                        <p:attrNameLst>
                                          <p:attrName>style.visibility</p:attrName>
                                        </p:attrNameLst>
                                      </p:cBhvr>
                                      <p:to>
                                        <p:strVal val="visible"/>
                                      </p:to>
                                    </p:set>
                                    <p:animEffect transition="in" filter="dissolve">
                                      <p:cBhvr>
                                        <p:cTn id="1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50800" dir="5400000" algn="ctr" rotWithShape="0">
              <a:srgbClr val="140A00"/>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n-lt"/>
              </a:rPr>
              <a:t>No Mundo Inteiro Pode Achar Rochas Sedimentárias</a:t>
            </a:r>
          </a:p>
        </p:txBody>
      </p:sp>
      <p:grpSp>
        <p:nvGrpSpPr>
          <p:cNvPr id="24" name="Group 23"/>
          <p:cNvGrpSpPr/>
          <p:nvPr/>
        </p:nvGrpSpPr>
        <p:grpSpPr>
          <a:xfrm>
            <a:off x="323528" y="4653136"/>
            <a:ext cx="8610600" cy="1828800"/>
            <a:chOff x="304800" y="1981200"/>
            <a:chExt cx="8610600" cy="1828800"/>
          </a:xfrm>
        </p:grpSpPr>
        <p:sp>
          <p:nvSpPr>
            <p:cNvPr id="19" name="Rectangle 5"/>
            <p:cNvSpPr>
              <a:spLocks noChangeArrowheads="1"/>
            </p:cNvSpPr>
            <p:nvPr/>
          </p:nvSpPr>
          <p:spPr bwMode="auto">
            <a:xfrm>
              <a:off x="304800" y="1981200"/>
              <a:ext cx="8610600" cy="1828800"/>
            </a:xfrm>
            <a:prstGeom prst="rect">
              <a:avLst/>
            </a:prstGeom>
            <a:solidFill>
              <a:schemeClr val="bg1"/>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pt-BR" sz="1800" b="1" i="0" u="none" strike="noStrike" kern="0" cap="none" spc="0" normalizeH="0" baseline="0" noProof="0">
                <a:ln>
                  <a:noFill/>
                </a:ln>
                <a:solidFill>
                  <a:srgbClr val="000000"/>
                </a:solidFill>
                <a:effectLst/>
                <a:uLnTx/>
                <a:uFillTx/>
              </a:endParaRPr>
            </a:p>
          </p:txBody>
        </p:sp>
        <p:pic>
          <p:nvPicPr>
            <p:cNvPr id="21" name="Picture 4" descr="Montains2"/>
            <p:cNvPicPr>
              <a:picLocks noChangeAspect="1" noChangeArrowheads="1"/>
            </p:cNvPicPr>
            <p:nvPr/>
          </p:nvPicPr>
          <p:blipFill>
            <a:blip r:embed="rId4" cstate="print">
              <a:clrChange>
                <a:clrFrom>
                  <a:srgbClr val="FFFFFF"/>
                </a:clrFrom>
                <a:clrTo>
                  <a:srgbClr val="FFFFFF">
                    <a:alpha val="0"/>
                  </a:srgbClr>
                </a:clrTo>
              </a:clrChange>
              <a:biLevel thresh="50000"/>
            </a:blip>
            <a:srcRect/>
            <a:stretch>
              <a:fillRect/>
            </a:stretch>
          </p:blipFill>
          <p:spPr bwMode="auto">
            <a:xfrm>
              <a:off x="421824" y="2152288"/>
              <a:ext cx="8458200" cy="1619250"/>
            </a:xfrm>
            <a:prstGeom prst="rect">
              <a:avLst/>
            </a:prstGeom>
            <a:noFill/>
          </p:spPr>
        </p:pic>
      </p:grpSp>
      <p:sp>
        <p:nvSpPr>
          <p:cNvPr id="22" name="Text Box 6"/>
          <p:cNvSpPr txBox="1">
            <a:spLocks noChangeArrowheads="1"/>
          </p:cNvSpPr>
          <p:nvPr/>
        </p:nvSpPr>
        <p:spPr bwMode="auto">
          <a:xfrm>
            <a:off x="381000" y="4343400"/>
            <a:ext cx="8382000" cy="366713"/>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3" name="Text Box 7"/>
          <p:cNvSpPr txBox="1">
            <a:spLocks noChangeArrowheads="1"/>
          </p:cNvSpPr>
          <p:nvPr/>
        </p:nvSpPr>
        <p:spPr bwMode="auto">
          <a:xfrm>
            <a:off x="323528" y="1628800"/>
            <a:ext cx="8534400" cy="2246769"/>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pt-BR"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Este desenho mostra as </a:t>
            </a:r>
            <a:r>
              <a:rPr kumimoji="0" lang="pt-BR"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rPr>
              <a:t>estratos </a:t>
            </a:r>
            <a:r>
              <a:rPr kumimoji="0" lang="pt-BR"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dos montanhas como </a:t>
            </a:r>
            <a:r>
              <a:rPr kumimoji="0" lang="pt-BR"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rPr>
              <a:t>existem </a:t>
            </a:r>
            <a:r>
              <a:rPr kumimoji="0" lang="pt-BR"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em muitas partes do mundo.  Nas montanhas mais altos podem encontrar fosseis de peixes e outras criaturas  do mar.  Tudo isso fala de uma  catástrofe mundial.</a:t>
            </a:r>
          </a:p>
        </p:txBody>
      </p:sp>
    </p:spTree>
    <p:extLst>
      <p:ext uri="{BB962C8B-B14F-4D97-AF65-F5344CB8AC3E}">
        <p14:creationId xmlns="" xmlns:p14="http://schemas.microsoft.com/office/powerpoint/2010/main" val="8916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1" name="TextBox 30"/>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HEART MOUNTAIN</a:t>
            </a:r>
          </a:p>
        </p:txBody>
      </p:sp>
      <p:pic>
        <p:nvPicPr>
          <p:cNvPr id="1700868" name="Picture 4" descr="https://cboutelle.files.wordpress.com/2013/01/heart-mountain-wyoming22.jpg"/>
          <p:cNvPicPr>
            <a:picLocks noChangeAspect="1" noChangeArrowheads="1"/>
          </p:cNvPicPr>
          <p:nvPr/>
        </p:nvPicPr>
        <p:blipFill>
          <a:blip r:embed="rId3" cstate="print"/>
          <a:srcRect/>
          <a:stretch>
            <a:fillRect/>
          </a:stretch>
        </p:blipFill>
        <p:spPr bwMode="auto">
          <a:xfrm>
            <a:off x="464548" y="1142396"/>
            <a:ext cx="8208912" cy="5454956"/>
          </a:xfrm>
          <a:prstGeom prst="rect">
            <a:avLst/>
          </a:prstGeom>
          <a:noFill/>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HEART MOUNTAIN</a:t>
            </a:r>
          </a:p>
        </p:txBody>
      </p:sp>
      <p:sp>
        <p:nvSpPr>
          <p:cNvPr id="10" name="TextBox 9"/>
          <p:cNvSpPr txBox="1"/>
          <p:nvPr/>
        </p:nvSpPr>
        <p:spPr>
          <a:xfrm>
            <a:off x="467544" y="1196752"/>
            <a:ext cx="8064896" cy="1938992"/>
          </a:xfrm>
          <a:prstGeom prst="rect">
            <a:avLst/>
          </a:prstGeom>
          <a:noFill/>
        </p:spPr>
        <p:txBody>
          <a:bodyPr wrap="square" rtlCol="0">
            <a:spAutoFit/>
          </a:bodyPr>
          <a:lstStyle/>
          <a:p>
            <a:pPr algn="ctr"/>
            <a:r>
              <a:rPr lang="pt-PT" sz="2400" b="1" dirty="0" smtClean="0">
                <a:solidFill>
                  <a:schemeClr val="bg1"/>
                </a:solidFill>
                <a:effectLst>
                  <a:outerShdw blurRad="38100" dist="38100" dir="2700000" algn="tl">
                    <a:srgbClr val="000000">
                      <a:alpha val="43137"/>
                    </a:srgbClr>
                  </a:outerShdw>
                </a:effectLst>
              </a:rPr>
              <a:t>The Heart Mountain Falha de Cavalgamento em Wyoming é uma área triangular, 48,2 km de largura por 96,5 km de comprimento. Um ápice desta area fica perto do canto nordeste de Yellowstone Park e situa-se a norte de Cody no estado de Wyoming.</a:t>
            </a:r>
            <a:endParaRPr lang="pt-BR" sz="2400" b="1" dirty="0">
              <a:solidFill>
                <a:schemeClr val="bg1"/>
              </a:solidFill>
            </a:endParaRP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701898" name="Picture 10" descr="heart mountain"/>
          <p:cNvPicPr>
            <a:picLocks noChangeAspect="1" noChangeArrowheads="1"/>
          </p:cNvPicPr>
          <p:nvPr/>
        </p:nvPicPr>
        <p:blipFill>
          <a:blip r:embed="rId3" cstate="print"/>
          <a:srcRect/>
          <a:stretch>
            <a:fillRect/>
          </a:stretch>
        </p:blipFill>
        <p:spPr bwMode="auto">
          <a:xfrm>
            <a:off x="2123728" y="3247482"/>
            <a:ext cx="4896544" cy="34975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701898"/>
                                        </p:tgtEl>
                                        <p:attrNameLst>
                                          <p:attrName>style.visibility</p:attrName>
                                        </p:attrNameLst>
                                      </p:cBhvr>
                                      <p:to>
                                        <p:strVal val="visible"/>
                                      </p:to>
                                    </p:set>
                                    <p:animEffect transition="in" filter="dissolve">
                                      <p:cBhvr>
                                        <p:cTn id="10" dur="500"/>
                                        <p:tgtEl>
                                          <p:spTgt spid="1701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HEART MOUNTAIN</a:t>
            </a:r>
          </a:p>
        </p:txBody>
      </p:sp>
      <p:sp>
        <p:nvSpPr>
          <p:cNvPr id="10" name="TextBox 9"/>
          <p:cNvSpPr txBox="1"/>
          <p:nvPr/>
        </p:nvSpPr>
        <p:spPr>
          <a:xfrm>
            <a:off x="467544" y="1196752"/>
            <a:ext cx="8064896" cy="4524315"/>
          </a:xfrm>
          <a:prstGeom prst="rect">
            <a:avLst/>
          </a:prstGeom>
          <a:noFill/>
        </p:spPr>
        <p:txBody>
          <a:bodyPr wrap="square" rtlCol="0">
            <a:spAutoFit/>
          </a:bodyPr>
          <a:lstStyle/>
          <a:p>
            <a:pPr algn="ctr"/>
            <a:r>
              <a:rPr lang="pt-BR" sz="3200" b="1" dirty="0" smtClean="0">
                <a:solidFill>
                  <a:schemeClr val="bg1"/>
                </a:solidFill>
                <a:effectLst>
                  <a:outerShdw blurRad="38100" dist="38100" dir="2700000" algn="tl">
                    <a:srgbClr val="000000">
                      <a:alpha val="43137"/>
                    </a:srgbClr>
                  </a:outerShdw>
                </a:effectLst>
              </a:rPr>
              <a:t>Dentro desta área gigantesca são 50 blocos separados, distribuídos em uma área total de 3400 km quadrados, de estratos </a:t>
            </a:r>
            <a:r>
              <a:rPr lang="pt-BR" sz="3200" b="1" dirty="0" err="1" smtClean="0">
                <a:solidFill>
                  <a:schemeClr val="bg1"/>
                </a:solidFill>
                <a:effectLst>
                  <a:outerShdw blurRad="38100" dist="38100" dir="2700000" algn="tl">
                    <a:srgbClr val="000000">
                      <a:alpha val="43137"/>
                    </a:srgbClr>
                  </a:outerShdw>
                </a:effectLst>
              </a:rPr>
              <a:t>Paleozóicos</a:t>
            </a:r>
            <a:r>
              <a:rPr lang="pt-BR" sz="3200" b="1" dirty="0" smtClean="0">
                <a:solidFill>
                  <a:schemeClr val="bg1"/>
                </a:solidFill>
                <a:effectLst>
                  <a:outerShdw blurRad="38100" dist="38100" dir="2700000" algn="tl">
                    <a:srgbClr val="000000">
                      <a:alpha val="43137"/>
                    </a:srgbClr>
                  </a:outerShdw>
                </a:effectLst>
              </a:rPr>
              <a:t> (</a:t>
            </a:r>
            <a:r>
              <a:rPr lang="pt-BR" sz="3200" b="1" dirty="0" err="1" smtClean="0">
                <a:solidFill>
                  <a:schemeClr val="bg1"/>
                </a:solidFill>
                <a:effectLst>
                  <a:outerShdw blurRad="38100" dist="38100" dir="2700000" algn="tl">
                    <a:srgbClr val="000000">
                      <a:alpha val="43137"/>
                    </a:srgbClr>
                  </a:outerShdw>
                </a:effectLst>
              </a:rPr>
              <a:t>Ordoviciano</a:t>
            </a:r>
            <a:r>
              <a:rPr lang="pt-BR" sz="3200" b="1" dirty="0" smtClean="0">
                <a:solidFill>
                  <a:schemeClr val="bg1"/>
                </a:solidFill>
                <a:effectLst>
                  <a:outerShdw blurRad="38100" dist="38100" dir="2700000" algn="tl">
                    <a:srgbClr val="000000">
                      <a:alpha val="43137"/>
                    </a:srgbClr>
                  </a:outerShdw>
                </a:effectLst>
              </a:rPr>
              <a:t>, Devoniano, e </a:t>
            </a:r>
            <a:r>
              <a:rPr lang="pt-BR" sz="3200" b="1" dirty="0" err="1" smtClean="0">
                <a:solidFill>
                  <a:schemeClr val="bg1"/>
                </a:solidFill>
                <a:effectLst>
                  <a:outerShdw blurRad="38100" dist="38100" dir="2700000" algn="tl">
                    <a:srgbClr val="000000">
                      <a:alpha val="43137"/>
                    </a:srgbClr>
                  </a:outerShdw>
                </a:effectLst>
              </a:rPr>
              <a:t>Mississippian</a:t>
            </a:r>
            <a:r>
              <a:rPr lang="pt-BR" sz="3200" b="1" dirty="0" smtClean="0">
                <a:solidFill>
                  <a:schemeClr val="bg1"/>
                </a:solidFill>
                <a:effectLst>
                  <a:outerShdw blurRad="38100" dist="38100" dir="2700000" algn="tl">
                    <a:srgbClr val="000000">
                      <a:alpha val="43137"/>
                    </a:srgbClr>
                  </a:outerShdw>
                </a:effectLst>
              </a:rPr>
              <a:t>). Eles estão descansando na horizontal e como se pertencesse ali, mas SOBRE estratos Eoceno, que estão supostamente 250 milhões de anos mais jovem!</a:t>
            </a:r>
            <a:endParaRPr lang="pt-BR" sz="3200" b="1" dirty="0">
              <a:solidFill>
                <a:schemeClr val="bg1"/>
              </a:solidFill>
            </a:endParaRP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HEART MOUNTAIN</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4" name="Picture 23" descr="Picture2.png"/>
          <p:cNvPicPr>
            <a:picLocks noChangeAspect="1"/>
          </p:cNvPicPr>
          <p:nvPr/>
        </p:nvPicPr>
        <p:blipFill>
          <a:blip r:embed="rId3" cstate="print"/>
          <a:stretch>
            <a:fillRect/>
          </a:stretch>
        </p:blipFill>
        <p:spPr>
          <a:xfrm>
            <a:off x="15616" y="978610"/>
            <a:ext cx="9112767" cy="49007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0131"/>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HEART MOUNTAIN</a:t>
            </a:r>
          </a:p>
        </p:txBody>
      </p:sp>
      <p:sp>
        <p:nvSpPr>
          <p:cNvPr id="10" name="TextBox 9"/>
          <p:cNvSpPr txBox="1"/>
          <p:nvPr/>
        </p:nvSpPr>
        <p:spPr>
          <a:xfrm>
            <a:off x="251520" y="1196752"/>
            <a:ext cx="4104456" cy="5262979"/>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Fotografias da linha de contato, separando os estratos do Paleozoico do Eoceno, revelá-la a ser perfeitamente justo e normal. Não há evidência de esmagamento maciço de rocha abaixo da linha de contato visto (como seria visto se os estratos superiores "mais velhos" deslizou para cima e sobre as camadas mais baixas "mais jovem").</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7" name="Picture 2" descr="https://faculty.mnsu.edu/stevenlosh/wp-content/uploads/sites/21/2015/11/HeartMtnfig3.jpg"/>
          <p:cNvPicPr>
            <a:picLocks noChangeAspect="1" noChangeArrowheads="1"/>
          </p:cNvPicPr>
          <p:nvPr/>
        </p:nvPicPr>
        <p:blipFill>
          <a:blip r:embed="rId3" cstate="print"/>
          <a:srcRect/>
          <a:stretch>
            <a:fillRect/>
          </a:stretch>
        </p:blipFill>
        <p:spPr bwMode="auto">
          <a:xfrm>
            <a:off x="4499992" y="2176659"/>
            <a:ext cx="4451394" cy="33405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0131"/>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HEART MOUNTAIN</a:t>
            </a:r>
          </a:p>
        </p:txBody>
      </p:sp>
      <p:sp>
        <p:nvSpPr>
          <p:cNvPr id="10" name="TextBox 9"/>
          <p:cNvSpPr txBox="1"/>
          <p:nvPr/>
        </p:nvSpPr>
        <p:spPr>
          <a:xfrm>
            <a:off x="251520" y="1196752"/>
            <a:ext cx="8640960" cy="6001643"/>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Pesquisando para a área a partir da qual estes blocos gigantescos deslizaram horizontalmente, os cientistas não conseguiram localizá-la. Eles não poderiam encontrar qualquer lugar de onde os estratos superiores deslizaram!</a:t>
            </a:r>
          </a:p>
          <a:p>
            <a:pPr algn="ctr"/>
            <a:endParaRPr lang="pt-BR" sz="2400" b="1" dirty="0" smtClean="0">
              <a:solidFill>
                <a:schemeClr val="bg1"/>
              </a:solidFill>
              <a:effectLst>
                <a:outerShdw blurRad="38100" dist="38100" dir="2700000" algn="tl">
                  <a:srgbClr val="000000">
                    <a:alpha val="43137"/>
                  </a:srgbClr>
                </a:outerShdw>
              </a:effectLst>
            </a:endParaRPr>
          </a:p>
          <a:p>
            <a:pPr algn="ctr"/>
            <a:r>
              <a:rPr lang="pt-BR" sz="2400" b="1" dirty="0" smtClean="0">
                <a:solidFill>
                  <a:schemeClr val="bg1"/>
                </a:solidFill>
                <a:effectLst>
                  <a:outerShdw blurRad="38100" dist="38100" dir="2700000" algn="tl">
                    <a:srgbClr val="000000">
                      <a:alpha val="43137"/>
                    </a:srgbClr>
                  </a:outerShdw>
                </a:effectLst>
              </a:rPr>
              <a:t>A questão de como os blocos foram transportados para uma grande distância ainda está em debate. Um evolucionista admite: "O </a:t>
            </a:r>
            <a:r>
              <a:rPr lang="pt-BR" sz="2400" b="1" dirty="0" err="1" smtClean="0">
                <a:solidFill>
                  <a:schemeClr val="bg1"/>
                </a:solidFill>
                <a:effectLst>
                  <a:outerShdw blurRad="38100" dist="38100" dir="2700000" algn="tl">
                    <a:srgbClr val="000000">
                      <a:alpha val="43137"/>
                    </a:srgbClr>
                  </a:outerShdw>
                </a:effectLst>
              </a:rPr>
              <a:t>Heart</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Mountain</a:t>
            </a:r>
            <a:r>
              <a:rPr lang="pt-BR" sz="2400" b="1" dirty="0" smtClean="0">
                <a:solidFill>
                  <a:schemeClr val="bg1"/>
                </a:solidFill>
                <a:effectLst>
                  <a:outerShdw blurRad="38100" dist="38100" dir="2700000" algn="tl">
                    <a:srgbClr val="000000">
                      <a:alpha val="43137"/>
                    </a:srgbClr>
                  </a:outerShdw>
                </a:effectLst>
              </a:rPr>
              <a:t> Falha de Cavalgamento tem sido estruturalmente desconcertante porque não existem raízes estruturais conhecidas ou fonte de onde ele poderia ter sido derivadas Além disso, não há falha de superfície ou falha zona conhecida dentro ou adjacente a partir do qual a falha de cavalgamento poderia ter sido derivada. "</a:t>
            </a:r>
          </a:p>
          <a:p>
            <a:pPr algn="ctr"/>
            <a:endParaRPr lang="pt-BR" sz="2400" b="1" dirty="0" smtClean="0">
              <a:solidFill>
                <a:schemeClr val="bg1"/>
              </a:solidFill>
              <a:effectLst>
                <a:outerShdw blurRad="38100" dist="38100" dir="2700000" algn="tl">
                  <a:srgbClr val="000000">
                    <a:alpha val="43137"/>
                  </a:srgbClr>
                </a:outerShdw>
              </a:effectLst>
            </a:endParaRP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dissolv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0131"/>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HEART MOUNTAIN</a:t>
            </a:r>
          </a:p>
        </p:txBody>
      </p:sp>
      <p:sp>
        <p:nvSpPr>
          <p:cNvPr id="10" name="TextBox 9"/>
          <p:cNvSpPr txBox="1"/>
          <p:nvPr/>
        </p:nvSpPr>
        <p:spPr>
          <a:xfrm>
            <a:off x="251520" y="1196752"/>
            <a:ext cx="4680520" cy="5632311"/>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A </a:t>
            </a:r>
            <a:r>
              <a:rPr lang="pt-BR" sz="2400" b="1" dirty="0" err="1" smtClean="0">
                <a:solidFill>
                  <a:schemeClr val="bg1"/>
                </a:solidFill>
                <a:effectLst>
                  <a:outerShdw blurRad="38100" dist="38100" dir="2700000" algn="tl">
                    <a:srgbClr val="000000">
                      <a:alpha val="43137"/>
                    </a:srgbClr>
                  </a:outerShdw>
                </a:effectLst>
              </a:rPr>
              <a:t>idéia</a:t>
            </a:r>
            <a:r>
              <a:rPr lang="pt-BR" sz="2400" b="1" dirty="0" smtClean="0">
                <a:solidFill>
                  <a:schemeClr val="bg1"/>
                </a:solidFill>
                <a:effectLst>
                  <a:outerShdw blurRad="38100" dist="38100" dir="2700000" algn="tl">
                    <a:srgbClr val="000000">
                      <a:alpha val="43137"/>
                    </a:srgbClr>
                  </a:outerShdw>
                </a:effectLst>
              </a:rPr>
              <a:t> geral é que </a:t>
            </a:r>
            <a:r>
              <a:rPr lang="pt-BR" sz="2400" b="1" dirty="0" err="1" smtClean="0">
                <a:solidFill>
                  <a:schemeClr val="bg1"/>
                </a:solidFill>
                <a:effectLst>
                  <a:outerShdw blurRad="38100" dist="38100" dir="2700000" algn="tl">
                    <a:srgbClr val="000000">
                      <a:alpha val="43137"/>
                    </a:srgbClr>
                  </a:outerShdw>
                </a:effectLst>
              </a:rPr>
              <a:t>Heart</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Mountain</a:t>
            </a:r>
            <a:r>
              <a:rPr lang="pt-BR" sz="2400" b="1" dirty="0" smtClean="0">
                <a:solidFill>
                  <a:schemeClr val="bg1"/>
                </a:solidFill>
                <a:effectLst>
                  <a:outerShdw blurRad="38100" dist="38100" dir="2700000" algn="tl">
                    <a:srgbClr val="000000">
                      <a:alpha val="43137"/>
                    </a:srgbClr>
                  </a:outerShdw>
                </a:effectLst>
              </a:rPr>
              <a:t> os outros blocos deslizou para seu lugar de "gravidade". Este triângulo de rochas muito grossa é suposto ter viajado até lá ("gravitou lá" é a forma como alguns especialistas descrevê-lo), de alguma forma milagrosa de algum outro lugar, e, em seguida, subiu em cima de todas as outras rochas nas planícies abaixo dela!</a:t>
            </a:r>
          </a:p>
          <a:p>
            <a:pPr algn="ctr"/>
            <a:endParaRPr lang="pt-BR" sz="2400" b="1" dirty="0" smtClean="0">
              <a:solidFill>
                <a:schemeClr val="bg1"/>
              </a:solidFill>
              <a:effectLst>
                <a:outerShdw blurRad="38100" dist="38100" dir="2700000" algn="tl">
                  <a:srgbClr val="000000">
                    <a:alpha val="43137"/>
                  </a:srgbClr>
                </a:outerShdw>
              </a:effectLst>
            </a:endParaRP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7" name="Picture 2" descr="http://willschlough.com/wp-content/uploads/2013/02/walking-rocks-2.jpg"/>
          <p:cNvPicPr>
            <a:picLocks noChangeAspect="1" noChangeArrowheads="1"/>
          </p:cNvPicPr>
          <p:nvPr/>
        </p:nvPicPr>
        <p:blipFill>
          <a:blip r:embed="rId3" cstate="print"/>
          <a:srcRect/>
          <a:stretch>
            <a:fillRect/>
          </a:stretch>
        </p:blipFill>
        <p:spPr bwMode="auto">
          <a:xfrm>
            <a:off x="5148064" y="2348880"/>
            <a:ext cx="3646191" cy="27363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0131"/>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HEART MOUNTAIN</a:t>
            </a:r>
          </a:p>
        </p:txBody>
      </p:sp>
      <p:sp>
        <p:nvSpPr>
          <p:cNvPr id="10" name="TextBox 9"/>
          <p:cNvSpPr txBox="1"/>
          <p:nvPr/>
        </p:nvSpPr>
        <p:spPr>
          <a:xfrm>
            <a:off x="251520" y="1196752"/>
            <a:ext cx="8640960" cy="3046988"/>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Mas isso tem problemas </a:t>
            </a:r>
            <a:r>
              <a:rPr lang="pt-BR" sz="2400" b="1" dirty="0" err="1" smtClean="0">
                <a:solidFill>
                  <a:schemeClr val="bg1"/>
                </a:solidFill>
                <a:effectLst>
                  <a:outerShdw blurRad="38100" dist="38100" dir="2700000" algn="tl">
                    <a:srgbClr val="000000">
                      <a:alpha val="43137"/>
                    </a:srgbClr>
                  </a:outerShdw>
                </a:effectLst>
              </a:rPr>
              <a:t>serios</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Heart</a:t>
            </a:r>
            <a:r>
              <a:rPr lang="pt-BR" sz="2400" b="1" dirty="0" smtClean="0">
                <a:solidFill>
                  <a:schemeClr val="bg1"/>
                </a:solidFill>
                <a:effectLst>
                  <a:outerShdw blurRad="38100" dist="38100" dir="2700000" algn="tl">
                    <a:srgbClr val="000000">
                      <a:alpha val="43137"/>
                    </a:srgbClr>
                  </a:outerShdw>
                </a:effectLst>
              </a:rPr>
              <a:t> </a:t>
            </a:r>
            <a:r>
              <a:rPr lang="pt-BR" sz="2400" b="1" dirty="0" err="1" smtClean="0">
                <a:solidFill>
                  <a:schemeClr val="bg1"/>
                </a:solidFill>
                <a:effectLst>
                  <a:outerShdw blurRad="38100" dist="38100" dir="2700000" algn="tl">
                    <a:srgbClr val="000000">
                      <a:alpha val="43137"/>
                    </a:srgbClr>
                  </a:outerShdw>
                </a:effectLst>
              </a:rPr>
              <a:t>Mountain</a:t>
            </a:r>
            <a:r>
              <a:rPr lang="pt-BR" sz="2400" b="1" dirty="0" smtClean="0">
                <a:solidFill>
                  <a:schemeClr val="bg1"/>
                </a:solidFill>
                <a:effectLst>
                  <a:outerShdw blurRad="38100" dist="38100" dir="2700000" algn="tl">
                    <a:srgbClr val="000000">
                      <a:alpha val="43137"/>
                    </a:srgbClr>
                  </a:outerShdw>
                </a:effectLst>
              </a:rPr>
              <a:t> é uma montanha alta, não uma planície, nem num vale baixo. É um estrato horizontal de centenas de metros de rocha descansando no alto, acima das planícies de </a:t>
            </a:r>
            <a:r>
              <a:rPr lang="pt-BR" sz="2400" b="1" dirty="0" err="1" smtClean="0">
                <a:solidFill>
                  <a:schemeClr val="bg1"/>
                </a:solidFill>
                <a:effectLst>
                  <a:outerShdw blurRad="38100" dist="38100" dir="2700000" algn="tl">
                    <a:srgbClr val="000000">
                      <a:alpha val="43137"/>
                    </a:srgbClr>
                  </a:outerShdw>
                </a:effectLst>
              </a:rPr>
              <a:t>Wyoming</a:t>
            </a:r>
            <a:r>
              <a:rPr lang="pt-BR" sz="2400" b="1" dirty="0" smtClean="0">
                <a:solidFill>
                  <a:schemeClr val="bg1"/>
                </a:solidFill>
                <a:effectLst>
                  <a:outerShdw blurRad="38100" dist="38100" dir="2700000" algn="tl">
                    <a:srgbClr val="000000">
                      <a:alpha val="43137"/>
                    </a:srgbClr>
                  </a:outerShdw>
                </a:effectLst>
              </a:rPr>
              <a:t>, com vista para elas. Seria necessário algum tipo especial de gravidade para colocar esses bilhões e bilhões de </a:t>
            </a:r>
            <a:r>
              <a:rPr lang="pt-BR" sz="2400" b="1" dirty="0" err="1" smtClean="0">
                <a:solidFill>
                  <a:schemeClr val="bg1"/>
                </a:solidFill>
                <a:effectLst>
                  <a:outerShdw blurRad="38100" dist="38100" dir="2700000" algn="tl">
                    <a:srgbClr val="000000">
                      <a:alpha val="43137"/>
                    </a:srgbClr>
                  </a:outerShdw>
                </a:effectLst>
              </a:rPr>
              <a:t>kilos</a:t>
            </a:r>
            <a:r>
              <a:rPr lang="pt-BR" sz="2400" b="1" dirty="0" smtClean="0">
                <a:solidFill>
                  <a:schemeClr val="bg1"/>
                </a:solidFill>
                <a:effectLst>
                  <a:outerShdw blurRad="38100" dist="38100" dir="2700000" algn="tl">
                    <a:srgbClr val="000000">
                      <a:alpha val="43137"/>
                    </a:srgbClr>
                  </a:outerShdw>
                </a:effectLst>
              </a:rPr>
              <a:t> de rocha lá em cima e fazer tudo com tanto cuidado que ela repousa lá, e encaixou perfeitamente no conjunto.</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0131"/>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HEART MOUNTAIN</a:t>
            </a:r>
          </a:p>
        </p:txBody>
      </p:sp>
      <p:sp>
        <p:nvSpPr>
          <p:cNvPr id="10" name="TextBox 9"/>
          <p:cNvSpPr txBox="1"/>
          <p:nvPr/>
        </p:nvSpPr>
        <p:spPr>
          <a:xfrm>
            <a:off x="251520" y="1196752"/>
            <a:ext cx="8640960" cy="3416320"/>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Nota:</a:t>
            </a:r>
          </a:p>
          <a:p>
            <a:pPr algn="ctr"/>
            <a:r>
              <a:rPr lang="pt-BR" sz="2400" b="1" dirty="0" smtClean="0">
                <a:solidFill>
                  <a:schemeClr val="bg1"/>
                </a:solidFill>
                <a:effectLst>
                  <a:outerShdw blurRad="38100" dist="38100" dir="2700000" algn="tl">
                    <a:srgbClr val="000000">
                      <a:alpha val="43137"/>
                    </a:srgbClr>
                  </a:outerShdw>
                </a:effectLst>
              </a:rPr>
              <a:t/>
            </a:r>
            <a:br>
              <a:rPr lang="pt-BR" sz="2400" b="1" dirty="0" smtClean="0">
                <a:solidFill>
                  <a:schemeClr val="bg1"/>
                </a:solidFill>
                <a:effectLst>
                  <a:outerShdw blurRad="38100" dist="38100" dir="2700000" algn="tl">
                    <a:srgbClr val="000000">
                      <a:alpha val="43137"/>
                    </a:srgbClr>
                  </a:outerShdw>
                </a:effectLst>
              </a:rPr>
            </a:br>
            <a:r>
              <a:rPr lang="pt-BR" sz="2400" b="1" dirty="0" smtClean="0">
                <a:solidFill>
                  <a:schemeClr val="bg1"/>
                </a:solidFill>
                <a:effectLst>
                  <a:outerShdw blurRad="38100" dist="38100" dir="2700000" algn="tl">
                    <a:srgbClr val="000000">
                      <a:alpha val="43137"/>
                    </a:srgbClr>
                  </a:outerShdw>
                </a:effectLst>
              </a:rPr>
              <a:t>Não há pedras quebradas entre as duas camas. Pior ainda, não há nenhuma explicação concebível de como 50 blocos separados de rocha poderiam deslizar bloco por bloco. Finalmente, a teoria de falha de cavalgamento é negada por um outro fato: não há camas de origem a partir da qual os blocos de montanha poderiam ter sido quebrados e transportados.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0131"/>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7" name="Picture 4" descr="http://mw2.google.com/mw-panoramio/photos/medium/84141196.jpg"/>
          <p:cNvPicPr>
            <a:picLocks noChangeAspect="1" noChangeArrowheads="1"/>
          </p:cNvPicPr>
          <p:nvPr/>
        </p:nvPicPr>
        <p:blipFill>
          <a:blip r:embed="rId3" cstate="print"/>
          <a:srcRect/>
          <a:stretch>
            <a:fillRect/>
          </a:stretch>
        </p:blipFill>
        <p:spPr bwMode="auto">
          <a:xfrm>
            <a:off x="601588" y="1123430"/>
            <a:ext cx="8002860" cy="532990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 name="Text Box 6"/>
          <p:cNvSpPr txBox="1">
            <a:spLocks noChangeArrowheads="1"/>
          </p:cNvSpPr>
          <p:nvPr/>
        </p:nvSpPr>
        <p:spPr bwMode="auto">
          <a:xfrm>
            <a:off x="381000" y="4343400"/>
            <a:ext cx="8382000" cy="366713"/>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 name="Rectangle 16"/>
          <p:cNvSpPr/>
          <p:nvPr/>
        </p:nvSpPr>
        <p:spPr bwMode="auto">
          <a:xfrm>
            <a:off x="0" y="0"/>
            <a:ext cx="9144000" cy="1844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pitchFamily="34" charset="0"/>
            </a:endParaRPr>
          </a:p>
        </p:txBody>
      </p:sp>
      <p:grpSp>
        <p:nvGrpSpPr>
          <p:cNvPr id="11" name="Group 10"/>
          <p:cNvGrpSpPr/>
          <p:nvPr/>
        </p:nvGrpSpPr>
        <p:grpSpPr>
          <a:xfrm>
            <a:off x="-36512" y="1463922"/>
            <a:ext cx="9345613" cy="7005638"/>
            <a:chOff x="0" y="167778"/>
            <a:chExt cx="9345613" cy="7005638"/>
          </a:xfrm>
        </p:grpSpPr>
        <p:pic>
          <p:nvPicPr>
            <p:cNvPr id="12" name="Picture 5"/>
            <p:cNvPicPr>
              <a:picLocks noChangeAspect="1" noChangeArrowheads="1"/>
            </p:cNvPicPr>
            <p:nvPr/>
          </p:nvPicPr>
          <p:blipFill>
            <a:blip r:embed="rId4" cstate="print"/>
            <a:srcRect/>
            <a:stretch>
              <a:fillRect/>
            </a:stretch>
          </p:blipFill>
          <p:spPr bwMode="auto">
            <a:xfrm>
              <a:off x="0" y="167778"/>
              <a:ext cx="9345613" cy="7005638"/>
            </a:xfrm>
            <a:prstGeom prst="rect">
              <a:avLst/>
            </a:prstGeom>
            <a:noFill/>
            <a:ln w="9525">
              <a:noFill/>
              <a:miter lim="800000"/>
              <a:headEnd/>
              <a:tailEnd/>
            </a:ln>
          </p:spPr>
        </p:pic>
        <p:sp>
          <p:nvSpPr>
            <p:cNvPr id="13" name="Oval 8"/>
            <p:cNvSpPr>
              <a:spLocks noChangeArrowheads="1"/>
            </p:cNvSpPr>
            <p:nvPr/>
          </p:nvSpPr>
          <p:spPr bwMode="auto">
            <a:xfrm>
              <a:off x="631825" y="1322388"/>
              <a:ext cx="4040188" cy="3105150"/>
            </a:xfrm>
            <a:prstGeom prst="ellipse">
              <a:avLst/>
            </a:prstGeom>
            <a:noFill/>
            <a:ln w="38100">
              <a:solidFill>
                <a:srgbClr val="FF0000"/>
              </a:solidFill>
              <a:round/>
              <a:headEnd/>
              <a:tailEnd/>
            </a:ln>
          </p:spPr>
          <p:txBody>
            <a:bodyPr wrap="none" anchor="ctr"/>
            <a:lstStyle/>
            <a:p>
              <a:pPr fontAlgn="base">
                <a:spcBef>
                  <a:spcPct val="0"/>
                </a:spcBef>
                <a:spcAft>
                  <a:spcPct val="0"/>
                </a:spcAft>
              </a:pPr>
              <a:endParaRPr lang="en-US" b="1" smtClean="0">
                <a:solidFill>
                  <a:srgbClr val="000000"/>
                </a:solidFill>
                <a:latin typeface="Arial Black" pitchFamily="34" charset="0"/>
              </a:endParaRPr>
            </a:p>
          </p:txBody>
        </p:sp>
        <p:sp>
          <p:nvSpPr>
            <p:cNvPr id="14" name="Line 9"/>
            <p:cNvSpPr>
              <a:spLocks noChangeShapeType="1"/>
            </p:cNvSpPr>
            <p:nvPr/>
          </p:nvSpPr>
          <p:spPr bwMode="auto">
            <a:xfrm flipV="1">
              <a:off x="5159375" y="1179513"/>
              <a:ext cx="114300" cy="701675"/>
            </a:xfrm>
            <a:prstGeom prst="line">
              <a:avLst/>
            </a:prstGeom>
            <a:noFill/>
            <a:ln w="38100">
              <a:solidFill>
                <a:srgbClr val="FF0000"/>
              </a:solidFill>
              <a:round/>
              <a:headEnd/>
              <a:tailEnd type="triangle" w="med" len="med"/>
            </a:ln>
          </p:spPr>
          <p:txBody>
            <a:bodyPr/>
            <a:lstStyle/>
            <a:p>
              <a:pPr fontAlgn="base">
                <a:spcBef>
                  <a:spcPct val="0"/>
                </a:spcBef>
                <a:spcAft>
                  <a:spcPct val="0"/>
                </a:spcAft>
              </a:pPr>
              <a:endParaRPr lang="en-US" b="1" smtClean="0">
                <a:solidFill>
                  <a:srgbClr val="000000"/>
                </a:solidFill>
                <a:latin typeface="Arial Black" pitchFamily="34" charset="0"/>
              </a:endParaRPr>
            </a:p>
          </p:txBody>
        </p:sp>
        <p:sp>
          <p:nvSpPr>
            <p:cNvPr id="15" name="Line 10"/>
            <p:cNvSpPr>
              <a:spLocks noChangeShapeType="1"/>
            </p:cNvSpPr>
            <p:nvPr/>
          </p:nvSpPr>
          <p:spPr bwMode="auto">
            <a:xfrm flipV="1">
              <a:off x="7493000" y="1155700"/>
              <a:ext cx="376238" cy="571500"/>
            </a:xfrm>
            <a:prstGeom prst="line">
              <a:avLst/>
            </a:prstGeom>
            <a:noFill/>
            <a:ln w="38100">
              <a:solidFill>
                <a:srgbClr val="FF0000"/>
              </a:solidFill>
              <a:round/>
              <a:headEnd/>
              <a:tailEnd type="triangle" w="med" len="med"/>
            </a:ln>
          </p:spPr>
          <p:txBody>
            <a:bodyPr/>
            <a:lstStyle/>
            <a:p>
              <a:pPr fontAlgn="base">
                <a:spcBef>
                  <a:spcPct val="0"/>
                </a:spcBef>
                <a:spcAft>
                  <a:spcPct val="0"/>
                </a:spcAft>
              </a:pPr>
              <a:endParaRPr lang="en-US" b="1" smtClean="0">
                <a:solidFill>
                  <a:srgbClr val="000000"/>
                </a:solidFill>
                <a:latin typeface="Arial Black" pitchFamily="34" charset="0"/>
              </a:endParaRPr>
            </a:p>
          </p:txBody>
        </p:sp>
      </p:grpSp>
      <p:sp>
        <p:nvSpPr>
          <p:cNvPr id="16" name="TextBox 15"/>
          <p:cNvSpPr txBox="1"/>
          <p:nvPr/>
        </p:nvSpPr>
        <p:spPr>
          <a:xfrm>
            <a:off x="251520" y="1435423"/>
            <a:ext cx="8640960" cy="769441"/>
          </a:xfrm>
          <a:prstGeom prst="rect">
            <a:avLst/>
          </a:prstGeom>
          <a:noFill/>
        </p:spPr>
        <p:txBody>
          <a:bodyPr wrap="square" rtlCol="0">
            <a:spAutoFit/>
          </a:bodyPr>
          <a:lstStyle/>
          <a:p>
            <a:pPr algn="ctr"/>
            <a:r>
              <a:rPr lang="pt-BR" sz="2200" b="1" dirty="0" smtClean="0"/>
              <a:t>As Três Irmãs localizadas nas montanhas </a:t>
            </a:r>
            <a:r>
              <a:rPr lang="pt-BR" sz="2200" b="1" dirty="0" err="1" smtClean="0"/>
              <a:t>Blue</a:t>
            </a:r>
            <a:r>
              <a:rPr lang="pt-BR" sz="2200" b="1" dirty="0" smtClean="0"/>
              <a:t> de Austrália faz parte duma formação de arenito que cobre uma área imensa.</a:t>
            </a:r>
            <a:endParaRPr lang="pt-BR" sz="2200" b="1" dirty="0"/>
          </a:p>
        </p:txBody>
      </p:sp>
      <p:sp>
        <p:nvSpPr>
          <p:cNvPr id="18" name="Rectangle 6"/>
          <p:cNvSpPr>
            <a:spLocks noGrp="1" noChangeArrowheads="1"/>
          </p:cNvSpPr>
          <p:nvPr>
            <p:ph type="title" idx="4294967295"/>
          </p:nvPr>
        </p:nvSpPr>
        <p:spPr>
          <a:xfrm>
            <a:off x="251520" y="118300"/>
            <a:ext cx="8640960" cy="1440160"/>
          </a:xfrm>
          <a:effectLst>
            <a:outerShdw dist="17961" dir="2700000" algn="ctr" rotWithShape="0">
              <a:schemeClr val="bg1"/>
            </a:outerShdw>
          </a:effectLst>
        </p:spPr>
        <p:txBody>
          <a:bodyPr/>
          <a:lstStyle/>
          <a:p>
            <a:pPr>
              <a:defRPr/>
            </a:pPr>
            <a:r>
              <a:rPr lang="pt-BR" sz="3800" dirty="0" smtClean="0">
                <a:solidFill>
                  <a:srgbClr val="333333"/>
                </a:solidFill>
                <a:latin typeface="Arial Black" pitchFamily="34" charset="0"/>
              </a:rPr>
              <a:t>DEPÓSITO CATASTRÓFICO EM GRANDE ESCALA</a:t>
            </a:r>
            <a:endParaRPr lang="en-US" sz="3800" dirty="0">
              <a:solidFill>
                <a:srgbClr val="333333"/>
              </a:solidFill>
              <a:latin typeface="Arial Black" pitchFamily="34" charset="0"/>
            </a:endParaRPr>
          </a:p>
        </p:txBody>
      </p:sp>
    </p:spTree>
    <p:extLst>
      <p:ext uri="{BB962C8B-B14F-4D97-AF65-F5344CB8AC3E}">
        <p14:creationId xmlns="" xmlns:p14="http://schemas.microsoft.com/office/powerpoint/2010/main" val="8916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0131"/>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0" name="TextBox 9"/>
          <p:cNvSpPr txBox="1"/>
          <p:nvPr/>
        </p:nvSpPr>
        <p:spPr>
          <a:xfrm>
            <a:off x="251520" y="1549236"/>
            <a:ext cx="4536504" cy="4832092"/>
          </a:xfrm>
          <a:prstGeom prst="rect">
            <a:avLst/>
          </a:prstGeom>
          <a:noFill/>
        </p:spPr>
        <p:txBody>
          <a:bodyPr wrap="square" rtlCol="0">
            <a:spAutoFit/>
          </a:bodyPr>
          <a:lstStyle/>
          <a:p>
            <a:pPr algn="ctr"/>
            <a:r>
              <a:rPr lang="pt-BR" sz="2800" b="1" dirty="0" smtClean="0">
                <a:solidFill>
                  <a:schemeClr val="bg1"/>
                </a:solidFill>
                <a:latin typeface="Arial" pitchFamily="34" charset="0"/>
                <a:cs typeface="Arial" pitchFamily="34" charset="0"/>
              </a:rPr>
              <a:t>As </a:t>
            </a:r>
            <a:r>
              <a:rPr lang="pt-BR" sz="2800" b="1" dirty="0" err="1" smtClean="0">
                <a:solidFill>
                  <a:schemeClr val="bg1"/>
                </a:solidFill>
                <a:latin typeface="Arial" pitchFamily="34" charset="0"/>
                <a:cs typeface="Arial" pitchFamily="34" charset="0"/>
              </a:rPr>
              <a:t>Empire</a:t>
            </a:r>
            <a:r>
              <a:rPr lang="pt-BR" sz="2800" b="1" dirty="0" smtClean="0">
                <a:solidFill>
                  <a:schemeClr val="bg1"/>
                </a:solidFill>
                <a:latin typeface="Arial" pitchFamily="34" charset="0"/>
                <a:cs typeface="Arial" pitchFamily="34" charset="0"/>
              </a:rPr>
              <a:t> </a:t>
            </a:r>
            <a:r>
              <a:rPr lang="pt-BR" sz="2800" b="1" dirty="0" err="1" smtClean="0">
                <a:solidFill>
                  <a:schemeClr val="bg1"/>
                </a:solidFill>
                <a:latin typeface="Arial" pitchFamily="34" charset="0"/>
                <a:cs typeface="Arial" pitchFamily="34" charset="0"/>
              </a:rPr>
              <a:t>Mountains</a:t>
            </a:r>
            <a:r>
              <a:rPr lang="pt-BR" sz="2800" b="1" dirty="0" smtClean="0">
                <a:solidFill>
                  <a:schemeClr val="bg1"/>
                </a:solidFill>
                <a:latin typeface="Arial" pitchFamily="34" charset="0"/>
                <a:cs typeface="Arial" pitchFamily="34" charset="0"/>
              </a:rPr>
              <a:t> estão localizadas em </a:t>
            </a:r>
            <a:r>
              <a:rPr lang="pt-BR" sz="2800" b="1" dirty="0" err="1" smtClean="0">
                <a:solidFill>
                  <a:schemeClr val="bg1"/>
                </a:solidFill>
                <a:latin typeface="Arial" pitchFamily="34" charset="0"/>
                <a:cs typeface="Arial" pitchFamily="34" charset="0"/>
              </a:rPr>
              <a:t>Pima</a:t>
            </a:r>
            <a:r>
              <a:rPr lang="pt-BR" sz="2800" b="1" dirty="0" smtClean="0">
                <a:solidFill>
                  <a:schemeClr val="bg1"/>
                </a:solidFill>
                <a:latin typeface="Arial" pitchFamily="34" charset="0"/>
                <a:cs typeface="Arial" pitchFamily="34" charset="0"/>
              </a:rPr>
              <a:t> </a:t>
            </a:r>
            <a:r>
              <a:rPr lang="pt-BR" sz="2800" b="1" dirty="0" err="1" smtClean="0">
                <a:solidFill>
                  <a:schemeClr val="bg1"/>
                </a:solidFill>
                <a:latin typeface="Arial" pitchFamily="34" charset="0"/>
                <a:cs typeface="Arial" pitchFamily="34" charset="0"/>
              </a:rPr>
              <a:t>County</a:t>
            </a:r>
            <a:r>
              <a:rPr lang="pt-BR" sz="2800" b="1" dirty="0" smtClean="0">
                <a:solidFill>
                  <a:schemeClr val="bg1"/>
                </a:solidFill>
                <a:latin typeface="Arial" pitchFamily="34" charset="0"/>
                <a:cs typeface="Arial" pitchFamily="34" charset="0"/>
              </a:rPr>
              <a:t>, 30 milhas ao sudeste de </a:t>
            </a:r>
            <a:r>
              <a:rPr lang="pt-BR" sz="2800" b="1" dirty="0" err="1" smtClean="0">
                <a:solidFill>
                  <a:schemeClr val="bg1"/>
                </a:solidFill>
                <a:latin typeface="Arial" pitchFamily="34" charset="0"/>
                <a:cs typeface="Arial" pitchFamily="34" charset="0"/>
              </a:rPr>
              <a:t>Tucson</a:t>
            </a:r>
            <a:r>
              <a:rPr lang="pt-BR" sz="2800" b="1" dirty="0" smtClean="0">
                <a:solidFill>
                  <a:schemeClr val="bg1"/>
                </a:solidFill>
                <a:latin typeface="Arial" pitchFamily="34" charset="0"/>
                <a:cs typeface="Arial" pitchFamily="34" charset="0"/>
              </a:rPr>
              <a:t>, Arizona. As montanhas são 7 milhas de comprimento e 4 milhas de largura e ocupam cerca de 30 milhas quadradas. </a:t>
            </a:r>
          </a:p>
          <a:p>
            <a:pPr algn="ctr"/>
            <a:endParaRPr lang="pt-BR" sz="2800" b="1" dirty="0" smtClean="0">
              <a:solidFill>
                <a:schemeClr val="bg1"/>
              </a:solidFill>
              <a:latin typeface="Arial" pitchFamily="34" charset="0"/>
              <a:cs typeface="Arial" pitchFamily="34" charset="0"/>
            </a:endParaRP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1" name="Picture 3"/>
          <p:cNvPicPr>
            <a:picLocks noChangeAspect="1" noChangeArrowheads="1"/>
          </p:cNvPicPr>
          <p:nvPr/>
        </p:nvPicPr>
        <p:blipFill>
          <a:blip r:embed="rId3" cstate="print"/>
          <a:srcRect/>
          <a:stretch>
            <a:fillRect/>
          </a:stretch>
        </p:blipFill>
        <p:spPr bwMode="auto">
          <a:xfrm>
            <a:off x="5112319" y="1196752"/>
            <a:ext cx="3727625" cy="53285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0131"/>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0" name="TextBox 9"/>
          <p:cNvSpPr txBox="1"/>
          <p:nvPr/>
        </p:nvSpPr>
        <p:spPr>
          <a:xfrm>
            <a:off x="251520" y="1917407"/>
            <a:ext cx="8640960" cy="4031873"/>
          </a:xfrm>
          <a:prstGeom prst="rect">
            <a:avLst/>
          </a:prstGeom>
          <a:noFill/>
        </p:spPr>
        <p:txBody>
          <a:bodyPr wrap="square" rtlCol="0">
            <a:spAutoFit/>
          </a:bodyPr>
          <a:lstStyle/>
          <a:p>
            <a:pPr algn="ctr"/>
            <a:r>
              <a:rPr lang="pt-PT" sz="3200" b="1" dirty="0" smtClean="0">
                <a:solidFill>
                  <a:schemeClr val="bg1"/>
                </a:solidFill>
                <a:latin typeface="Arial" pitchFamily="34" charset="0"/>
                <a:cs typeface="Arial" pitchFamily="34" charset="0"/>
              </a:rPr>
              <a:t>Temos outro exemplo de rochas fora de ordem. </a:t>
            </a:r>
            <a:r>
              <a:rPr lang="en-US" sz="3200" b="1" dirty="0" smtClean="0">
                <a:solidFill>
                  <a:schemeClr val="bg1"/>
                </a:solidFill>
                <a:latin typeface="Arial" pitchFamily="34" charset="0"/>
                <a:cs typeface="Arial" pitchFamily="34" charset="0"/>
              </a:rPr>
              <a:t>As </a:t>
            </a:r>
            <a:r>
              <a:rPr lang="en-US" sz="3200" b="1" dirty="0" err="1" smtClean="0">
                <a:solidFill>
                  <a:schemeClr val="bg1"/>
                </a:solidFill>
                <a:latin typeface="Arial" pitchFamily="34" charset="0"/>
                <a:cs typeface="Arial" pitchFamily="34" charset="0"/>
              </a:rPr>
              <a:t>montanhas</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são</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blocos</a:t>
            </a:r>
            <a:r>
              <a:rPr lang="en-US" sz="3200" b="1" dirty="0" smtClean="0">
                <a:solidFill>
                  <a:schemeClr val="bg1"/>
                </a:solidFill>
                <a:latin typeface="Arial" pitchFamily="34" charset="0"/>
                <a:cs typeface="Arial" pitchFamily="34" charset="0"/>
              </a:rPr>
              <a:t> de </a:t>
            </a:r>
            <a:r>
              <a:rPr lang="en-US" sz="3200" b="1" dirty="0" err="1" smtClean="0">
                <a:solidFill>
                  <a:schemeClr val="bg1"/>
                </a:solidFill>
                <a:latin typeface="Arial" pitchFamily="34" charset="0"/>
                <a:cs typeface="Arial" pitchFamily="34" charset="0"/>
              </a:rPr>
              <a:t>pedra</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calcária</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Paleozóico</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fóssil-datado</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cerca</a:t>
            </a:r>
            <a:r>
              <a:rPr lang="en-US" sz="3200" b="1" dirty="0" smtClean="0">
                <a:solidFill>
                  <a:schemeClr val="bg1"/>
                </a:solidFill>
                <a:latin typeface="Arial" pitchFamily="34" charset="0"/>
                <a:cs typeface="Arial" pitchFamily="34" charset="0"/>
              </a:rPr>
              <a:t> de 5.700 </a:t>
            </a:r>
            <a:r>
              <a:rPr lang="en-US" sz="3200" b="1" dirty="0" err="1" smtClean="0">
                <a:solidFill>
                  <a:schemeClr val="bg1"/>
                </a:solidFill>
                <a:latin typeface="Arial" pitchFamily="34" charset="0"/>
                <a:cs typeface="Arial" pitchFamily="34" charset="0"/>
              </a:rPr>
              <a:t>pés</a:t>
            </a:r>
            <a:r>
              <a:rPr lang="en-US" sz="3200" b="1" dirty="0" smtClean="0">
                <a:solidFill>
                  <a:schemeClr val="bg1"/>
                </a:solidFill>
                <a:latin typeface="Arial" pitchFamily="34" charset="0"/>
                <a:cs typeface="Arial" pitchFamily="34" charset="0"/>
              </a:rPr>
              <a:t> de </a:t>
            </a:r>
            <a:r>
              <a:rPr lang="en-US" sz="3200" b="1" dirty="0" err="1" smtClean="0">
                <a:solidFill>
                  <a:schemeClr val="bg1"/>
                </a:solidFill>
                <a:latin typeface="Arial" pitchFamily="34" charset="0"/>
                <a:cs typeface="Arial" pitchFamily="34" charset="0"/>
              </a:rPr>
              <a:t>espessura</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que</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repousam</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sobre</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rochas</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datadas</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Cretáceo</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Isso</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significaria</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que</a:t>
            </a:r>
            <a:r>
              <a:rPr lang="en-US" sz="3200" b="1" dirty="0" smtClean="0">
                <a:solidFill>
                  <a:schemeClr val="bg1"/>
                </a:solidFill>
                <a:latin typeface="Arial" pitchFamily="34" charset="0"/>
                <a:cs typeface="Arial" pitchFamily="34" charset="0"/>
              </a:rPr>
              <a:t> as </a:t>
            </a:r>
            <a:r>
              <a:rPr lang="en-US" sz="3200" b="1" dirty="0" err="1" smtClean="0">
                <a:solidFill>
                  <a:schemeClr val="bg1"/>
                </a:solidFill>
                <a:latin typeface="Arial" pitchFamily="34" charset="0"/>
                <a:cs typeface="Arial" pitchFamily="34" charset="0"/>
              </a:rPr>
              <a:t>rochas</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mais</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baixas</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são</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mais</a:t>
            </a:r>
            <a:r>
              <a:rPr lang="en-US" sz="3200" b="1" dirty="0" smtClean="0">
                <a:solidFill>
                  <a:schemeClr val="bg1"/>
                </a:solidFill>
                <a:latin typeface="Arial" pitchFamily="34" charset="0"/>
                <a:cs typeface="Arial" pitchFamily="34" charset="0"/>
              </a:rPr>
              <a:t> de 100 </a:t>
            </a:r>
            <a:r>
              <a:rPr lang="en-US" sz="3200" b="1" dirty="0" err="1" smtClean="0">
                <a:solidFill>
                  <a:schemeClr val="bg1"/>
                </a:solidFill>
                <a:latin typeface="Arial" pitchFamily="34" charset="0"/>
                <a:cs typeface="Arial" pitchFamily="34" charset="0"/>
              </a:rPr>
              <a:t>milhões</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anos</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mais</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jovem</a:t>
            </a:r>
            <a:r>
              <a:rPr lang="en-US" sz="3200" b="1" dirty="0" smtClean="0">
                <a:solidFill>
                  <a:schemeClr val="bg1"/>
                </a:solidFill>
                <a:latin typeface="Arial" pitchFamily="34" charset="0"/>
                <a:cs typeface="Arial" pitchFamily="34" charset="0"/>
              </a:rPr>
              <a:t>" do </a:t>
            </a:r>
            <a:r>
              <a:rPr lang="en-US" sz="3200" b="1" dirty="0" err="1" smtClean="0">
                <a:solidFill>
                  <a:schemeClr val="bg1"/>
                </a:solidFill>
                <a:latin typeface="Arial" pitchFamily="34" charset="0"/>
                <a:cs typeface="Arial" pitchFamily="34" charset="0"/>
              </a:rPr>
              <a:t>que</a:t>
            </a:r>
            <a:r>
              <a:rPr lang="en-US" sz="3200" b="1" dirty="0" smtClean="0">
                <a:solidFill>
                  <a:schemeClr val="bg1"/>
                </a:solidFill>
                <a:latin typeface="Arial" pitchFamily="34" charset="0"/>
                <a:cs typeface="Arial" pitchFamily="34" charset="0"/>
              </a:rPr>
              <a:t> a </a:t>
            </a:r>
            <a:r>
              <a:rPr lang="en-US" sz="3200" b="1" dirty="0" err="1" smtClean="0">
                <a:solidFill>
                  <a:schemeClr val="bg1"/>
                </a:solidFill>
                <a:latin typeface="Arial" pitchFamily="34" charset="0"/>
                <a:cs typeface="Arial" pitchFamily="34" charset="0"/>
              </a:rPr>
              <a:t>montanha</a:t>
            </a:r>
            <a:r>
              <a:rPr lang="en-US" sz="3200" b="1" dirty="0" smtClean="0">
                <a:solidFill>
                  <a:schemeClr val="bg1"/>
                </a:solidFill>
                <a:latin typeface="Arial" pitchFamily="34" charset="0"/>
                <a:cs typeface="Arial" pitchFamily="34" charset="0"/>
              </a:rPr>
              <a:t> </a:t>
            </a:r>
            <a:r>
              <a:rPr lang="en-US" sz="3200" b="1" dirty="0" err="1" smtClean="0">
                <a:solidFill>
                  <a:schemeClr val="bg1"/>
                </a:solidFill>
                <a:latin typeface="Arial" pitchFamily="34" charset="0"/>
                <a:cs typeface="Arial" pitchFamily="34" charset="0"/>
              </a:rPr>
              <a:t>acima</a:t>
            </a:r>
            <a:r>
              <a:rPr lang="en-US" sz="3200" b="1" dirty="0" smtClean="0">
                <a:solidFill>
                  <a:schemeClr val="bg1"/>
                </a:solidFill>
                <a:latin typeface="Arial" pitchFamily="34" charset="0"/>
                <a:cs typeface="Arial" pitchFamily="34" charset="0"/>
              </a:rPr>
              <a:t>. </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0" name="TextBox 9"/>
          <p:cNvSpPr txBox="1"/>
          <p:nvPr/>
        </p:nvSpPr>
        <p:spPr>
          <a:xfrm>
            <a:off x="467544" y="1196752"/>
            <a:ext cx="8064896" cy="461665"/>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jovem!</a:t>
            </a:r>
            <a:endParaRPr lang="pt-BR" sz="2400" b="1" dirty="0">
              <a:solidFill>
                <a:schemeClr val="bg1"/>
              </a:solidFill>
            </a:endParaRP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18" name="Table 17"/>
          <p:cNvGraphicFramePr>
            <a:graphicFrameLocks noGrp="1"/>
          </p:cNvGraphicFramePr>
          <p:nvPr/>
        </p:nvGraphicFramePr>
        <p:xfrm>
          <a:off x="251520" y="1124744"/>
          <a:ext cx="8640960" cy="5486400"/>
        </p:xfrm>
        <a:graphic>
          <a:graphicData uri="http://schemas.openxmlformats.org/drawingml/2006/table">
            <a:tbl>
              <a:tblPr firstRow="1" bandRow="1">
                <a:tableStyleId>{5C22544A-7EE6-4342-B048-85BDC9FD1C3A}</a:tableStyleId>
              </a:tblPr>
              <a:tblGrid>
                <a:gridCol w="1080120"/>
                <a:gridCol w="3528392"/>
                <a:gridCol w="2160240"/>
                <a:gridCol w="1872208"/>
              </a:tblGrid>
              <a:tr h="363015">
                <a:tc gridSpan="4">
                  <a:txBody>
                    <a:bodyPr/>
                    <a:lstStyle/>
                    <a:p>
                      <a:pPr algn="ctr"/>
                      <a:r>
                        <a:rPr lang="pt-BR" dirty="0" smtClean="0"/>
                        <a:t>Períodos Geológicos</a:t>
                      </a:r>
                      <a:endParaRPr lang="pt-BR" dirty="0"/>
                    </a:p>
                  </a:txBody>
                  <a:tcPr/>
                </a:tc>
                <a:tc hMerge="1">
                  <a:txBody>
                    <a:bodyPr/>
                    <a:lstStyle/>
                    <a:p>
                      <a:endParaRPr lang="pt-BR" dirty="0"/>
                    </a:p>
                  </a:txBody>
                  <a:tcPr/>
                </a:tc>
                <a:tc hMerge="1">
                  <a:txBody>
                    <a:bodyPr/>
                    <a:lstStyle/>
                    <a:p>
                      <a:endParaRPr lang="pt-BR"/>
                    </a:p>
                  </a:txBody>
                  <a:tcPr/>
                </a:tc>
                <a:tc hMerge="1">
                  <a:txBody>
                    <a:bodyPr/>
                    <a:lstStyle/>
                    <a:p>
                      <a:endParaRPr lang="pt-BR"/>
                    </a:p>
                  </a:txBody>
                  <a:tcPr/>
                </a:tc>
              </a:tr>
              <a:tr h="363015">
                <a:tc>
                  <a:txBody>
                    <a:bodyPr/>
                    <a:lstStyle/>
                    <a:p>
                      <a:pPr algn="ctr"/>
                      <a:r>
                        <a:rPr lang="pt-BR" b="1" dirty="0" smtClean="0">
                          <a:solidFill>
                            <a:srgbClr val="333333"/>
                          </a:solidFill>
                        </a:rPr>
                        <a:t>Eras</a:t>
                      </a:r>
                      <a:endParaRPr lang="pt-BR"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Como Deve Ser</a:t>
                      </a:r>
                      <a:endParaRPr lang="pt-BR" b="1" dirty="0">
                        <a:solidFill>
                          <a:srgbClr val="333333"/>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b="1" dirty="0">
                        <a:solidFill>
                          <a:srgbClr val="333333"/>
                        </a:solidFill>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Realidade</a:t>
                      </a:r>
                      <a:endParaRPr lang="pt-BR" b="1" dirty="0">
                        <a:solidFill>
                          <a:srgbClr val="333333"/>
                        </a:solidFill>
                      </a:endParaRPr>
                    </a:p>
                  </a:txBody>
                  <a:tcPr/>
                </a:tc>
              </a:tr>
              <a:tr h="363015">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333333"/>
                          </a:solidFill>
                          <a:latin typeface="Arial Black" pitchFamily="34" charset="0"/>
                        </a:rPr>
                        <a:t>CENO- ZOICA</a:t>
                      </a:r>
                    </a:p>
                  </a:txBody>
                  <a:tcPr anchor="ctr" anchorCtr="1">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Quaternário</a:t>
                      </a:r>
                      <a:endParaRPr lang="pt-BR" b="1" dirty="0">
                        <a:solidFill>
                          <a:srgbClr val="333333"/>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b="1" dirty="0">
                        <a:solidFill>
                          <a:srgbClr val="333333"/>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b="1" dirty="0">
                        <a:solidFill>
                          <a:srgbClr val="333333"/>
                        </a:solidFill>
                      </a:endParaRPr>
                    </a:p>
                  </a:txBody>
                  <a:tcPr/>
                </a:tc>
              </a:tr>
              <a:tr h="363015">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Tercíario</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endParaRPr lang="pt-BR" b="1" dirty="0">
                        <a:solidFill>
                          <a:srgbClr val="333333"/>
                        </a:solidFill>
                      </a:endParaRPr>
                    </a:p>
                  </a:txBody>
                  <a:tcPr/>
                </a:tc>
              </a:tr>
              <a:tr h="363015">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333333"/>
                          </a:solidFill>
                          <a:latin typeface="Arial Black" pitchFamily="34" charset="0"/>
                        </a:rPr>
                        <a:t>MESO- ZOICA</a:t>
                      </a:r>
                    </a:p>
                    <a:p>
                      <a:pPr algn="ctr"/>
                      <a:endParaRPr lang="pt-BR" sz="1600" b="1" dirty="0">
                        <a:solidFill>
                          <a:srgbClr val="333333"/>
                        </a:solidFill>
                      </a:endParaRPr>
                    </a:p>
                  </a:txBody>
                  <a:tcPr anchor="ctr" anchorCtr="1">
                    <a:solidFill>
                      <a:schemeClr val="tx1">
                        <a:lumMod val="20000"/>
                        <a:lumOff val="80000"/>
                      </a:schemeClr>
                    </a:solidFill>
                  </a:tcPr>
                </a:tc>
                <a:tc>
                  <a:txBody>
                    <a:bodyPr/>
                    <a:lstStyle/>
                    <a:p>
                      <a:r>
                        <a:rPr lang="pt-BR" b="1" dirty="0" err="1" smtClean="0">
                          <a:solidFill>
                            <a:srgbClr val="333333"/>
                          </a:solidFill>
                        </a:rPr>
                        <a:t>Cretácico</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endParaRPr lang="pt-BR" b="1" dirty="0">
                        <a:solidFill>
                          <a:srgbClr val="333333"/>
                        </a:solidFill>
                      </a:endParaRPr>
                    </a:p>
                  </a:txBody>
                  <a:tcPr/>
                </a:tc>
              </a:tr>
              <a:tr h="363015">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Jurásico</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r>
                        <a:rPr lang="pt-BR" b="1" dirty="0" err="1" smtClean="0">
                          <a:solidFill>
                            <a:srgbClr val="333333"/>
                          </a:solidFill>
                        </a:rPr>
                        <a:t>Pérmico</a:t>
                      </a:r>
                      <a:endParaRPr lang="pt-BR" b="1" dirty="0">
                        <a:solidFill>
                          <a:srgbClr val="333333"/>
                        </a:solidFill>
                      </a:endParaRPr>
                    </a:p>
                  </a:txBody>
                  <a:tcPr/>
                </a:tc>
              </a:tr>
              <a:tr h="363015">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b="1" dirty="0" smtClean="0">
                          <a:solidFill>
                            <a:srgbClr val="333333"/>
                          </a:solidFill>
                        </a:rPr>
                        <a:t>Triásico</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err="1" smtClean="0">
                          <a:solidFill>
                            <a:srgbClr val="333333"/>
                          </a:solidFill>
                        </a:rPr>
                        <a:t>Cretácico</a:t>
                      </a:r>
                      <a:endParaRPr lang="pt-BR" b="1" dirty="0">
                        <a:solidFill>
                          <a:srgbClr val="333333"/>
                        </a:solidFill>
                      </a:endParaRPr>
                    </a:p>
                  </a:txBody>
                  <a:tcPr/>
                </a:tc>
              </a:tr>
              <a:tr h="363015">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333333"/>
                          </a:solidFill>
                          <a:latin typeface="Arial Black" pitchFamily="34" charset="0"/>
                        </a:rPr>
                        <a:t>PALEO- ZOICA</a:t>
                      </a:r>
                    </a:p>
                    <a:p>
                      <a:pPr algn="ctr"/>
                      <a:endParaRPr lang="pt-BR" sz="1600" b="1" dirty="0">
                        <a:solidFill>
                          <a:srgbClr val="333333"/>
                        </a:solidFill>
                      </a:endParaRPr>
                    </a:p>
                  </a:txBody>
                  <a:tcPr anchor="ctr" anchorCtr="1">
                    <a:solidFill>
                      <a:schemeClr val="tx1">
                        <a:lumMod val="20000"/>
                        <a:lumOff val="80000"/>
                      </a:schemeClr>
                    </a:solidFill>
                  </a:tcPr>
                </a:tc>
                <a:tc>
                  <a:txBody>
                    <a:bodyPr/>
                    <a:lstStyle/>
                    <a:p>
                      <a:r>
                        <a:rPr lang="pt-BR" b="1" dirty="0" err="1" smtClean="0">
                          <a:solidFill>
                            <a:srgbClr val="333333"/>
                          </a:solidFill>
                        </a:rPr>
                        <a:t>Pérmico</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endParaRPr lang="pt-BR"/>
                    </a:p>
                  </a:txBody>
                  <a:tcPr/>
                </a:tc>
              </a:tr>
              <a:tr h="363015">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1" dirty="0" smtClean="0">
                          <a:solidFill>
                            <a:srgbClr val="333333"/>
                          </a:solidFill>
                        </a:rPr>
                        <a:t>Carbonífero (</a:t>
                      </a:r>
                      <a:r>
                        <a:rPr lang="pt-BR" b="1" dirty="0" err="1" smtClean="0">
                          <a:solidFill>
                            <a:srgbClr val="333333"/>
                          </a:solidFill>
                        </a:rPr>
                        <a:t>Pennsylvanian</a:t>
                      </a:r>
                      <a:r>
                        <a:rPr lang="pt-BR" b="1" dirty="0" smtClean="0">
                          <a:solidFill>
                            <a:srgbClr val="333333"/>
                          </a:solidFill>
                        </a:rPr>
                        <a:t>)</a:t>
                      </a:r>
                      <a:endParaRPr lang="pt-BR" b="1" dirty="0">
                        <a:solidFill>
                          <a:srgbClr val="333333"/>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b="1" dirty="0">
                        <a:solidFill>
                          <a:srgbClr val="333333"/>
                        </a:solidFill>
                      </a:endParaRPr>
                    </a:p>
                  </a:txBody>
                  <a:tcPr>
                    <a:solidFill>
                      <a:schemeClr val="bg1"/>
                    </a:solidFill>
                  </a:tcPr>
                </a:tc>
                <a:tc>
                  <a:txBody>
                    <a:bodyPr/>
                    <a:lstStyle/>
                    <a:p>
                      <a:endParaRPr lang="pt-BR" dirty="0"/>
                    </a:p>
                  </a:txBody>
                  <a:tcPr/>
                </a:tc>
              </a:tr>
              <a:tr h="363015">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b="1" dirty="0" smtClean="0">
                          <a:solidFill>
                            <a:srgbClr val="333333"/>
                          </a:solidFill>
                        </a:rPr>
                        <a:t>Carbonífero (</a:t>
                      </a:r>
                      <a:r>
                        <a:rPr lang="pt-BR" b="1" dirty="0" err="1" smtClean="0">
                          <a:solidFill>
                            <a:srgbClr val="333333"/>
                          </a:solidFill>
                        </a:rPr>
                        <a:t>Mmississippian</a:t>
                      </a:r>
                      <a:r>
                        <a:rPr lang="pt-BR" b="1" dirty="0" smtClean="0">
                          <a:solidFill>
                            <a:srgbClr val="333333"/>
                          </a:solidFill>
                        </a:rPr>
                        <a:t>)</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endParaRPr lang="pt-BR" b="1" dirty="0">
                        <a:solidFill>
                          <a:srgbClr val="333333"/>
                        </a:solidFill>
                      </a:endParaRPr>
                    </a:p>
                  </a:txBody>
                  <a:tcPr/>
                </a:tc>
              </a:tr>
              <a:tr h="363015">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Devónico</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endParaRPr lang="pt-BR" b="1" dirty="0">
                        <a:solidFill>
                          <a:srgbClr val="333333"/>
                        </a:solidFill>
                      </a:endParaRPr>
                    </a:p>
                  </a:txBody>
                  <a:tcPr/>
                </a:tc>
              </a:tr>
              <a:tr h="363015">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Silúrico</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endParaRPr lang="pt-BR" b="1" dirty="0">
                        <a:solidFill>
                          <a:srgbClr val="333333"/>
                        </a:solidFill>
                      </a:endParaRPr>
                    </a:p>
                  </a:txBody>
                  <a:tcPr/>
                </a:tc>
              </a:tr>
              <a:tr h="363015">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Ordovicico</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endParaRPr lang="pt-BR" b="1" dirty="0">
                        <a:solidFill>
                          <a:srgbClr val="333333"/>
                        </a:solidFill>
                      </a:endParaRPr>
                    </a:p>
                  </a:txBody>
                  <a:tcPr/>
                </a:tc>
              </a:tr>
              <a:tr h="363015">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b="1" dirty="0" err="1" smtClean="0">
                          <a:solidFill>
                            <a:srgbClr val="333333"/>
                          </a:solidFill>
                        </a:rPr>
                        <a:t>Cámbrico</a:t>
                      </a:r>
                      <a:endParaRPr lang="pt-BR" b="1" dirty="0">
                        <a:solidFill>
                          <a:srgbClr val="333333"/>
                        </a:solidFill>
                      </a:endParaRPr>
                    </a:p>
                  </a:txBody>
                  <a:tcPr/>
                </a:tc>
                <a:tc>
                  <a:txBody>
                    <a:bodyPr/>
                    <a:lstStyle/>
                    <a:p>
                      <a:endParaRPr lang="pt-BR" b="1" dirty="0">
                        <a:solidFill>
                          <a:srgbClr val="333333"/>
                        </a:solidFill>
                      </a:endParaRPr>
                    </a:p>
                  </a:txBody>
                  <a:tcPr>
                    <a:solidFill>
                      <a:schemeClr val="bg1"/>
                    </a:solidFill>
                  </a:tcPr>
                </a:tc>
                <a:tc>
                  <a:txBody>
                    <a:bodyPr/>
                    <a:lstStyle/>
                    <a:p>
                      <a:endParaRPr lang="pt-BR" b="1" dirty="0">
                        <a:solidFill>
                          <a:srgbClr val="333333"/>
                        </a:solidFill>
                      </a:endParaRPr>
                    </a:p>
                  </a:txBody>
                  <a:tcPr/>
                </a:tc>
              </a:tr>
              <a:tr h="363015">
                <a:tc>
                  <a:txBody>
                    <a:bodyPr/>
                    <a:lstStyle/>
                    <a:p>
                      <a:pPr algn="ctr"/>
                      <a:endParaRPr lang="pt-BR" b="1" dirty="0">
                        <a:solidFill>
                          <a:srgbClr val="333333"/>
                        </a:solidFill>
                      </a:endParaRPr>
                    </a:p>
                  </a:txBody>
                  <a:tcPr>
                    <a:solidFill>
                      <a:schemeClr val="tx1">
                        <a:lumMod val="20000"/>
                        <a:lumOff val="80000"/>
                      </a:schemeClr>
                    </a:solidFill>
                  </a:tcPr>
                </a:tc>
                <a:tc gridSpan="3">
                  <a:txBody>
                    <a:bodyPr/>
                    <a:lstStyle/>
                    <a:p>
                      <a:pPr algn="ctr"/>
                      <a:r>
                        <a:rPr lang="pt-BR" b="1" dirty="0" err="1" smtClean="0">
                          <a:solidFill>
                            <a:srgbClr val="333333"/>
                          </a:solidFill>
                        </a:rPr>
                        <a:t>Precámbrico</a:t>
                      </a:r>
                      <a:endParaRPr lang="pt-BR" b="1" dirty="0">
                        <a:solidFill>
                          <a:srgbClr val="333333"/>
                        </a:solidFill>
                      </a:endParaRPr>
                    </a:p>
                  </a:txBody>
                  <a:tcPr/>
                </a:tc>
                <a:tc hMerge="1">
                  <a:txBody>
                    <a:bodyPr/>
                    <a:lstStyle/>
                    <a:p>
                      <a:endParaRPr lang="pt-BR"/>
                    </a:p>
                  </a:txBody>
                  <a:tcPr/>
                </a:tc>
                <a:tc hMerge="1">
                  <a:txBody>
                    <a:bodyPr/>
                    <a:lstStyle/>
                    <a:p>
                      <a:endParaRPr lang="pt-BR"/>
                    </a:p>
                  </a:txBody>
                  <a:tcPr/>
                </a:tc>
              </a:tr>
            </a:tbl>
          </a:graphicData>
        </a:graphic>
      </p:graphicFrame>
      <p:cxnSp>
        <p:nvCxnSpPr>
          <p:cNvPr id="12" name="Straight Arrow Connector 11"/>
          <p:cNvCxnSpPr/>
          <p:nvPr/>
        </p:nvCxnSpPr>
        <p:spPr bwMode="auto">
          <a:xfrm>
            <a:off x="4860032" y="2852936"/>
            <a:ext cx="2160240" cy="648072"/>
          </a:xfrm>
          <a:prstGeom prst="straightConnector1">
            <a:avLst/>
          </a:prstGeom>
          <a:solidFill>
            <a:schemeClr val="accent1"/>
          </a:solidFill>
          <a:ln w="57150" cap="flat" cmpd="sng" algn="ctr">
            <a:solidFill>
              <a:schemeClr val="accent2"/>
            </a:solidFill>
            <a:prstDash val="solid"/>
            <a:round/>
            <a:headEnd type="none" w="med" len="med"/>
            <a:tailEnd type="arrow"/>
          </a:ln>
          <a:effectLst/>
        </p:spPr>
      </p:cxnSp>
      <p:cxnSp>
        <p:nvCxnSpPr>
          <p:cNvPr id="16" name="Straight Arrow Connector 15"/>
          <p:cNvCxnSpPr/>
          <p:nvPr/>
        </p:nvCxnSpPr>
        <p:spPr bwMode="auto">
          <a:xfrm flipV="1">
            <a:off x="4932040" y="3140968"/>
            <a:ext cx="2088232" cy="720080"/>
          </a:xfrm>
          <a:prstGeom prst="straightConnector1">
            <a:avLst/>
          </a:prstGeom>
          <a:solidFill>
            <a:schemeClr val="accent1"/>
          </a:solidFill>
          <a:ln w="57150" cap="flat" cmpd="sng" algn="ctr">
            <a:solidFill>
              <a:schemeClr val="accent2"/>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10131"/>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0" name="TextBox 9"/>
          <p:cNvSpPr txBox="1"/>
          <p:nvPr/>
        </p:nvSpPr>
        <p:spPr>
          <a:xfrm>
            <a:off x="251520" y="1124744"/>
            <a:ext cx="8640960" cy="1569660"/>
          </a:xfrm>
          <a:prstGeom prst="rect">
            <a:avLst/>
          </a:prstGeom>
          <a:noFill/>
        </p:spPr>
        <p:txBody>
          <a:bodyPr wrap="square" rtlCol="0">
            <a:spAutoFit/>
          </a:bodyPr>
          <a:lstStyle/>
          <a:p>
            <a:pPr algn="ctr"/>
            <a:r>
              <a:rPr lang="pt-BR" sz="3200" b="1" dirty="0" smtClean="0">
                <a:solidFill>
                  <a:schemeClr val="bg1"/>
                </a:solidFill>
                <a:latin typeface="Arial" pitchFamily="34" charset="0"/>
                <a:cs typeface="Arial" pitchFamily="34" charset="0"/>
              </a:rPr>
              <a:t>A explicação habitual de falha de </a:t>
            </a:r>
            <a:r>
              <a:rPr lang="pt-BR" sz="3200" b="1" dirty="0" err="1" smtClean="0">
                <a:solidFill>
                  <a:schemeClr val="bg1"/>
                </a:solidFill>
                <a:latin typeface="Arial" pitchFamily="34" charset="0"/>
                <a:cs typeface="Arial" pitchFamily="34" charset="0"/>
              </a:rPr>
              <a:t>cavagalmento</a:t>
            </a:r>
            <a:r>
              <a:rPr lang="pt-BR" sz="3200" b="1" dirty="0" smtClean="0">
                <a:solidFill>
                  <a:schemeClr val="bg1"/>
                </a:solidFill>
                <a:latin typeface="Arial" pitchFamily="34" charset="0"/>
                <a:cs typeface="Arial" pitchFamily="34" charset="0"/>
              </a:rPr>
              <a:t> é invocado para explicar esta inversão.</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7" name="Picture 8" descr="https://upload.wikimedia.org/wikipedia/commons/8/89/Lewis_overthrust_fault_nh10f.jpg"/>
          <p:cNvPicPr>
            <a:picLocks noChangeAspect="1" noChangeArrowheads="1"/>
          </p:cNvPicPr>
          <p:nvPr/>
        </p:nvPicPr>
        <p:blipFill>
          <a:blip r:embed="rId3" cstate="print"/>
          <a:srcRect/>
          <a:stretch>
            <a:fillRect/>
          </a:stretch>
        </p:blipFill>
        <p:spPr bwMode="auto">
          <a:xfrm>
            <a:off x="1294138" y="2669385"/>
            <a:ext cx="6552728" cy="4071983"/>
          </a:xfrm>
          <a:prstGeom prst="rect">
            <a:avLst/>
          </a:prstGeom>
          <a:noFill/>
        </p:spPr>
      </p:pic>
      <p:sp>
        <p:nvSpPr>
          <p:cNvPr id="8" name="TextBox 7"/>
          <p:cNvSpPr txBox="1"/>
          <p:nvPr/>
        </p:nvSpPr>
        <p:spPr>
          <a:xfrm>
            <a:off x="3203848" y="2694399"/>
            <a:ext cx="4536504" cy="2246769"/>
          </a:xfrm>
          <a:prstGeom prst="rect">
            <a:avLst/>
          </a:prstGeom>
          <a:noFill/>
        </p:spPr>
        <p:txBody>
          <a:bodyPr wrap="square" rtlCol="0">
            <a:spAutoFit/>
          </a:bodyPr>
          <a:lstStyle/>
          <a:p>
            <a:pPr marL="342900" indent="-342900">
              <a:buAutoNum type="arabicPeriod"/>
            </a:pPr>
            <a:r>
              <a:rPr lang="pt-BR" sz="2000" b="1" dirty="0" smtClean="0">
                <a:solidFill>
                  <a:srgbClr val="000000"/>
                </a:solidFill>
              </a:rPr>
              <a:t>Sedimentos são depositados.</a:t>
            </a:r>
          </a:p>
          <a:p>
            <a:pPr marL="342900" indent="-342900">
              <a:buAutoNum type="arabicPeriod"/>
            </a:pPr>
            <a:r>
              <a:rPr lang="pt-BR" sz="2000" b="1" dirty="0" smtClean="0">
                <a:solidFill>
                  <a:srgbClr val="000000"/>
                </a:solidFill>
              </a:rPr>
              <a:t>Houve um levantamento ou falha da terra.</a:t>
            </a:r>
          </a:p>
          <a:p>
            <a:pPr marL="342900" indent="-342900">
              <a:buAutoNum type="arabicPeriod"/>
            </a:pPr>
            <a:r>
              <a:rPr lang="pt-BR" sz="2000" b="1" dirty="0" smtClean="0">
                <a:solidFill>
                  <a:srgbClr val="000000"/>
                </a:solidFill>
              </a:rPr>
              <a:t>Rochas são dobradas.</a:t>
            </a:r>
          </a:p>
          <a:p>
            <a:pPr marL="342900" indent="-342900">
              <a:buAutoNum type="arabicPeriod"/>
            </a:pPr>
            <a:r>
              <a:rPr lang="pt-BR" sz="2000" b="1" dirty="0" smtClean="0">
                <a:solidFill>
                  <a:srgbClr val="000000"/>
                </a:solidFill>
              </a:rPr>
              <a:t>Houve um deslizamento.</a:t>
            </a:r>
          </a:p>
          <a:p>
            <a:pPr marL="342900" indent="-342900">
              <a:buAutoNum type="arabicPeriod"/>
            </a:pPr>
            <a:r>
              <a:rPr lang="pt-BR" sz="2000" b="1" dirty="0" smtClean="0">
                <a:solidFill>
                  <a:srgbClr val="000000"/>
                </a:solidFill>
              </a:rPr>
              <a:t>A erosão deixa rocha velha em cima de rocha nova.</a:t>
            </a:r>
            <a:endParaRPr lang="pt-BR" sz="2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13" name="Group 12"/>
          <p:cNvGrpSpPr/>
          <p:nvPr/>
        </p:nvGrpSpPr>
        <p:grpSpPr>
          <a:xfrm>
            <a:off x="2411468" y="3104818"/>
            <a:ext cx="4320772" cy="2880320"/>
            <a:chOff x="1187332" y="332656"/>
            <a:chExt cx="4320772" cy="2880320"/>
          </a:xfrm>
        </p:grpSpPr>
        <p:grpSp>
          <p:nvGrpSpPr>
            <p:cNvPr id="14" name="Group 10"/>
            <p:cNvGrpSpPr/>
            <p:nvPr/>
          </p:nvGrpSpPr>
          <p:grpSpPr>
            <a:xfrm>
              <a:off x="1187332" y="332656"/>
              <a:ext cx="4320772" cy="2880320"/>
              <a:chOff x="1187332" y="332656"/>
              <a:chExt cx="4320772" cy="2880320"/>
            </a:xfrm>
          </p:grpSpPr>
          <p:sp>
            <p:nvSpPr>
              <p:cNvPr id="24" name="Rectangle 23"/>
              <p:cNvSpPr/>
              <p:nvPr/>
            </p:nvSpPr>
            <p:spPr>
              <a:xfrm>
                <a:off x="1187624" y="332656"/>
                <a:ext cx="4320480" cy="72008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ctangle 24"/>
              <p:cNvSpPr/>
              <p:nvPr/>
            </p:nvSpPr>
            <p:spPr>
              <a:xfrm>
                <a:off x="1187332" y="1052736"/>
                <a:ext cx="4320480" cy="72008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ctangle 25"/>
              <p:cNvSpPr/>
              <p:nvPr/>
            </p:nvSpPr>
            <p:spPr>
              <a:xfrm>
                <a:off x="1187624" y="1772816"/>
                <a:ext cx="4320480" cy="72008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ctangle 26"/>
              <p:cNvSpPr/>
              <p:nvPr/>
            </p:nvSpPr>
            <p:spPr>
              <a:xfrm>
                <a:off x="1187332" y="2492896"/>
                <a:ext cx="4320480" cy="720080"/>
              </a:xfrm>
              <a:prstGeom prst="rect">
                <a:avLst/>
              </a:prstGeom>
              <a:blipFill>
                <a:blip r:embed="rId5" cstate="print">
                  <a:duotone>
                    <a:schemeClr val="accent1">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5" name="TextBox 14"/>
            <p:cNvSpPr txBox="1"/>
            <p:nvPr/>
          </p:nvSpPr>
          <p:spPr>
            <a:xfrm>
              <a:off x="1277853" y="476964"/>
              <a:ext cx="2520280" cy="461665"/>
            </a:xfrm>
            <a:prstGeom prst="rect">
              <a:avLst/>
            </a:prstGeom>
            <a:noFill/>
          </p:spPr>
          <p:txBody>
            <a:bodyPr wrap="square" rtlCol="0">
              <a:spAutoFit/>
            </a:bodyPr>
            <a:lstStyle/>
            <a:p>
              <a:r>
                <a:rPr lang="pt-BR" sz="2400" b="1" dirty="0" smtClean="0">
                  <a:solidFill>
                    <a:srgbClr val="333333"/>
                  </a:solidFill>
                  <a:latin typeface="Arial Black" pitchFamily="34" charset="0"/>
                  <a:cs typeface="Arial" pitchFamily="34" charset="0"/>
                </a:rPr>
                <a:t>CRETÁCICO</a:t>
              </a:r>
              <a:endParaRPr lang="pt-BR" sz="2400" dirty="0">
                <a:latin typeface="Arial Black" pitchFamily="34" charset="0"/>
                <a:cs typeface="Arial" pitchFamily="34" charset="0"/>
              </a:endParaRPr>
            </a:p>
          </p:txBody>
        </p:sp>
        <p:sp>
          <p:nvSpPr>
            <p:cNvPr id="19" name="TextBox 18"/>
            <p:cNvSpPr txBox="1"/>
            <p:nvPr/>
          </p:nvSpPr>
          <p:spPr>
            <a:xfrm>
              <a:off x="1277853" y="1197044"/>
              <a:ext cx="2520280" cy="461665"/>
            </a:xfrm>
            <a:prstGeom prst="rect">
              <a:avLst/>
            </a:prstGeom>
            <a:noFill/>
          </p:spPr>
          <p:txBody>
            <a:bodyPr wrap="square" rtlCol="0">
              <a:spAutoFit/>
            </a:bodyPr>
            <a:lstStyle/>
            <a:p>
              <a:r>
                <a:rPr lang="pt-BR" sz="2400" b="1" dirty="0" smtClean="0">
                  <a:solidFill>
                    <a:srgbClr val="333333"/>
                  </a:solidFill>
                  <a:latin typeface="Arial Black" pitchFamily="34" charset="0"/>
                  <a:cs typeface="Arial" pitchFamily="34" charset="0"/>
                </a:rPr>
                <a:t>JURÁSICO</a:t>
              </a:r>
              <a:endParaRPr lang="pt-BR" sz="2400" dirty="0">
                <a:latin typeface="Arial Black" pitchFamily="34" charset="0"/>
                <a:cs typeface="Arial" pitchFamily="34" charset="0"/>
              </a:endParaRPr>
            </a:p>
          </p:txBody>
        </p:sp>
        <p:sp>
          <p:nvSpPr>
            <p:cNvPr id="20" name="TextBox 19"/>
            <p:cNvSpPr txBox="1"/>
            <p:nvPr/>
          </p:nvSpPr>
          <p:spPr>
            <a:xfrm>
              <a:off x="1277561" y="1898903"/>
              <a:ext cx="2520280" cy="461665"/>
            </a:xfrm>
            <a:prstGeom prst="rect">
              <a:avLst/>
            </a:prstGeom>
            <a:noFill/>
          </p:spPr>
          <p:txBody>
            <a:bodyPr wrap="square" rtlCol="0">
              <a:spAutoFit/>
            </a:bodyPr>
            <a:lstStyle/>
            <a:p>
              <a:r>
                <a:rPr lang="pt-BR" sz="2400" b="1" dirty="0" smtClean="0">
                  <a:solidFill>
                    <a:srgbClr val="333333"/>
                  </a:solidFill>
                  <a:latin typeface="Arial Black" pitchFamily="34" charset="0"/>
                  <a:cs typeface="Arial" pitchFamily="34" charset="0"/>
                </a:rPr>
                <a:t>TRIÁSICO</a:t>
              </a:r>
              <a:endParaRPr lang="pt-BR" sz="2400" dirty="0">
                <a:latin typeface="Arial Black" pitchFamily="34" charset="0"/>
                <a:cs typeface="Arial" pitchFamily="34" charset="0"/>
              </a:endParaRPr>
            </a:p>
          </p:txBody>
        </p:sp>
        <p:sp>
          <p:nvSpPr>
            <p:cNvPr id="21" name="TextBox 20"/>
            <p:cNvSpPr txBox="1"/>
            <p:nvPr/>
          </p:nvSpPr>
          <p:spPr>
            <a:xfrm>
              <a:off x="1277853" y="2618983"/>
              <a:ext cx="2520280" cy="461665"/>
            </a:xfrm>
            <a:prstGeom prst="rect">
              <a:avLst/>
            </a:prstGeom>
            <a:noFill/>
          </p:spPr>
          <p:txBody>
            <a:bodyPr wrap="square" rtlCol="0">
              <a:spAutoFit/>
            </a:bodyPr>
            <a:lstStyle/>
            <a:p>
              <a:r>
                <a:rPr lang="pt-BR" sz="2400" b="1" dirty="0" smtClean="0">
                  <a:solidFill>
                    <a:srgbClr val="333333"/>
                  </a:solidFill>
                  <a:latin typeface="Arial Black" pitchFamily="34" charset="0"/>
                  <a:cs typeface="Arial" pitchFamily="34" charset="0"/>
                </a:rPr>
                <a:t>PÉRMICO</a:t>
              </a:r>
              <a:endParaRPr lang="pt-BR" sz="2400" dirty="0">
                <a:latin typeface="Arial Black" pitchFamily="34" charset="0"/>
                <a:cs typeface="Arial" pitchFamily="34" charset="0"/>
              </a:endParaRPr>
            </a:p>
          </p:txBody>
        </p:sp>
        <p:pic>
          <p:nvPicPr>
            <p:cNvPr id="22" name="Picture 21" descr="Untitle3.jpg"/>
            <p:cNvPicPr>
              <a:picLocks noChangeAspect="1"/>
            </p:cNvPicPr>
            <p:nvPr/>
          </p:nvPicPr>
          <p:blipFill>
            <a:blip r:embed="rId6" cstate="print">
              <a:clrChange>
                <a:clrFrom>
                  <a:srgbClr val="FFFFFF"/>
                </a:clrFrom>
                <a:clrTo>
                  <a:srgbClr val="FFFFFF">
                    <a:alpha val="0"/>
                  </a:srgbClr>
                </a:clrTo>
              </a:clrChange>
            </a:blip>
            <a:stretch>
              <a:fillRect/>
            </a:stretch>
          </p:blipFill>
          <p:spPr>
            <a:xfrm>
              <a:off x="3635604" y="350586"/>
              <a:ext cx="1471021" cy="720080"/>
            </a:xfrm>
            <a:prstGeom prst="rect">
              <a:avLst/>
            </a:prstGeom>
          </p:spPr>
        </p:pic>
        <p:pic>
          <p:nvPicPr>
            <p:cNvPr id="23" name="Picture 22" descr="Untitle4.jpg"/>
            <p:cNvPicPr>
              <a:picLocks noChangeAspect="1"/>
            </p:cNvPicPr>
            <p:nvPr/>
          </p:nvPicPr>
          <p:blipFill>
            <a:blip r:embed="rId7" cstate="print">
              <a:clrChange>
                <a:clrFrom>
                  <a:srgbClr val="FCFFF8"/>
                </a:clrFrom>
                <a:clrTo>
                  <a:srgbClr val="FCFFF8">
                    <a:alpha val="0"/>
                  </a:srgbClr>
                </a:clrTo>
              </a:clrChange>
            </a:blip>
            <a:stretch>
              <a:fillRect/>
            </a:stretch>
          </p:blipFill>
          <p:spPr>
            <a:xfrm>
              <a:off x="3419872" y="2584810"/>
              <a:ext cx="1944216" cy="538229"/>
            </a:xfrm>
            <a:prstGeom prst="rect">
              <a:avLst/>
            </a:prstGeom>
          </p:spPr>
        </p:pic>
      </p:grpSp>
      <p:sp>
        <p:nvSpPr>
          <p:cNvPr id="28" name="TextBox 27"/>
          <p:cNvSpPr txBox="1"/>
          <p:nvPr/>
        </p:nvSpPr>
        <p:spPr>
          <a:xfrm>
            <a:off x="251520" y="1700808"/>
            <a:ext cx="8640960" cy="1077218"/>
          </a:xfrm>
          <a:prstGeom prst="rect">
            <a:avLst/>
          </a:prstGeom>
          <a:noFill/>
        </p:spPr>
        <p:txBody>
          <a:bodyPr wrap="square" rtlCol="0">
            <a:spAutoFit/>
          </a:bodyPr>
          <a:lstStyle/>
          <a:p>
            <a:pPr algn="ctr"/>
            <a:r>
              <a:rPr lang="pt-BR" sz="3200" b="1" dirty="0" smtClean="0">
                <a:solidFill>
                  <a:schemeClr val="bg1"/>
                </a:solidFill>
              </a:rPr>
              <a:t>Lembra que os períodos estão determinados pelos fósseis.</a:t>
            </a:r>
            <a:endParaRPr lang="pt-BR"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7122"/>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9" name="Group 10"/>
          <p:cNvGrpSpPr/>
          <p:nvPr/>
        </p:nvGrpSpPr>
        <p:grpSpPr>
          <a:xfrm rot="20106905">
            <a:off x="2285382" y="3377903"/>
            <a:ext cx="6714140" cy="2168101"/>
            <a:chOff x="1187332" y="332656"/>
            <a:chExt cx="4320772" cy="2880320"/>
          </a:xfrm>
        </p:grpSpPr>
        <p:sp>
          <p:nvSpPr>
            <p:cNvPr id="10" name="Rectangle 9"/>
            <p:cNvSpPr/>
            <p:nvPr/>
          </p:nvSpPr>
          <p:spPr>
            <a:xfrm>
              <a:off x="1187624" y="332656"/>
              <a:ext cx="4320480" cy="72008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ctangle 11"/>
            <p:cNvSpPr/>
            <p:nvPr/>
          </p:nvSpPr>
          <p:spPr>
            <a:xfrm>
              <a:off x="1187332" y="1052736"/>
              <a:ext cx="4320480" cy="72008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ctangle 12"/>
            <p:cNvSpPr/>
            <p:nvPr/>
          </p:nvSpPr>
          <p:spPr>
            <a:xfrm>
              <a:off x="1187624" y="1772816"/>
              <a:ext cx="4320480" cy="72008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ctangle 13"/>
            <p:cNvSpPr/>
            <p:nvPr/>
          </p:nvSpPr>
          <p:spPr>
            <a:xfrm>
              <a:off x="1187332" y="2492896"/>
              <a:ext cx="4320480" cy="720080"/>
            </a:xfrm>
            <a:prstGeom prst="rect">
              <a:avLst/>
            </a:prstGeom>
            <a:blipFill>
              <a:blip r:embed="rId5" cstate="print">
                <a:duotone>
                  <a:schemeClr val="accent1">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3" name="Group 22"/>
          <p:cNvGrpSpPr/>
          <p:nvPr/>
        </p:nvGrpSpPr>
        <p:grpSpPr>
          <a:xfrm>
            <a:off x="283269" y="2599793"/>
            <a:ext cx="3724408" cy="2168101"/>
            <a:chOff x="283269" y="2599793"/>
            <a:chExt cx="3724408" cy="2168101"/>
          </a:xfrm>
        </p:grpSpPr>
        <p:grpSp>
          <p:nvGrpSpPr>
            <p:cNvPr id="15" name="Group 10"/>
            <p:cNvGrpSpPr/>
            <p:nvPr/>
          </p:nvGrpSpPr>
          <p:grpSpPr>
            <a:xfrm rot="20106905">
              <a:off x="283269" y="2599793"/>
              <a:ext cx="3724408" cy="2168101"/>
              <a:chOff x="1187332" y="332656"/>
              <a:chExt cx="4320772" cy="2880320"/>
            </a:xfrm>
          </p:grpSpPr>
          <p:sp>
            <p:nvSpPr>
              <p:cNvPr id="16" name="Rectangle 15"/>
              <p:cNvSpPr/>
              <p:nvPr/>
            </p:nvSpPr>
            <p:spPr>
              <a:xfrm>
                <a:off x="1187624" y="332656"/>
                <a:ext cx="4320480" cy="72008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ctangle 17"/>
              <p:cNvSpPr/>
              <p:nvPr/>
            </p:nvSpPr>
            <p:spPr>
              <a:xfrm>
                <a:off x="1187332" y="1052736"/>
                <a:ext cx="4320480" cy="72008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ctangle 18"/>
              <p:cNvSpPr/>
              <p:nvPr/>
            </p:nvSpPr>
            <p:spPr>
              <a:xfrm>
                <a:off x="1187624" y="1772816"/>
                <a:ext cx="4320480" cy="72008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ctangle 19"/>
              <p:cNvSpPr/>
              <p:nvPr/>
            </p:nvSpPr>
            <p:spPr>
              <a:xfrm>
                <a:off x="1187332" y="2492896"/>
                <a:ext cx="4320480" cy="720080"/>
              </a:xfrm>
              <a:prstGeom prst="rect">
                <a:avLst/>
              </a:prstGeom>
              <a:blipFill>
                <a:blip r:embed="rId5" cstate="print">
                  <a:duotone>
                    <a:schemeClr val="accent1">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7" name="Picture 6" descr="Untitle3.jpg"/>
            <p:cNvPicPr>
              <a:picLocks noChangeAspect="1"/>
            </p:cNvPicPr>
            <p:nvPr/>
          </p:nvPicPr>
          <p:blipFill>
            <a:blip r:embed="rId6" cstate="print">
              <a:clrChange>
                <a:clrFrom>
                  <a:srgbClr val="FFFFFF"/>
                </a:clrFrom>
                <a:clrTo>
                  <a:srgbClr val="FFFFFF">
                    <a:alpha val="0"/>
                  </a:srgbClr>
                </a:clrTo>
              </a:clrChange>
            </a:blip>
            <a:stretch>
              <a:fillRect/>
            </a:stretch>
          </p:blipFill>
          <p:spPr>
            <a:xfrm rot="20106905">
              <a:off x="1453071" y="2656860"/>
              <a:ext cx="873657" cy="427665"/>
            </a:xfrm>
            <a:prstGeom prst="rect">
              <a:avLst/>
            </a:prstGeom>
          </p:spPr>
        </p:pic>
        <p:pic>
          <p:nvPicPr>
            <p:cNvPr id="8" name="Picture 7" descr="Untitle4.jpg"/>
            <p:cNvPicPr>
              <a:picLocks noChangeAspect="1"/>
            </p:cNvPicPr>
            <p:nvPr/>
          </p:nvPicPr>
          <p:blipFill>
            <a:blip r:embed="rId7" cstate="print">
              <a:clrChange>
                <a:clrFrom>
                  <a:srgbClr val="FCFFF8"/>
                </a:clrFrom>
                <a:clrTo>
                  <a:srgbClr val="FCFFF8">
                    <a:alpha val="0"/>
                  </a:srgbClr>
                </a:clrTo>
              </a:clrChange>
            </a:blip>
            <a:stretch>
              <a:fillRect/>
            </a:stretch>
          </p:blipFill>
          <p:spPr>
            <a:xfrm rot="20106905">
              <a:off x="2007077" y="4163891"/>
              <a:ext cx="1271004" cy="351860"/>
            </a:xfrm>
            <a:prstGeom prst="rect">
              <a:avLst/>
            </a:prstGeom>
          </p:spPr>
        </p:pic>
      </p:grpSp>
      <p:pic>
        <p:nvPicPr>
          <p:cNvPr id="21" name="Picture 20" descr="Untitle3.jpg"/>
          <p:cNvPicPr>
            <a:picLocks noChangeAspect="1"/>
          </p:cNvPicPr>
          <p:nvPr/>
        </p:nvPicPr>
        <p:blipFill>
          <a:blip r:embed="rId6" cstate="print">
            <a:clrChange>
              <a:clrFrom>
                <a:srgbClr val="FFFFFF"/>
              </a:clrFrom>
              <a:clrTo>
                <a:srgbClr val="FFFFFF">
                  <a:alpha val="0"/>
                </a:srgbClr>
              </a:clrTo>
            </a:clrChange>
          </a:blip>
          <a:stretch>
            <a:fillRect/>
          </a:stretch>
        </p:blipFill>
        <p:spPr>
          <a:xfrm rot="20106905">
            <a:off x="4825110" y="3541204"/>
            <a:ext cx="873657" cy="427665"/>
          </a:xfrm>
          <a:prstGeom prst="rect">
            <a:avLst/>
          </a:prstGeom>
        </p:spPr>
      </p:pic>
      <p:pic>
        <p:nvPicPr>
          <p:cNvPr id="22" name="Picture 21" descr="Untitle4.jpg"/>
          <p:cNvPicPr>
            <a:picLocks noChangeAspect="1"/>
          </p:cNvPicPr>
          <p:nvPr/>
        </p:nvPicPr>
        <p:blipFill>
          <a:blip r:embed="rId7" cstate="print">
            <a:clrChange>
              <a:clrFrom>
                <a:srgbClr val="FCFFF8"/>
              </a:clrFrom>
              <a:clrTo>
                <a:srgbClr val="FCFFF8">
                  <a:alpha val="0"/>
                </a:srgbClr>
              </a:clrTo>
            </a:clrChange>
          </a:blip>
          <a:stretch>
            <a:fillRect/>
          </a:stretch>
        </p:blipFill>
        <p:spPr>
          <a:xfrm rot="20106905">
            <a:off x="5379116" y="5048235"/>
            <a:ext cx="1271004" cy="351860"/>
          </a:xfrm>
          <a:prstGeom prst="rect">
            <a:avLst/>
          </a:prstGeom>
        </p:spPr>
      </p:pic>
      <p:sp>
        <p:nvSpPr>
          <p:cNvPr id="24" name="TextBox 23"/>
          <p:cNvSpPr txBox="1"/>
          <p:nvPr/>
        </p:nvSpPr>
        <p:spPr>
          <a:xfrm>
            <a:off x="72008" y="908720"/>
            <a:ext cx="4427984" cy="1384995"/>
          </a:xfrm>
          <a:prstGeom prst="rect">
            <a:avLst/>
          </a:prstGeom>
          <a:noFill/>
        </p:spPr>
        <p:txBody>
          <a:bodyPr wrap="square" rtlCol="0">
            <a:spAutoFit/>
          </a:bodyPr>
          <a:lstStyle/>
          <a:p>
            <a:r>
              <a:rPr lang="pt-BR" sz="2800" b="1" dirty="0" smtClean="0">
                <a:solidFill>
                  <a:schemeClr val="bg1"/>
                </a:solidFill>
              </a:rPr>
              <a:t>Depois do dobramento, acontece o deslizamento.</a:t>
            </a:r>
            <a:endParaRPr lang="pt-BR"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56" presetClass="path" presetSubtype="0" accel="50000" decel="50000" fill="hold" nodeType="withEffect">
                                  <p:stCondLst>
                                    <p:cond delay="0"/>
                                  </p:stCondLst>
                                  <p:childTnLst>
                                    <p:animMotion origin="layout" path="M 1.38889E-6 3.81503E-6 L 0.25764 -0.15237 " pathEditMode="relative" rAng="0" ptsTypes="AA">
                                      <p:cBhvr>
                                        <p:cTn id="8" dur="2000" fill="hold"/>
                                        <p:tgtEl>
                                          <p:spTgt spid="23"/>
                                        </p:tgtEl>
                                        <p:attrNameLst>
                                          <p:attrName>ppt_x</p:attrName>
                                          <p:attrName>ppt_y</p:attrName>
                                        </p:attrNameLst>
                                      </p:cBhvr>
                                      <p:rCtr x="12900" y="-7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7122"/>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26" name="Group 25"/>
          <p:cNvGrpSpPr/>
          <p:nvPr/>
        </p:nvGrpSpPr>
        <p:grpSpPr>
          <a:xfrm>
            <a:off x="2124075" y="1522286"/>
            <a:ext cx="6875447" cy="4023718"/>
            <a:chOff x="2124075" y="1522286"/>
            <a:chExt cx="6875447" cy="4023718"/>
          </a:xfrm>
        </p:grpSpPr>
        <p:grpSp>
          <p:nvGrpSpPr>
            <p:cNvPr id="3" name="Group 23"/>
            <p:cNvGrpSpPr/>
            <p:nvPr/>
          </p:nvGrpSpPr>
          <p:grpSpPr>
            <a:xfrm>
              <a:off x="2285382" y="1522286"/>
              <a:ext cx="6714140" cy="4023718"/>
              <a:chOff x="2285382" y="1522286"/>
              <a:chExt cx="6714140" cy="4023718"/>
            </a:xfrm>
          </p:grpSpPr>
          <p:grpSp>
            <p:nvGrpSpPr>
              <p:cNvPr id="4" name="Group 22"/>
              <p:cNvGrpSpPr/>
              <p:nvPr/>
            </p:nvGrpSpPr>
            <p:grpSpPr>
              <a:xfrm>
                <a:off x="2285382" y="1522286"/>
                <a:ext cx="6714140" cy="4023718"/>
                <a:chOff x="2285382" y="1522286"/>
                <a:chExt cx="6714140" cy="4023718"/>
              </a:xfrm>
            </p:grpSpPr>
            <p:grpSp>
              <p:nvGrpSpPr>
                <p:cNvPr id="5" name="Group 10"/>
                <p:cNvGrpSpPr/>
                <p:nvPr/>
              </p:nvGrpSpPr>
              <p:grpSpPr>
                <a:xfrm rot="20106905">
                  <a:off x="2285382" y="3377903"/>
                  <a:ext cx="6714140" cy="2168101"/>
                  <a:chOff x="1187332" y="332656"/>
                  <a:chExt cx="4320772" cy="2880320"/>
                </a:xfrm>
              </p:grpSpPr>
              <p:sp>
                <p:nvSpPr>
                  <p:cNvPr id="10" name="Rectangle 9"/>
                  <p:cNvSpPr/>
                  <p:nvPr/>
                </p:nvSpPr>
                <p:spPr>
                  <a:xfrm>
                    <a:off x="1187624" y="332656"/>
                    <a:ext cx="4320480" cy="720080"/>
                  </a:xfrm>
                  <a:prstGeom prst="rect">
                    <a:avLst/>
                  </a:prstGeom>
                  <a:blipFill>
                    <a:blip r:embed="rId3" cstate="print">
                      <a:lum bright="-51000" contrast="8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ctangle 11"/>
                  <p:cNvSpPr/>
                  <p:nvPr/>
                </p:nvSpPr>
                <p:spPr>
                  <a:xfrm>
                    <a:off x="1187332" y="1052736"/>
                    <a:ext cx="4320480" cy="720080"/>
                  </a:xfrm>
                  <a:prstGeom prst="rect">
                    <a:avLst/>
                  </a:prstGeom>
                  <a:blipFill>
                    <a:blip r:embed="rId4" cstate="print">
                      <a:lum bright="-51000" contrast="8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ctangle 12"/>
                  <p:cNvSpPr/>
                  <p:nvPr/>
                </p:nvSpPr>
                <p:spPr>
                  <a:xfrm>
                    <a:off x="1187624" y="1772816"/>
                    <a:ext cx="4320480" cy="720080"/>
                  </a:xfrm>
                  <a:prstGeom prst="rect">
                    <a:avLst/>
                  </a:prstGeom>
                  <a:blipFill>
                    <a:blip r:embed="rId4" cstate="print">
                      <a:lum bright="-51000" contrast="8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ctangle 13"/>
                  <p:cNvSpPr/>
                  <p:nvPr/>
                </p:nvSpPr>
                <p:spPr>
                  <a:xfrm>
                    <a:off x="1187332" y="2492896"/>
                    <a:ext cx="4320480" cy="720080"/>
                  </a:xfrm>
                  <a:prstGeom prst="rect">
                    <a:avLst/>
                  </a:prstGeom>
                  <a:blipFill>
                    <a:blip r:embed="rId5" cstate="print">
                      <a:duotone>
                        <a:schemeClr val="accent1">
                          <a:shade val="45000"/>
                          <a:satMod val="135000"/>
                        </a:schemeClr>
                        <a:prstClr val="white"/>
                      </a:duotone>
                      <a:lum bright="-51000" contrast="8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 name="Group 22"/>
                <p:cNvGrpSpPr/>
                <p:nvPr/>
              </p:nvGrpSpPr>
              <p:grpSpPr>
                <a:xfrm>
                  <a:off x="2613527" y="1522286"/>
                  <a:ext cx="3724408" cy="2168101"/>
                  <a:chOff x="283269" y="2599793"/>
                  <a:chExt cx="3724408" cy="2168101"/>
                </a:xfrm>
              </p:grpSpPr>
              <p:grpSp>
                <p:nvGrpSpPr>
                  <p:cNvPr id="9" name="Group 10"/>
                  <p:cNvGrpSpPr/>
                  <p:nvPr/>
                </p:nvGrpSpPr>
                <p:grpSpPr>
                  <a:xfrm rot="20106905">
                    <a:off x="283269" y="2599793"/>
                    <a:ext cx="3724408" cy="2168101"/>
                    <a:chOff x="1187332" y="332656"/>
                    <a:chExt cx="4320772" cy="2880320"/>
                  </a:xfrm>
                </p:grpSpPr>
                <p:sp>
                  <p:nvSpPr>
                    <p:cNvPr id="16" name="Rectangle 15"/>
                    <p:cNvSpPr/>
                    <p:nvPr/>
                  </p:nvSpPr>
                  <p:spPr>
                    <a:xfrm>
                      <a:off x="1187624" y="332656"/>
                      <a:ext cx="4320480" cy="720080"/>
                    </a:xfrm>
                    <a:prstGeom prst="rect">
                      <a:avLst/>
                    </a:prstGeom>
                    <a:blipFill>
                      <a:blip r:embed="rId3" cstate="print">
                        <a:lum bright="-51000" contrast="8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ctangle 17"/>
                    <p:cNvSpPr/>
                    <p:nvPr/>
                  </p:nvSpPr>
                  <p:spPr>
                    <a:xfrm>
                      <a:off x="1187332" y="1052736"/>
                      <a:ext cx="4320480" cy="720080"/>
                    </a:xfrm>
                    <a:prstGeom prst="rect">
                      <a:avLst/>
                    </a:prstGeom>
                    <a:blipFill>
                      <a:blip r:embed="rId4" cstate="print">
                        <a:lum bright="-51000" contrast="8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ctangle 18"/>
                    <p:cNvSpPr/>
                    <p:nvPr/>
                  </p:nvSpPr>
                  <p:spPr>
                    <a:xfrm>
                      <a:off x="1187624" y="1772816"/>
                      <a:ext cx="4320480" cy="720080"/>
                    </a:xfrm>
                    <a:prstGeom prst="rect">
                      <a:avLst/>
                    </a:prstGeom>
                    <a:blipFill>
                      <a:blip r:embed="rId4" cstate="print">
                        <a:lum bright="-51000" contrast="8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ctangle 19"/>
                    <p:cNvSpPr/>
                    <p:nvPr/>
                  </p:nvSpPr>
                  <p:spPr>
                    <a:xfrm>
                      <a:off x="1187332" y="2492896"/>
                      <a:ext cx="4320480" cy="720080"/>
                    </a:xfrm>
                    <a:prstGeom prst="rect">
                      <a:avLst/>
                    </a:prstGeom>
                    <a:blipFill>
                      <a:blip r:embed="rId5" cstate="print">
                        <a:duotone>
                          <a:schemeClr val="accent1">
                            <a:shade val="45000"/>
                            <a:satMod val="135000"/>
                          </a:schemeClr>
                          <a:prstClr val="white"/>
                        </a:duotone>
                        <a:lum bright="-51000" contrast="8000"/>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7" name="Picture 6" descr="Untitle3.jpg"/>
                  <p:cNvPicPr>
                    <a:picLocks noChangeAspect="1"/>
                  </p:cNvPicPr>
                  <p:nvPr/>
                </p:nvPicPr>
                <p:blipFill>
                  <a:blip r:embed="rId6" cstate="print">
                    <a:clrChange>
                      <a:clrFrom>
                        <a:srgbClr val="FFFFFF"/>
                      </a:clrFrom>
                      <a:clrTo>
                        <a:srgbClr val="FFFFFF">
                          <a:alpha val="0"/>
                        </a:srgbClr>
                      </a:clrTo>
                    </a:clrChange>
                    <a:lum bright="-51000" contrast="8000"/>
                  </a:blip>
                  <a:stretch>
                    <a:fillRect/>
                  </a:stretch>
                </p:blipFill>
                <p:spPr>
                  <a:xfrm rot="20106905">
                    <a:off x="1453071" y="2656860"/>
                    <a:ext cx="873657" cy="427665"/>
                  </a:xfrm>
                  <a:prstGeom prst="rect">
                    <a:avLst/>
                  </a:prstGeom>
                </p:spPr>
              </p:pic>
              <p:pic>
                <p:nvPicPr>
                  <p:cNvPr id="8" name="Picture 7" descr="Untitle4.jpg"/>
                  <p:cNvPicPr>
                    <a:picLocks noChangeAspect="1"/>
                  </p:cNvPicPr>
                  <p:nvPr/>
                </p:nvPicPr>
                <p:blipFill>
                  <a:blip r:embed="rId7" cstate="print">
                    <a:clrChange>
                      <a:clrFrom>
                        <a:srgbClr val="FCFFF8"/>
                      </a:clrFrom>
                      <a:clrTo>
                        <a:srgbClr val="FCFFF8">
                          <a:alpha val="0"/>
                        </a:srgbClr>
                      </a:clrTo>
                    </a:clrChange>
                    <a:lum bright="-51000" contrast="8000"/>
                  </a:blip>
                  <a:stretch>
                    <a:fillRect/>
                  </a:stretch>
                </p:blipFill>
                <p:spPr>
                  <a:xfrm rot="20106905">
                    <a:off x="2007077" y="4163891"/>
                    <a:ext cx="1271004" cy="351860"/>
                  </a:xfrm>
                  <a:prstGeom prst="rect">
                    <a:avLst/>
                  </a:prstGeom>
                </p:spPr>
              </p:pic>
            </p:grpSp>
          </p:grpSp>
          <p:pic>
            <p:nvPicPr>
              <p:cNvPr id="21" name="Picture 20" descr="Untitle3.jpg"/>
              <p:cNvPicPr>
                <a:picLocks noChangeAspect="1"/>
              </p:cNvPicPr>
              <p:nvPr/>
            </p:nvPicPr>
            <p:blipFill>
              <a:blip r:embed="rId6" cstate="print">
                <a:clrChange>
                  <a:clrFrom>
                    <a:srgbClr val="FFFFFF"/>
                  </a:clrFrom>
                  <a:clrTo>
                    <a:srgbClr val="FFFFFF">
                      <a:alpha val="0"/>
                    </a:srgbClr>
                  </a:clrTo>
                </a:clrChange>
                <a:lum bright="-51000" contrast="8000"/>
              </a:blip>
              <a:stretch>
                <a:fillRect/>
              </a:stretch>
            </p:blipFill>
            <p:spPr>
              <a:xfrm rot="20106905">
                <a:off x="4825110" y="3541204"/>
                <a:ext cx="873657" cy="427665"/>
              </a:xfrm>
              <a:prstGeom prst="rect">
                <a:avLst/>
              </a:prstGeom>
            </p:spPr>
          </p:pic>
          <p:pic>
            <p:nvPicPr>
              <p:cNvPr id="22" name="Picture 21" descr="Untitle4.jpg"/>
              <p:cNvPicPr>
                <a:picLocks noChangeAspect="1"/>
              </p:cNvPicPr>
              <p:nvPr/>
            </p:nvPicPr>
            <p:blipFill>
              <a:blip r:embed="rId7" cstate="print">
                <a:clrChange>
                  <a:clrFrom>
                    <a:srgbClr val="FCFFF8"/>
                  </a:clrFrom>
                  <a:clrTo>
                    <a:srgbClr val="FCFFF8">
                      <a:alpha val="0"/>
                    </a:srgbClr>
                  </a:clrTo>
                </a:clrChange>
                <a:lum bright="-51000" contrast="8000"/>
              </a:blip>
              <a:stretch>
                <a:fillRect/>
              </a:stretch>
            </p:blipFill>
            <p:spPr>
              <a:xfrm rot="20106905">
                <a:off x="5379116" y="5048235"/>
                <a:ext cx="1271004" cy="351860"/>
              </a:xfrm>
              <a:prstGeom prst="rect">
                <a:avLst/>
              </a:prstGeom>
            </p:spPr>
          </p:pic>
        </p:grpSp>
        <p:sp>
          <p:nvSpPr>
            <p:cNvPr id="25" name="Freeform 24"/>
            <p:cNvSpPr/>
            <p:nvPr/>
          </p:nvSpPr>
          <p:spPr bwMode="auto">
            <a:xfrm>
              <a:off x="2124075" y="2636838"/>
              <a:ext cx="6543675" cy="2251075"/>
            </a:xfrm>
            <a:custGeom>
              <a:avLst/>
              <a:gdLst>
                <a:gd name="connsiteX0" fmla="*/ 0 w 6543675"/>
                <a:gd name="connsiteY0" fmla="*/ 2249487 h 2251075"/>
                <a:gd name="connsiteX1" fmla="*/ 1628775 w 6543675"/>
                <a:gd name="connsiteY1" fmla="*/ 1935162 h 2251075"/>
                <a:gd name="connsiteX2" fmla="*/ 2286000 w 6543675"/>
                <a:gd name="connsiteY2" fmla="*/ 354012 h 2251075"/>
                <a:gd name="connsiteX3" fmla="*/ 3333750 w 6543675"/>
                <a:gd name="connsiteY3" fmla="*/ 68262 h 2251075"/>
                <a:gd name="connsiteX4" fmla="*/ 4305300 w 6543675"/>
                <a:gd name="connsiteY4" fmla="*/ 763587 h 2251075"/>
                <a:gd name="connsiteX5" fmla="*/ 6543675 w 6543675"/>
                <a:gd name="connsiteY5" fmla="*/ 411162 h 2251075"/>
                <a:gd name="connsiteX6" fmla="*/ 6543675 w 6543675"/>
                <a:gd name="connsiteY6" fmla="*/ 411162 h 22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3675" h="2251075">
                  <a:moveTo>
                    <a:pt x="0" y="2249487"/>
                  </a:moveTo>
                  <a:cubicBezTo>
                    <a:pt x="623887" y="2250281"/>
                    <a:pt x="1247775" y="2251075"/>
                    <a:pt x="1628775" y="1935162"/>
                  </a:cubicBezTo>
                  <a:cubicBezTo>
                    <a:pt x="2009775" y="1619249"/>
                    <a:pt x="2001838" y="665162"/>
                    <a:pt x="2286000" y="354012"/>
                  </a:cubicBezTo>
                  <a:cubicBezTo>
                    <a:pt x="2570162" y="42862"/>
                    <a:pt x="2997200" y="0"/>
                    <a:pt x="3333750" y="68262"/>
                  </a:cubicBezTo>
                  <a:cubicBezTo>
                    <a:pt x="3670300" y="136524"/>
                    <a:pt x="3770313" y="706437"/>
                    <a:pt x="4305300" y="763587"/>
                  </a:cubicBezTo>
                  <a:cubicBezTo>
                    <a:pt x="4840287" y="820737"/>
                    <a:pt x="6543675" y="411162"/>
                    <a:pt x="6543675" y="411162"/>
                  </a:cubicBezTo>
                  <a:lnTo>
                    <a:pt x="6543675" y="411162"/>
                  </a:lnTo>
                </a:path>
              </a:pathLst>
            </a:custGeom>
            <a:noFill/>
            <a:ln w="254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grpSp>
      <p:pic>
        <p:nvPicPr>
          <p:cNvPr id="27" name="Picture 26" descr="Picture1234.png"/>
          <p:cNvPicPr>
            <a:picLocks noChangeAspect="1"/>
          </p:cNvPicPr>
          <p:nvPr/>
        </p:nvPicPr>
        <p:blipFill>
          <a:blip r:embed="rId8" cstate="print"/>
          <a:stretch>
            <a:fillRect/>
          </a:stretch>
        </p:blipFill>
        <p:spPr>
          <a:xfrm>
            <a:off x="2095423" y="805290"/>
            <a:ext cx="7047587" cy="6053853"/>
          </a:xfrm>
          <a:prstGeom prst="rect">
            <a:avLst/>
          </a:prstGeom>
        </p:spPr>
      </p:pic>
      <p:pic>
        <p:nvPicPr>
          <p:cNvPr id="29" name="Picture 28" descr="Picture123.png"/>
          <p:cNvPicPr>
            <a:picLocks noChangeAspect="1"/>
          </p:cNvPicPr>
          <p:nvPr/>
        </p:nvPicPr>
        <p:blipFill>
          <a:blip r:embed="rId9" cstate="print"/>
          <a:stretch>
            <a:fillRect/>
          </a:stretch>
        </p:blipFill>
        <p:spPr>
          <a:xfrm>
            <a:off x="2095219" y="803122"/>
            <a:ext cx="7048781" cy="6054878"/>
          </a:xfrm>
          <a:prstGeom prst="rect">
            <a:avLst/>
          </a:prstGeom>
        </p:spPr>
      </p:pic>
      <p:sp>
        <p:nvSpPr>
          <p:cNvPr id="30" name="TextBox 29"/>
          <p:cNvSpPr txBox="1"/>
          <p:nvPr/>
        </p:nvSpPr>
        <p:spPr>
          <a:xfrm>
            <a:off x="-72008" y="2276872"/>
            <a:ext cx="2411760" cy="3108543"/>
          </a:xfrm>
          <a:prstGeom prst="rect">
            <a:avLst/>
          </a:prstGeom>
          <a:noFill/>
        </p:spPr>
        <p:txBody>
          <a:bodyPr wrap="square" rtlCol="0">
            <a:spAutoFit/>
          </a:bodyPr>
          <a:lstStyle/>
          <a:p>
            <a:pPr algn="ctr"/>
            <a:r>
              <a:rPr lang="pt-BR" sz="2800" b="1" dirty="0" smtClean="0">
                <a:solidFill>
                  <a:schemeClr val="bg1"/>
                </a:solidFill>
              </a:rPr>
              <a:t>Com milhões de anos de erosão temos o quadro de hoje.</a:t>
            </a:r>
            <a:endParaRPr lang="pt-BR"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7"/>
                                        </p:tgtEl>
                                      </p:cBhvr>
                                    </p:animEffect>
                                    <p:set>
                                      <p:cBhvr>
                                        <p:cTn id="7"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9" name="Picture 28" descr="Untitle1.png"/>
          <p:cNvPicPr>
            <a:picLocks noChangeAspect="1"/>
          </p:cNvPicPr>
          <p:nvPr/>
        </p:nvPicPr>
        <p:blipFill>
          <a:blip r:embed="rId3" cstate="print"/>
          <a:stretch>
            <a:fillRect/>
          </a:stretch>
        </p:blipFill>
        <p:spPr>
          <a:xfrm>
            <a:off x="400146" y="1052736"/>
            <a:ext cx="4232078" cy="5511248"/>
          </a:xfrm>
          <a:prstGeom prst="rect">
            <a:avLst/>
          </a:prstGeom>
        </p:spPr>
      </p:pic>
      <p:sp>
        <p:nvSpPr>
          <p:cNvPr id="35" name="AutoShape 6"/>
          <p:cNvSpPr>
            <a:spLocks noChangeArrowheads="1"/>
          </p:cNvSpPr>
          <p:nvPr/>
        </p:nvSpPr>
        <p:spPr bwMode="auto">
          <a:xfrm>
            <a:off x="179512" y="1286689"/>
            <a:ext cx="2592288" cy="1981200"/>
          </a:xfrm>
          <a:prstGeom prst="rightArrow">
            <a:avLst>
              <a:gd name="adj1" fmla="val 58954"/>
              <a:gd name="adj2" fmla="val 51208"/>
            </a:avLst>
          </a:prstGeom>
          <a:solidFill>
            <a:schemeClr val="accent1"/>
          </a:solidFill>
          <a:ln w="38100">
            <a:solidFill>
              <a:schemeClr val="tx1"/>
            </a:solidFill>
            <a:miter lim="800000"/>
            <a:headEnd/>
            <a:tailEnd/>
          </a:ln>
          <a:effectLst/>
        </p:spPr>
        <p:txBody>
          <a:bodyPr wrap="none" anchor="ctr"/>
          <a:lstStyle/>
          <a:p>
            <a:pPr algn="ctr" fontAlgn="base">
              <a:spcBef>
                <a:spcPct val="0"/>
              </a:spcBef>
              <a:spcAft>
                <a:spcPct val="0"/>
              </a:spcAft>
            </a:pPr>
            <a:r>
              <a:rPr lang="en-US" sz="2400" b="1" dirty="0">
                <a:solidFill>
                  <a:srgbClr val="000000"/>
                </a:solidFill>
                <a:latin typeface="Arial" pitchFamily="34" charset="0"/>
              </a:rPr>
              <a:t>   </a:t>
            </a:r>
            <a:r>
              <a:rPr lang="en-US" sz="2000" b="1" dirty="0" smtClean="0">
                <a:solidFill>
                  <a:srgbClr val="000000"/>
                </a:solidFill>
                <a:latin typeface="Arial" pitchFamily="34" charset="0"/>
              </a:rPr>
              <a:t>CAVALGAMENTO</a:t>
            </a:r>
            <a:endParaRPr lang="en-US" sz="2000" b="1" dirty="0">
              <a:solidFill>
                <a:srgbClr val="000000"/>
              </a:solidFill>
              <a:latin typeface="Arial" pitchFamily="34" charset="0"/>
            </a:endParaRPr>
          </a:p>
        </p:txBody>
      </p:sp>
      <p:sp>
        <p:nvSpPr>
          <p:cNvPr id="36" name="Text Box 4"/>
          <p:cNvSpPr txBox="1">
            <a:spLocks noChangeArrowheads="1"/>
          </p:cNvSpPr>
          <p:nvPr/>
        </p:nvSpPr>
        <p:spPr bwMode="auto">
          <a:xfrm>
            <a:off x="683568" y="5715000"/>
            <a:ext cx="3060453" cy="707886"/>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4000" b="1" dirty="0" smtClean="0">
                <a:solidFill>
                  <a:srgbClr val="3333CC"/>
                </a:solidFill>
                <a:latin typeface="Arial" pitchFamily="34" charset="0"/>
              </a:rPr>
              <a:t>ESPERADO</a:t>
            </a:r>
            <a:endParaRPr lang="en-US" sz="4000" b="1" dirty="0">
              <a:solidFill>
                <a:srgbClr val="3333CC"/>
              </a:solidFill>
              <a:latin typeface="Arial" pitchFamily="34" charset="0"/>
            </a:endParaRPr>
          </a:p>
        </p:txBody>
      </p:sp>
      <p:sp>
        <p:nvSpPr>
          <p:cNvPr id="38" name="Text Box 4"/>
          <p:cNvSpPr txBox="1">
            <a:spLocks noChangeArrowheads="1"/>
          </p:cNvSpPr>
          <p:nvPr/>
        </p:nvSpPr>
        <p:spPr bwMode="auto">
          <a:xfrm>
            <a:off x="1831230" y="3051031"/>
            <a:ext cx="1444626" cy="523220"/>
          </a:xfrm>
          <a:prstGeom prst="rect">
            <a:avLst/>
          </a:prstGeom>
          <a:noFill/>
          <a:ln w="9525">
            <a:noFill/>
            <a:miter lim="800000"/>
            <a:headEnd/>
            <a:tailEnd/>
          </a:ln>
          <a:effectLst>
            <a:outerShdw blurRad="50800" dist="50800" dir="5400000" algn="ctr" rotWithShape="0">
              <a:schemeClr val="tx2"/>
            </a:outerShdw>
          </a:effectLst>
        </p:spPr>
        <p:txBody>
          <a:bodyPr wrap="square">
            <a:spAutoFit/>
          </a:bodyPr>
          <a:lstStyle/>
          <a:p>
            <a:pPr algn="ctr" fontAlgn="base">
              <a:spcBef>
                <a:spcPct val="0"/>
              </a:spcBef>
              <a:spcAft>
                <a:spcPct val="0"/>
              </a:spcAft>
            </a:pPr>
            <a:r>
              <a:rPr lang="en-US" sz="2800" b="1" dirty="0" err="1" smtClean="0">
                <a:solidFill>
                  <a:srgbClr val="FFC000"/>
                </a:solidFill>
                <a:latin typeface="Arial" pitchFamily="34" charset="0"/>
              </a:rPr>
              <a:t>brecha</a:t>
            </a:r>
            <a:endParaRPr lang="en-US" sz="2800" b="1" dirty="0">
              <a:solidFill>
                <a:srgbClr val="FFC000"/>
              </a:solidFill>
              <a:latin typeface="Arial" pitchFamily="34" charset="0"/>
            </a:endParaRPr>
          </a:p>
        </p:txBody>
      </p:sp>
      <p:cxnSp>
        <p:nvCxnSpPr>
          <p:cNvPr id="40" name="Straight Arrow Connector 39"/>
          <p:cNvCxnSpPr>
            <a:stCxn id="38" idx="3"/>
          </p:cNvCxnSpPr>
          <p:nvPr/>
        </p:nvCxnSpPr>
        <p:spPr bwMode="auto">
          <a:xfrm flipV="1">
            <a:off x="3275856" y="3284985"/>
            <a:ext cx="720080" cy="27656"/>
          </a:xfrm>
          <a:prstGeom prst="straightConnector1">
            <a:avLst/>
          </a:prstGeom>
          <a:solidFill>
            <a:schemeClr val="accent1"/>
          </a:solidFill>
          <a:ln w="63500" cap="flat" cmpd="sng" algn="ctr">
            <a:solidFill>
              <a:srgbClr val="FFC000"/>
            </a:solidFill>
            <a:prstDash val="solid"/>
            <a:round/>
            <a:headEnd type="none" w="med" len="med"/>
            <a:tailEnd type="arrow"/>
          </a:ln>
          <a:effectLst>
            <a:outerShdw blurRad="50800" dist="50800" dir="5400000" algn="ctr" rotWithShape="0">
              <a:srgbClr val="000000"/>
            </a:outerShdw>
          </a:effectLst>
        </p:spPr>
      </p:cxnSp>
      <p:cxnSp>
        <p:nvCxnSpPr>
          <p:cNvPr id="13" name="Straight Arrow Connector 12"/>
          <p:cNvCxnSpPr/>
          <p:nvPr/>
        </p:nvCxnSpPr>
        <p:spPr bwMode="auto">
          <a:xfrm flipH="1">
            <a:off x="1043608" y="3332891"/>
            <a:ext cx="754586" cy="24101"/>
          </a:xfrm>
          <a:prstGeom prst="straightConnector1">
            <a:avLst/>
          </a:prstGeom>
          <a:solidFill>
            <a:schemeClr val="accent1"/>
          </a:solidFill>
          <a:ln w="63500" cap="flat" cmpd="sng" algn="ctr">
            <a:solidFill>
              <a:srgbClr val="FFC000"/>
            </a:solidFill>
            <a:prstDash val="solid"/>
            <a:round/>
            <a:headEnd type="none" w="med" len="med"/>
            <a:tailEnd type="arrow"/>
          </a:ln>
          <a:effectLst>
            <a:outerShdw blurRad="50800" dist="50800" dir="5400000" algn="ctr" rotWithShape="0">
              <a:srgbClr val="000000"/>
            </a:outerShdw>
          </a:effectLst>
        </p:spPr>
      </p:cxnSp>
      <p:sp>
        <p:nvSpPr>
          <p:cNvPr id="16" name="TextBox 15"/>
          <p:cNvSpPr txBox="1"/>
          <p:nvPr/>
        </p:nvSpPr>
        <p:spPr>
          <a:xfrm>
            <a:off x="4788024" y="1119510"/>
            <a:ext cx="4184848" cy="5693866"/>
          </a:xfrm>
          <a:prstGeom prst="rect">
            <a:avLst/>
          </a:prstGeom>
          <a:noFill/>
        </p:spPr>
        <p:txBody>
          <a:bodyPr wrap="square" rtlCol="0">
            <a:spAutoFit/>
          </a:bodyPr>
          <a:lstStyle/>
          <a:p>
            <a:pPr algn="ctr"/>
            <a:r>
              <a:rPr lang="pt-PT" sz="2800" b="1" dirty="0" smtClean="0">
                <a:solidFill>
                  <a:schemeClr val="bg1"/>
                </a:solidFill>
                <a:latin typeface="Arial" pitchFamily="34" charset="0"/>
                <a:cs typeface="Arial" pitchFamily="34" charset="0"/>
              </a:rPr>
              <a:t>Se falha de cavagalmento aconteceu, seria esperada para encontrar a brecha, composto por rochas cimentadas re-quebradas. Em outras palavras devemos esperar encontrar saibros ou cascalhos na linha de contato.</a:t>
            </a:r>
            <a:endParaRPr lang="en-US" sz="2800" b="1" dirty="0" smtClean="0">
              <a:solidFill>
                <a:schemeClr val="bg1"/>
              </a:solidFill>
              <a:latin typeface="Arial" pitchFamily="34" charset="0"/>
              <a:cs typeface="Arial" pitchFamily="34" charset="0"/>
            </a:endParaRPr>
          </a:p>
          <a:p>
            <a:pPr algn="ctr"/>
            <a:endParaRPr lang="pt-B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0-#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par>
                                <p:cTn id="18" presetID="9"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0-#ppt_w/2"/>
                                          </p:val>
                                        </p:tav>
                                        <p:tav tm="100000">
                                          <p:val>
                                            <p:strVal val="#ppt_x"/>
                                          </p:val>
                                        </p:tav>
                                      </p:tavLst>
                                    </p:anim>
                                    <p:anim calcmode="lin" valueType="num">
                                      <p:cBhvr additive="base">
                                        <p:cTn id="24"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utoUpdateAnimBg="0"/>
      <p:bldP spid="36" grpId="0" autoUpdateAnimBg="0"/>
      <p:bldP spid="38"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9" name="Picture 28" descr="Untitle1.png"/>
          <p:cNvPicPr>
            <a:picLocks noChangeAspect="1"/>
          </p:cNvPicPr>
          <p:nvPr/>
        </p:nvPicPr>
        <p:blipFill>
          <a:blip r:embed="rId3" cstate="print"/>
          <a:stretch>
            <a:fillRect/>
          </a:stretch>
        </p:blipFill>
        <p:spPr>
          <a:xfrm>
            <a:off x="400146" y="1052736"/>
            <a:ext cx="4232078" cy="5511248"/>
          </a:xfrm>
          <a:prstGeom prst="rect">
            <a:avLst/>
          </a:prstGeom>
        </p:spPr>
      </p:pic>
      <p:sp>
        <p:nvSpPr>
          <p:cNvPr id="35" name="AutoShape 6"/>
          <p:cNvSpPr>
            <a:spLocks noChangeArrowheads="1"/>
          </p:cNvSpPr>
          <p:nvPr/>
        </p:nvSpPr>
        <p:spPr bwMode="auto">
          <a:xfrm>
            <a:off x="179512" y="1286689"/>
            <a:ext cx="2592288" cy="1981200"/>
          </a:xfrm>
          <a:prstGeom prst="rightArrow">
            <a:avLst>
              <a:gd name="adj1" fmla="val 58954"/>
              <a:gd name="adj2" fmla="val 51208"/>
            </a:avLst>
          </a:prstGeom>
          <a:solidFill>
            <a:schemeClr val="accent1"/>
          </a:solidFill>
          <a:ln w="38100">
            <a:solidFill>
              <a:schemeClr val="tx1"/>
            </a:solidFill>
            <a:miter lim="800000"/>
            <a:headEnd/>
            <a:tailEnd/>
          </a:ln>
          <a:effectLst/>
        </p:spPr>
        <p:txBody>
          <a:bodyPr wrap="none" anchor="ctr"/>
          <a:lstStyle/>
          <a:p>
            <a:pPr algn="ctr" fontAlgn="base">
              <a:spcBef>
                <a:spcPct val="0"/>
              </a:spcBef>
              <a:spcAft>
                <a:spcPct val="0"/>
              </a:spcAft>
            </a:pPr>
            <a:r>
              <a:rPr lang="en-US" sz="2400" b="1" dirty="0">
                <a:solidFill>
                  <a:srgbClr val="000000"/>
                </a:solidFill>
                <a:latin typeface="Arial" pitchFamily="34" charset="0"/>
              </a:rPr>
              <a:t>   </a:t>
            </a:r>
            <a:r>
              <a:rPr lang="en-US" sz="2000" b="1" dirty="0" smtClean="0">
                <a:solidFill>
                  <a:srgbClr val="000000"/>
                </a:solidFill>
                <a:latin typeface="Arial" pitchFamily="34" charset="0"/>
              </a:rPr>
              <a:t>CAVALGAMENTO</a:t>
            </a:r>
            <a:endParaRPr lang="en-US" sz="2000" b="1" dirty="0">
              <a:solidFill>
                <a:srgbClr val="000000"/>
              </a:solidFill>
              <a:latin typeface="Arial" pitchFamily="34" charset="0"/>
            </a:endParaRPr>
          </a:p>
        </p:txBody>
      </p:sp>
      <p:sp>
        <p:nvSpPr>
          <p:cNvPr id="36" name="Text Box 4"/>
          <p:cNvSpPr txBox="1">
            <a:spLocks noChangeArrowheads="1"/>
          </p:cNvSpPr>
          <p:nvPr/>
        </p:nvSpPr>
        <p:spPr bwMode="auto">
          <a:xfrm>
            <a:off x="683568" y="5715000"/>
            <a:ext cx="3060453" cy="707886"/>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4000" b="1" dirty="0" smtClean="0">
                <a:solidFill>
                  <a:srgbClr val="3333CC"/>
                </a:solidFill>
                <a:latin typeface="Arial" pitchFamily="34" charset="0"/>
              </a:rPr>
              <a:t>ESPERADO</a:t>
            </a:r>
            <a:endParaRPr lang="en-US" sz="4000" b="1" dirty="0">
              <a:solidFill>
                <a:srgbClr val="3333CC"/>
              </a:solidFill>
              <a:latin typeface="Arial" pitchFamily="34" charset="0"/>
            </a:endParaRPr>
          </a:p>
        </p:txBody>
      </p:sp>
      <p:sp>
        <p:nvSpPr>
          <p:cNvPr id="38" name="Text Box 4"/>
          <p:cNvSpPr txBox="1">
            <a:spLocks noChangeArrowheads="1"/>
          </p:cNvSpPr>
          <p:nvPr/>
        </p:nvSpPr>
        <p:spPr bwMode="auto">
          <a:xfrm>
            <a:off x="1831230" y="3051031"/>
            <a:ext cx="1444626" cy="523220"/>
          </a:xfrm>
          <a:prstGeom prst="rect">
            <a:avLst/>
          </a:prstGeom>
          <a:noFill/>
          <a:ln w="9525">
            <a:noFill/>
            <a:miter lim="800000"/>
            <a:headEnd/>
            <a:tailEnd/>
          </a:ln>
          <a:effectLst>
            <a:outerShdw blurRad="50800" dist="50800" dir="5400000" algn="ctr" rotWithShape="0">
              <a:schemeClr val="tx2"/>
            </a:outerShdw>
          </a:effectLst>
        </p:spPr>
        <p:txBody>
          <a:bodyPr wrap="square">
            <a:spAutoFit/>
          </a:bodyPr>
          <a:lstStyle/>
          <a:p>
            <a:pPr algn="ctr" fontAlgn="base">
              <a:spcBef>
                <a:spcPct val="0"/>
              </a:spcBef>
              <a:spcAft>
                <a:spcPct val="0"/>
              </a:spcAft>
            </a:pPr>
            <a:r>
              <a:rPr lang="en-US" sz="2800" b="1" dirty="0" err="1" smtClean="0">
                <a:solidFill>
                  <a:srgbClr val="FFC000"/>
                </a:solidFill>
                <a:latin typeface="Arial" pitchFamily="34" charset="0"/>
              </a:rPr>
              <a:t>brecha</a:t>
            </a:r>
            <a:endParaRPr lang="en-US" sz="2800" b="1" dirty="0">
              <a:solidFill>
                <a:srgbClr val="FFC000"/>
              </a:solidFill>
              <a:latin typeface="Arial" pitchFamily="34" charset="0"/>
            </a:endParaRPr>
          </a:p>
        </p:txBody>
      </p:sp>
      <p:cxnSp>
        <p:nvCxnSpPr>
          <p:cNvPr id="40" name="Straight Arrow Connector 39"/>
          <p:cNvCxnSpPr>
            <a:stCxn id="38" idx="3"/>
          </p:cNvCxnSpPr>
          <p:nvPr/>
        </p:nvCxnSpPr>
        <p:spPr bwMode="auto">
          <a:xfrm flipV="1">
            <a:off x="3275856" y="3284985"/>
            <a:ext cx="720080" cy="27656"/>
          </a:xfrm>
          <a:prstGeom prst="straightConnector1">
            <a:avLst/>
          </a:prstGeom>
          <a:solidFill>
            <a:schemeClr val="accent1"/>
          </a:solidFill>
          <a:ln w="63500" cap="flat" cmpd="sng" algn="ctr">
            <a:solidFill>
              <a:srgbClr val="FFC000"/>
            </a:solidFill>
            <a:prstDash val="solid"/>
            <a:round/>
            <a:headEnd type="none" w="med" len="med"/>
            <a:tailEnd type="arrow"/>
          </a:ln>
          <a:effectLst>
            <a:outerShdw blurRad="50800" dist="50800" dir="5400000" algn="ctr" rotWithShape="0">
              <a:srgbClr val="000000"/>
            </a:outerShdw>
          </a:effectLst>
        </p:spPr>
      </p:cxnSp>
      <p:cxnSp>
        <p:nvCxnSpPr>
          <p:cNvPr id="13" name="Straight Arrow Connector 12"/>
          <p:cNvCxnSpPr/>
          <p:nvPr/>
        </p:nvCxnSpPr>
        <p:spPr bwMode="auto">
          <a:xfrm flipH="1">
            <a:off x="1043608" y="3332891"/>
            <a:ext cx="754586" cy="24101"/>
          </a:xfrm>
          <a:prstGeom prst="straightConnector1">
            <a:avLst/>
          </a:prstGeom>
          <a:solidFill>
            <a:schemeClr val="accent1"/>
          </a:solidFill>
          <a:ln w="63500" cap="flat" cmpd="sng" algn="ctr">
            <a:solidFill>
              <a:srgbClr val="FFC000"/>
            </a:solidFill>
            <a:prstDash val="solid"/>
            <a:round/>
            <a:headEnd type="none" w="med" len="med"/>
            <a:tailEnd type="arrow"/>
          </a:ln>
          <a:effectLst>
            <a:outerShdw blurRad="50800" dist="50800" dir="5400000" algn="ctr" rotWithShape="0">
              <a:srgbClr val="000000"/>
            </a:outerShdw>
          </a:effectLst>
        </p:spPr>
      </p:cxnSp>
      <p:sp>
        <p:nvSpPr>
          <p:cNvPr id="16" name="TextBox 15"/>
          <p:cNvSpPr txBox="1"/>
          <p:nvPr/>
        </p:nvSpPr>
        <p:spPr>
          <a:xfrm>
            <a:off x="4788024" y="1977802"/>
            <a:ext cx="4184848" cy="3539430"/>
          </a:xfrm>
          <a:prstGeom prst="rect">
            <a:avLst/>
          </a:prstGeom>
          <a:noFill/>
        </p:spPr>
        <p:txBody>
          <a:bodyPr wrap="square" rtlCol="0">
            <a:spAutoFit/>
          </a:bodyPr>
          <a:lstStyle/>
          <a:p>
            <a:pPr algn="ctr"/>
            <a:r>
              <a:rPr lang="pt-BR" sz="2800" b="1" dirty="0" smtClean="0">
                <a:solidFill>
                  <a:schemeClr val="bg1"/>
                </a:solidFill>
                <a:latin typeface="Arial" pitchFamily="34" charset="0"/>
                <a:cs typeface="Arial" pitchFamily="34" charset="0"/>
              </a:rPr>
              <a:t>Dr. </a:t>
            </a:r>
            <a:r>
              <a:rPr lang="pt-BR" sz="2800" b="1" dirty="0" err="1" smtClean="0">
                <a:solidFill>
                  <a:schemeClr val="bg1"/>
                </a:solidFill>
                <a:latin typeface="Arial" pitchFamily="34" charset="0"/>
                <a:cs typeface="Arial" pitchFamily="34" charset="0"/>
              </a:rPr>
              <a:t>Burdick</a:t>
            </a:r>
            <a:r>
              <a:rPr lang="pt-BR" sz="2800" b="1" dirty="0" smtClean="0">
                <a:solidFill>
                  <a:schemeClr val="bg1"/>
                </a:solidFill>
                <a:latin typeface="Arial" pitchFamily="34" charset="0"/>
                <a:cs typeface="Arial" pitchFamily="34" charset="0"/>
              </a:rPr>
              <a:t> e Harold </a:t>
            </a:r>
            <a:r>
              <a:rPr lang="pt-BR" sz="2800" b="1" dirty="0" err="1" smtClean="0">
                <a:solidFill>
                  <a:schemeClr val="bg1"/>
                </a:solidFill>
                <a:latin typeface="Arial" pitchFamily="34" charset="0"/>
                <a:cs typeface="Arial" pitchFamily="34" charset="0"/>
              </a:rPr>
              <a:t>Slusher</a:t>
            </a:r>
            <a:r>
              <a:rPr lang="pt-BR" sz="2800" b="1" dirty="0" smtClean="0">
                <a:solidFill>
                  <a:schemeClr val="bg1"/>
                </a:solidFill>
                <a:latin typeface="Arial" pitchFamily="34" charset="0"/>
                <a:cs typeface="Arial" pitchFamily="34" charset="0"/>
              </a:rPr>
              <a:t> (professor assistente de Geofísica da Universidade do Texas, El </a:t>
            </a:r>
            <a:r>
              <a:rPr lang="pt-BR" sz="2800" b="1" dirty="0" err="1" smtClean="0">
                <a:solidFill>
                  <a:schemeClr val="bg1"/>
                </a:solidFill>
                <a:latin typeface="Arial" pitchFamily="34" charset="0"/>
                <a:cs typeface="Arial" pitchFamily="34" charset="0"/>
              </a:rPr>
              <a:t>Paso</a:t>
            </a:r>
            <a:r>
              <a:rPr lang="pt-BR" sz="2800" b="1" dirty="0" smtClean="0">
                <a:solidFill>
                  <a:schemeClr val="bg1"/>
                </a:solidFill>
                <a:latin typeface="Arial" pitchFamily="34" charset="0"/>
                <a:cs typeface="Arial" pitchFamily="34" charset="0"/>
              </a:rPr>
              <a:t>), mostraram a impossibilidade física deste cavalgamento. </a:t>
            </a:r>
            <a:endParaRPr lang="pt-B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9" name="Picture 28" descr="Untitle1.png"/>
          <p:cNvPicPr>
            <a:picLocks noChangeAspect="1"/>
          </p:cNvPicPr>
          <p:nvPr/>
        </p:nvPicPr>
        <p:blipFill>
          <a:blip r:embed="rId3" cstate="print"/>
          <a:stretch>
            <a:fillRect/>
          </a:stretch>
        </p:blipFill>
        <p:spPr>
          <a:xfrm>
            <a:off x="400146" y="1052736"/>
            <a:ext cx="4232078" cy="5511248"/>
          </a:xfrm>
          <a:prstGeom prst="rect">
            <a:avLst/>
          </a:prstGeom>
        </p:spPr>
      </p:pic>
      <p:sp>
        <p:nvSpPr>
          <p:cNvPr id="35" name="AutoShape 6"/>
          <p:cNvSpPr>
            <a:spLocks noChangeArrowheads="1"/>
          </p:cNvSpPr>
          <p:nvPr/>
        </p:nvSpPr>
        <p:spPr bwMode="auto">
          <a:xfrm>
            <a:off x="179512" y="1286689"/>
            <a:ext cx="2592288" cy="1981200"/>
          </a:xfrm>
          <a:prstGeom prst="rightArrow">
            <a:avLst>
              <a:gd name="adj1" fmla="val 58954"/>
              <a:gd name="adj2" fmla="val 51208"/>
            </a:avLst>
          </a:prstGeom>
          <a:solidFill>
            <a:schemeClr val="accent1"/>
          </a:solidFill>
          <a:ln w="38100">
            <a:solidFill>
              <a:schemeClr val="tx1"/>
            </a:solidFill>
            <a:miter lim="800000"/>
            <a:headEnd/>
            <a:tailEnd/>
          </a:ln>
          <a:effectLst/>
        </p:spPr>
        <p:txBody>
          <a:bodyPr wrap="none" anchor="ctr"/>
          <a:lstStyle/>
          <a:p>
            <a:pPr algn="ctr" fontAlgn="base">
              <a:spcBef>
                <a:spcPct val="0"/>
              </a:spcBef>
              <a:spcAft>
                <a:spcPct val="0"/>
              </a:spcAft>
            </a:pPr>
            <a:r>
              <a:rPr lang="en-US" sz="2400" b="1" dirty="0">
                <a:solidFill>
                  <a:srgbClr val="000000"/>
                </a:solidFill>
                <a:latin typeface="Arial" pitchFamily="34" charset="0"/>
              </a:rPr>
              <a:t>   </a:t>
            </a:r>
            <a:r>
              <a:rPr lang="en-US" sz="2000" b="1" dirty="0" smtClean="0">
                <a:solidFill>
                  <a:srgbClr val="000000"/>
                </a:solidFill>
                <a:latin typeface="Arial" pitchFamily="34" charset="0"/>
              </a:rPr>
              <a:t>CAVALGAMENTO</a:t>
            </a:r>
            <a:endParaRPr lang="en-US" sz="2000" b="1" dirty="0">
              <a:solidFill>
                <a:srgbClr val="000000"/>
              </a:solidFill>
              <a:latin typeface="Arial" pitchFamily="34" charset="0"/>
            </a:endParaRPr>
          </a:p>
        </p:txBody>
      </p:sp>
      <p:sp>
        <p:nvSpPr>
          <p:cNvPr id="36" name="Text Box 4"/>
          <p:cNvSpPr txBox="1">
            <a:spLocks noChangeArrowheads="1"/>
          </p:cNvSpPr>
          <p:nvPr/>
        </p:nvSpPr>
        <p:spPr bwMode="auto">
          <a:xfrm>
            <a:off x="683568" y="5715000"/>
            <a:ext cx="3060453" cy="707886"/>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4000" b="1" dirty="0" smtClean="0">
                <a:solidFill>
                  <a:srgbClr val="3333CC"/>
                </a:solidFill>
                <a:latin typeface="Arial" pitchFamily="34" charset="0"/>
              </a:rPr>
              <a:t>ESPERADO</a:t>
            </a:r>
            <a:endParaRPr lang="en-US" sz="4000" b="1" dirty="0">
              <a:solidFill>
                <a:srgbClr val="3333CC"/>
              </a:solidFill>
              <a:latin typeface="Arial" pitchFamily="34" charset="0"/>
            </a:endParaRPr>
          </a:p>
        </p:txBody>
      </p:sp>
      <p:sp>
        <p:nvSpPr>
          <p:cNvPr id="38" name="Text Box 4"/>
          <p:cNvSpPr txBox="1">
            <a:spLocks noChangeArrowheads="1"/>
          </p:cNvSpPr>
          <p:nvPr/>
        </p:nvSpPr>
        <p:spPr bwMode="auto">
          <a:xfrm>
            <a:off x="1831230" y="3051031"/>
            <a:ext cx="1444626" cy="523220"/>
          </a:xfrm>
          <a:prstGeom prst="rect">
            <a:avLst/>
          </a:prstGeom>
          <a:noFill/>
          <a:ln w="9525">
            <a:noFill/>
            <a:miter lim="800000"/>
            <a:headEnd/>
            <a:tailEnd/>
          </a:ln>
          <a:effectLst>
            <a:outerShdw blurRad="50800" dist="50800" dir="5400000" algn="ctr" rotWithShape="0">
              <a:schemeClr val="tx2"/>
            </a:outerShdw>
          </a:effectLst>
        </p:spPr>
        <p:txBody>
          <a:bodyPr wrap="square">
            <a:spAutoFit/>
          </a:bodyPr>
          <a:lstStyle/>
          <a:p>
            <a:pPr algn="ctr" fontAlgn="base">
              <a:spcBef>
                <a:spcPct val="0"/>
              </a:spcBef>
              <a:spcAft>
                <a:spcPct val="0"/>
              </a:spcAft>
            </a:pPr>
            <a:r>
              <a:rPr lang="en-US" sz="2800" b="1" dirty="0" err="1" smtClean="0">
                <a:solidFill>
                  <a:srgbClr val="FFC000"/>
                </a:solidFill>
                <a:latin typeface="Arial" pitchFamily="34" charset="0"/>
              </a:rPr>
              <a:t>brecha</a:t>
            </a:r>
            <a:endParaRPr lang="en-US" sz="2800" b="1" dirty="0">
              <a:solidFill>
                <a:srgbClr val="FFC000"/>
              </a:solidFill>
              <a:latin typeface="Arial" pitchFamily="34" charset="0"/>
            </a:endParaRPr>
          </a:p>
        </p:txBody>
      </p:sp>
      <p:cxnSp>
        <p:nvCxnSpPr>
          <p:cNvPr id="40" name="Straight Arrow Connector 39"/>
          <p:cNvCxnSpPr>
            <a:stCxn id="38" idx="3"/>
          </p:cNvCxnSpPr>
          <p:nvPr/>
        </p:nvCxnSpPr>
        <p:spPr bwMode="auto">
          <a:xfrm flipV="1">
            <a:off x="3275856" y="3284985"/>
            <a:ext cx="720080" cy="27656"/>
          </a:xfrm>
          <a:prstGeom prst="straightConnector1">
            <a:avLst/>
          </a:prstGeom>
          <a:solidFill>
            <a:schemeClr val="accent1"/>
          </a:solidFill>
          <a:ln w="63500" cap="flat" cmpd="sng" algn="ctr">
            <a:solidFill>
              <a:srgbClr val="FFC000"/>
            </a:solidFill>
            <a:prstDash val="solid"/>
            <a:round/>
            <a:headEnd type="none" w="med" len="med"/>
            <a:tailEnd type="arrow"/>
          </a:ln>
          <a:effectLst>
            <a:outerShdw blurRad="50800" dist="50800" dir="5400000" algn="ctr" rotWithShape="0">
              <a:srgbClr val="000000"/>
            </a:outerShdw>
          </a:effectLst>
        </p:spPr>
      </p:cxnSp>
      <p:cxnSp>
        <p:nvCxnSpPr>
          <p:cNvPr id="13" name="Straight Arrow Connector 12"/>
          <p:cNvCxnSpPr/>
          <p:nvPr/>
        </p:nvCxnSpPr>
        <p:spPr bwMode="auto">
          <a:xfrm flipH="1">
            <a:off x="1043608" y="3332891"/>
            <a:ext cx="754586" cy="24101"/>
          </a:xfrm>
          <a:prstGeom prst="straightConnector1">
            <a:avLst/>
          </a:prstGeom>
          <a:solidFill>
            <a:schemeClr val="accent1"/>
          </a:solidFill>
          <a:ln w="63500" cap="flat" cmpd="sng" algn="ctr">
            <a:solidFill>
              <a:srgbClr val="FFC000"/>
            </a:solidFill>
            <a:prstDash val="solid"/>
            <a:round/>
            <a:headEnd type="none" w="med" len="med"/>
            <a:tailEnd type="arrow"/>
          </a:ln>
          <a:effectLst>
            <a:outerShdw blurRad="50800" dist="50800" dir="5400000" algn="ctr" rotWithShape="0">
              <a:srgbClr val="000000"/>
            </a:outerShdw>
          </a:effectLst>
        </p:spPr>
      </p:cxnSp>
      <p:sp>
        <p:nvSpPr>
          <p:cNvPr id="16" name="TextBox 15"/>
          <p:cNvSpPr txBox="1"/>
          <p:nvPr/>
        </p:nvSpPr>
        <p:spPr>
          <a:xfrm>
            <a:off x="4788024" y="2120657"/>
            <a:ext cx="4184848" cy="3108543"/>
          </a:xfrm>
          <a:prstGeom prst="rect">
            <a:avLst/>
          </a:prstGeom>
          <a:noFill/>
        </p:spPr>
        <p:txBody>
          <a:bodyPr wrap="square" rtlCol="0">
            <a:spAutoFit/>
          </a:bodyPr>
          <a:lstStyle/>
          <a:p>
            <a:pPr algn="ctr"/>
            <a:r>
              <a:rPr lang="en-US" sz="2800" b="1" dirty="0" smtClean="0">
                <a:solidFill>
                  <a:schemeClr val="bg1"/>
                </a:solidFill>
                <a:latin typeface="Arial" pitchFamily="34" charset="0"/>
                <a:cs typeface="Arial" pitchFamily="34" charset="0"/>
              </a:rPr>
              <a:t>Ambos </a:t>
            </a:r>
            <a:r>
              <a:rPr lang="en-US" sz="2800" b="1" dirty="0" err="1" smtClean="0">
                <a:solidFill>
                  <a:schemeClr val="bg1"/>
                </a:solidFill>
                <a:latin typeface="Arial" pitchFamily="34" charset="0"/>
                <a:cs typeface="Arial" pitchFamily="34" charset="0"/>
              </a:rPr>
              <a:t>pesquisaram</a:t>
            </a:r>
            <a:r>
              <a:rPr lang="en-US" sz="2800" b="1" dirty="0" smtClean="0">
                <a:solidFill>
                  <a:schemeClr val="bg1"/>
                </a:solidFill>
                <a:latin typeface="Arial" pitchFamily="34" charset="0"/>
                <a:cs typeface="Arial" pitchFamily="34" charset="0"/>
              </a:rPr>
              <a:t> a </a:t>
            </a:r>
            <a:r>
              <a:rPr lang="en-US" sz="2800" b="1" dirty="0" err="1" smtClean="0">
                <a:solidFill>
                  <a:schemeClr val="bg1"/>
                </a:solidFill>
                <a:latin typeface="Arial" pitchFamily="34" charset="0"/>
                <a:cs typeface="Arial" pitchFamily="34" charset="0"/>
              </a:rPr>
              <a:t>alegada</a:t>
            </a:r>
            <a:r>
              <a:rPr lang="en-US" sz="2800" b="1" dirty="0" smtClean="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falha</a:t>
            </a:r>
            <a:r>
              <a:rPr lang="en-US" sz="2800" b="1" dirty="0" smtClean="0">
                <a:solidFill>
                  <a:schemeClr val="bg1"/>
                </a:solidFill>
                <a:latin typeface="Arial" pitchFamily="34" charset="0"/>
                <a:cs typeface="Arial" pitchFamily="34" charset="0"/>
              </a:rPr>
              <a:t> de </a:t>
            </a:r>
            <a:r>
              <a:rPr lang="en-US" sz="2800" b="1" dirty="0" err="1" smtClean="0">
                <a:solidFill>
                  <a:schemeClr val="bg1"/>
                </a:solidFill>
                <a:latin typeface="Arial" pitchFamily="34" charset="0"/>
                <a:cs typeface="Arial" pitchFamily="34" charset="0"/>
              </a:rPr>
              <a:t>cavagalmento</a:t>
            </a:r>
            <a:r>
              <a:rPr lang="en-US" sz="2800" b="1" dirty="0" smtClean="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Não</a:t>
            </a:r>
            <a:r>
              <a:rPr lang="en-US" sz="2800" b="1" dirty="0" smtClean="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houve</a:t>
            </a:r>
            <a:r>
              <a:rPr lang="en-US" sz="2800" b="1" dirty="0" smtClean="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evidência</a:t>
            </a:r>
            <a:r>
              <a:rPr lang="en-US" sz="2800" b="1" dirty="0" smtClean="0">
                <a:solidFill>
                  <a:schemeClr val="bg1"/>
                </a:solidFill>
                <a:latin typeface="Arial" pitchFamily="34" charset="0"/>
                <a:cs typeface="Arial" pitchFamily="34" charset="0"/>
              </a:rPr>
              <a:t> de </a:t>
            </a:r>
            <a:r>
              <a:rPr lang="en-US" sz="2800" b="1" dirty="0" err="1" smtClean="0">
                <a:solidFill>
                  <a:schemeClr val="bg1"/>
                </a:solidFill>
                <a:latin typeface="Arial" pitchFamily="34" charset="0"/>
                <a:cs typeface="Arial" pitchFamily="34" charset="0"/>
              </a:rPr>
              <a:t>rochas</a:t>
            </a:r>
            <a:r>
              <a:rPr lang="en-US" sz="2800" b="1" dirty="0" smtClean="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moidas</a:t>
            </a:r>
            <a:r>
              <a:rPr lang="en-US" sz="2800" b="1" dirty="0" smtClean="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ou</a:t>
            </a:r>
            <a:r>
              <a:rPr lang="en-US" sz="2800" b="1" dirty="0" smtClean="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camadas</a:t>
            </a:r>
            <a:r>
              <a:rPr lang="en-US" sz="2800" b="1" dirty="0" smtClean="0">
                <a:solidFill>
                  <a:schemeClr val="bg1"/>
                </a:solidFill>
                <a:latin typeface="Arial" pitchFamily="34" charset="0"/>
                <a:cs typeface="Arial" pitchFamily="34" charset="0"/>
              </a:rPr>
              <a:t> </a:t>
            </a:r>
            <a:r>
              <a:rPr lang="en-US" sz="2800" b="1" dirty="0" err="1" smtClean="0">
                <a:solidFill>
                  <a:schemeClr val="bg1"/>
                </a:solidFill>
                <a:latin typeface="Arial" pitchFamily="34" charset="0"/>
                <a:cs typeface="Arial" pitchFamily="34" charset="0"/>
              </a:rPr>
              <a:t>arranhadas</a:t>
            </a:r>
            <a:r>
              <a:rPr lang="en-US" sz="2800" b="1" dirty="0" smtClean="0">
                <a:solidFill>
                  <a:schemeClr val="bg1"/>
                </a:solidFill>
                <a:latin typeface="Arial" pitchFamily="34" charset="0"/>
                <a:cs typeface="Arial" pitchFamily="34" charset="0"/>
              </a:rPr>
              <a:t>. </a:t>
            </a:r>
          </a:p>
          <a:p>
            <a:pPr algn="ctr"/>
            <a:endParaRPr lang="pt-BR"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251520" y="710101"/>
            <a:ext cx="8568952" cy="5324535"/>
          </a:xfrm>
          <a:prstGeom prst="rect">
            <a:avLst/>
          </a:prstGeom>
          <a:noFill/>
        </p:spPr>
        <p:txBody>
          <a:bodyPr wrap="square" lIns="91440" tIns="45720" rIns="91440" bIns="45720">
            <a:spAutoFit/>
          </a:bodyPr>
          <a:lstStyle/>
          <a:p>
            <a:r>
              <a:rPr lang="en-US" sz="2000" b="1" kern="0" dirty="0" smtClean="0">
                <a:ln w="1905"/>
                <a:solidFill>
                  <a:schemeClr val="bg1"/>
                </a:solidFill>
                <a:effectLst>
                  <a:outerShdw blurRad="38100" dist="38100" dir="2700000" algn="tl">
                    <a:srgbClr val="000000">
                      <a:alpha val="43137"/>
                    </a:srgbClr>
                  </a:outerShdw>
                </a:effectLst>
              </a:rPr>
              <a:t>1- INTRODUÇÃO</a:t>
            </a:r>
          </a:p>
          <a:p>
            <a:endParaRPr lang="en-US" sz="2000" b="1" kern="0" dirty="0" smtClean="0">
              <a:ln w="1905"/>
              <a:solidFill>
                <a:srgbClr val="FFFFFF"/>
              </a:solidFill>
              <a:effectLst>
                <a:outerShdw blurRad="38100" dist="38100" dir="2700000" algn="tl">
                  <a:srgbClr val="000000">
                    <a:alpha val="43137"/>
                  </a:srgbClr>
                </a:outerShdw>
              </a:effectLst>
            </a:endParaRPr>
          </a:p>
          <a:p>
            <a:r>
              <a:rPr lang="en-US" sz="2000" b="1" kern="0" dirty="0" smtClean="0">
                <a:ln w="1905"/>
                <a:solidFill>
                  <a:srgbClr val="FFFFFF"/>
                </a:solidFill>
                <a:effectLst>
                  <a:outerShdw blurRad="38100" dist="38100" dir="2700000" algn="tl">
                    <a:srgbClr val="000000">
                      <a:alpha val="43137"/>
                    </a:srgbClr>
                  </a:outerShdw>
                </a:effectLst>
              </a:rPr>
              <a:t>2 – EVIDÊNCIAS </a:t>
            </a:r>
            <a:r>
              <a:rPr lang="pt-BR" sz="2000" b="1" kern="0" dirty="0" smtClean="0">
                <a:ln w="1905"/>
                <a:solidFill>
                  <a:srgbClr val="FFFFFF"/>
                </a:solidFill>
                <a:effectLst>
                  <a:outerShdw blurRad="38100" dist="38100" dir="2700000" algn="tl">
                    <a:srgbClr val="000000">
                      <a:alpha val="43137"/>
                    </a:srgbClr>
                  </a:outerShdw>
                </a:effectLst>
              </a:rPr>
              <a:t>BÍBLICAS PARA UM DILÚVIO GLOBAL</a:t>
            </a:r>
            <a:endParaRPr lang="en-US" sz="2000" b="1" kern="0" dirty="0" smtClean="0">
              <a:ln w="1905"/>
              <a:solidFill>
                <a:srgbClr val="FFFFFF"/>
              </a:solidFill>
              <a:effectLst>
                <a:outerShdw blurRad="38100" dist="38100" dir="2700000" algn="tl">
                  <a:srgbClr val="000000">
                    <a:alpha val="43137"/>
                  </a:srgbClr>
                </a:outerShdw>
              </a:effectLst>
            </a:endParaRPr>
          </a:p>
          <a:p>
            <a:endParaRPr lang="en-US" sz="2000" b="1" kern="0" dirty="0" smtClean="0">
              <a:ln w="1905"/>
              <a:solidFill>
                <a:srgbClr val="FFFFFF"/>
              </a:solidFill>
              <a:effectLst>
                <a:outerShdw blurRad="38100" dist="38100" dir="2700000" algn="tl">
                  <a:srgbClr val="000000">
                    <a:alpha val="43137"/>
                  </a:srgbClr>
                </a:outerShdw>
              </a:effectLst>
            </a:endParaRPr>
          </a:p>
          <a:p>
            <a:r>
              <a:rPr lang="en-US" sz="2000" b="1" kern="0" dirty="0" smtClean="0">
                <a:ln w="1905"/>
                <a:solidFill>
                  <a:srgbClr val="FFFFFF"/>
                </a:solidFill>
                <a:effectLst>
                  <a:outerShdw blurRad="38100" dist="38100" dir="2700000" algn="tl">
                    <a:srgbClr val="000000">
                      <a:alpha val="43137"/>
                    </a:srgbClr>
                  </a:outerShdw>
                </a:effectLst>
              </a:rPr>
              <a:t>3 - </a:t>
            </a:r>
            <a:r>
              <a:rPr lang="pt-BR" sz="2000" b="1" kern="0" dirty="0" smtClean="0">
                <a:ln w="1905"/>
                <a:solidFill>
                  <a:srgbClr val="FFFFFF"/>
                </a:solidFill>
                <a:effectLst>
                  <a:outerShdw blurRad="38100" dist="38100" dir="2700000" algn="tl">
                    <a:srgbClr val="000000">
                      <a:alpha val="43137"/>
                    </a:srgbClr>
                  </a:outerShdw>
                </a:effectLst>
              </a:rPr>
              <a:t>PROVAS NÃO BÍBLICAS PARA UM DILÚVIO GLOBAL</a:t>
            </a:r>
            <a:r>
              <a:rPr lang="en-US" sz="2000" b="1" kern="0" dirty="0" smtClean="0">
                <a:ln w="1905"/>
                <a:solidFill>
                  <a:srgbClr val="FFFFFF"/>
                </a:solidFill>
                <a:effectLst>
                  <a:outerShdw blurRad="38100" dist="38100" dir="2700000" algn="tl">
                    <a:srgbClr val="000000">
                      <a:alpha val="43137"/>
                    </a:srgbClr>
                  </a:outerShdw>
                </a:effectLst>
              </a:rPr>
              <a:t> </a:t>
            </a:r>
          </a:p>
          <a:p>
            <a:endParaRPr lang="en-US" sz="2000" b="1" kern="0" dirty="0" smtClean="0">
              <a:ln w="1905"/>
              <a:solidFill>
                <a:srgbClr val="FFFFFF"/>
              </a:solidFill>
              <a:effectLst>
                <a:outerShdw blurRad="38100" dist="38100" dir="2700000" algn="tl">
                  <a:srgbClr val="000000">
                    <a:alpha val="43137"/>
                  </a:srgbClr>
                </a:outerShdw>
              </a:effectLst>
            </a:endParaRPr>
          </a:p>
          <a:p>
            <a:r>
              <a:rPr lang="en-US" sz="2000" b="1" kern="0" dirty="0" smtClean="0">
                <a:ln w="1905"/>
                <a:solidFill>
                  <a:srgbClr val="FFFFFF"/>
                </a:solidFill>
                <a:effectLst>
                  <a:outerShdw blurRad="38100" dist="38100" dir="2700000" algn="tl">
                    <a:srgbClr val="000000">
                      <a:alpha val="43137"/>
                    </a:srgbClr>
                  </a:outerShdw>
                </a:effectLst>
              </a:rPr>
              <a:t>4 - NATUREZA DO DILÚVIO		</a:t>
            </a:r>
          </a:p>
          <a:p>
            <a:endParaRPr lang="en-US" sz="2000" b="1" kern="0" dirty="0" smtClean="0">
              <a:ln w="1905"/>
              <a:solidFill>
                <a:srgbClr val="FFFFFF"/>
              </a:solidFill>
              <a:effectLst>
                <a:outerShdw blurRad="38100" dist="38100" dir="2700000" algn="tl">
                  <a:srgbClr val="000000">
                    <a:alpha val="43137"/>
                  </a:srgbClr>
                </a:outerShdw>
              </a:effectLst>
            </a:endParaRPr>
          </a:p>
          <a:p>
            <a:r>
              <a:rPr lang="en-US" sz="2000" b="1" kern="0" dirty="0" smtClean="0">
                <a:ln w="1905"/>
                <a:solidFill>
                  <a:schemeClr val="accent4">
                    <a:lumMod val="50000"/>
                    <a:lumOff val="50000"/>
                  </a:schemeClr>
                </a:solidFill>
                <a:effectLst>
                  <a:outerShdw blurRad="38100" dist="38100" dir="2700000" algn="tl">
                    <a:srgbClr val="000000">
                      <a:alpha val="43137"/>
                    </a:srgbClr>
                  </a:outerShdw>
                </a:effectLst>
              </a:rPr>
              <a:t>5 - EVIDÊNCIAS GEOLOGICAS DO DILÚVIO</a:t>
            </a:r>
          </a:p>
          <a:p>
            <a:endParaRPr lang="en-US" sz="2000" b="1" kern="0" dirty="0" smtClean="0">
              <a:ln w="1905"/>
              <a:solidFill>
                <a:srgbClr val="FFFFFF"/>
              </a:solidFill>
              <a:effectLst>
                <a:outerShdw blurRad="38100" dist="38100" dir="2700000" algn="tl">
                  <a:srgbClr val="000000">
                    <a:alpha val="43137"/>
                  </a:srgbClr>
                </a:outerShdw>
              </a:effectLst>
            </a:endParaRPr>
          </a:p>
          <a:p>
            <a:r>
              <a:rPr lang="en-US" sz="2000" b="1" kern="0" dirty="0" smtClean="0">
                <a:ln w="1905"/>
                <a:solidFill>
                  <a:srgbClr val="FFFFFF"/>
                </a:solidFill>
                <a:effectLst>
                  <a:outerShdw blurRad="38100" dist="38100" dir="2700000" algn="tl">
                    <a:srgbClr val="000000">
                      <a:alpha val="43137"/>
                    </a:srgbClr>
                  </a:outerShdw>
                </a:effectLst>
              </a:rPr>
              <a:t>6 – PROCESSOS GEOLÓGICOS</a:t>
            </a:r>
          </a:p>
          <a:p>
            <a:endParaRPr lang="en-US" sz="2000" b="1" kern="0" dirty="0" smtClean="0">
              <a:ln w="1905"/>
              <a:solidFill>
                <a:srgbClr val="FFFFFF"/>
              </a:solidFill>
              <a:effectLst>
                <a:outerShdw blurRad="38100" dist="38100" dir="2700000" algn="tl">
                  <a:srgbClr val="000000">
                    <a:alpha val="43137"/>
                  </a:srgbClr>
                </a:outerShdw>
              </a:effectLst>
            </a:endParaRPr>
          </a:p>
          <a:p>
            <a:r>
              <a:rPr lang="en-US" sz="2000" b="1" kern="0" dirty="0" smtClean="0">
                <a:ln w="1905"/>
                <a:solidFill>
                  <a:srgbClr val="FFFFFF"/>
                </a:solidFill>
                <a:effectLst>
                  <a:outerShdw blurRad="38100" dist="38100" dir="2700000" algn="tl">
                    <a:srgbClr val="000000">
                      <a:alpha val="43137"/>
                    </a:srgbClr>
                  </a:outerShdw>
                </a:effectLst>
              </a:rPr>
              <a:t>7 – EXPLICAÇÕES</a:t>
            </a:r>
          </a:p>
          <a:p>
            <a:endParaRPr lang="en-US" sz="2000" b="1" kern="0" dirty="0" smtClean="0">
              <a:ln w="1905"/>
              <a:solidFill>
                <a:srgbClr val="FFFFFF"/>
              </a:solidFill>
              <a:effectLst>
                <a:outerShdw blurRad="38100" dist="38100" dir="2700000" algn="tl">
                  <a:srgbClr val="000000">
                    <a:alpha val="43137"/>
                  </a:srgbClr>
                </a:outerShdw>
              </a:effectLst>
            </a:endParaRPr>
          </a:p>
          <a:p>
            <a:r>
              <a:rPr lang="en-US" sz="2000" b="1" kern="0" dirty="0" smtClean="0">
                <a:ln w="1905"/>
                <a:solidFill>
                  <a:srgbClr val="FFFFFF"/>
                </a:solidFill>
                <a:effectLst>
                  <a:outerShdw blurRad="38100" dist="38100" dir="2700000" algn="tl">
                    <a:srgbClr val="000000">
                      <a:alpha val="43137"/>
                    </a:srgbClr>
                  </a:outerShdw>
                </a:effectLst>
              </a:rPr>
              <a:t>8 – EVENTOS PÓS-DILÚVIO</a:t>
            </a:r>
          </a:p>
          <a:p>
            <a:endParaRPr lang="en-US" sz="2000" b="1" kern="0" dirty="0" smtClean="0">
              <a:ln w="1905"/>
              <a:solidFill>
                <a:srgbClr val="FFFFFF"/>
              </a:solidFill>
              <a:effectLst>
                <a:outerShdw blurRad="38100" dist="38100" dir="2700000" algn="tl">
                  <a:srgbClr val="000000">
                    <a:alpha val="43137"/>
                  </a:srgbClr>
                </a:outerShdw>
              </a:effectLst>
            </a:endParaRPr>
          </a:p>
          <a:p>
            <a:r>
              <a:rPr lang="en-US" sz="2000" b="1" kern="0" dirty="0" smtClean="0">
                <a:ln w="1905"/>
                <a:solidFill>
                  <a:srgbClr val="FFFFFF"/>
                </a:solidFill>
                <a:effectLst>
                  <a:outerShdw blurRad="38100" dist="38100" dir="2700000" algn="tl">
                    <a:srgbClr val="000000">
                      <a:alpha val="43137"/>
                    </a:srgbClr>
                  </a:outerShdw>
                </a:effectLst>
              </a:rPr>
              <a:t>9 – CONCLUSÕES</a:t>
            </a:r>
          </a:p>
        </p:txBody>
      </p:sp>
      <p:sp>
        <p:nvSpPr>
          <p:cNvPr id="6" name="Rectangle 5"/>
          <p:cNvSpPr/>
          <p:nvPr/>
        </p:nvSpPr>
        <p:spPr>
          <a:xfrm>
            <a:off x="323528" y="188640"/>
            <a:ext cx="7992888" cy="523220"/>
          </a:xfrm>
          <a:prstGeom prst="rect">
            <a:avLst/>
          </a:prstGeom>
          <a:noFill/>
        </p:spPr>
        <p:txBody>
          <a:bodyPr wrap="square" lIns="91440" tIns="45720" rIns="91440" bIns="45720">
            <a:spAutoFit/>
          </a:bodyPr>
          <a:lstStyle/>
          <a:p>
            <a:pPr algn="ctr"/>
            <a:r>
              <a:rPr lang="en-US" sz="2800" b="1" kern="0" dirty="0" smtClean="0">
                <a:ln w="1905"/>
                <a:solidFill>
                  <a:srgbClr val="FFFFFF"/>
                </a:solidFill>
                <a:effectLst>
                  <a:innerShdw blurRad="69850" dist="43180" dir="5400000">
                    <a:srgbClr val="000000">
                      <a:alpha val="65000"/>
                    </a:srgbClr>
                  </a:innerShdw>
                </a:effectLst>
              </a:rPr>
              <a:t>ESBOÇO – PARTES</a:t>
            </a:r>
            <a:endParaRPr lang="en-US" sz="2800" b="1" kern="0" dirty="0">
              <a:ln w="1905"/>
              <a:solidFill>
                <a:srgbClr val="FFFFFF"/>
              </a:soli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E1911980-6A66-4AF6-9F67-1985CF5B315D}" type="slidenum">
              <a:rPr lang="en-US" smtClean="0">
                <a:solidFill>
                  <a:srgbClr val="663300"/>
                </a:solidFill>
              </a:rPr>
              <a:pPr>
                <a:defRPr/>
              </a:pPr>
              <a:t>2</a:t>
            </a:fld>
            <a:endParaRPr lang="en-US">
              <a:solidFill>
                <a:srgbClr val="6633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Rectangle 8"/>
          <p:cNvSpPr/>
          <p:nvPr/>
        </p:nvSpPr>
        <p:spPr bwMode="auto">
          <a:xfrm>
            <a:off x="0" y="0"/>
            <a:ext cx="9144000" cy="1844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pitchFamily="34" charset="0"/>
            </a:endParaRPr>
          </a:p>
        </p:txBody>
      </p:sp>
      <p:pic>
        <p:nvPicPr>
          <p:cNvPr id="8" name="Picture 2" descr="Grand Canyon 89 Looy"/>
          <p:cNvPicPr>
            <a:picLocks noChangeAspect="1" noChangeArrowheads="1"/>
          </p:cNvPicPr>
          <p:nvPr/>
        </p:nvPicPr>
        <p:blipFill>
          <a:blip r:embed="rId4" cstate="print"/>
          <a:srcRect/>
          <a:stretch>
            <a:fillRect/>
          </a:stretch>
        </p:blipFill>
        <p:spPr bwMode="auto">
          <a:xfrm>
            <a:off x="-1" y="1656184"/>
            <a:ext cx="9160941" cy="5229200"/>
          </a:xfrm>
          <a:prstGeom prst="rect">
            <a:avLst/>
          </a:prstGeom>
          <a:noFill/>
          <a:ln w="9525">
            <a:noFill/>
            <a:miter lim="800000"/>
            <a:headEnd/>
            <a:tailEnd/>
          </a:ln>
        </p:spPr>
      </p:pic>
      <p:sp>
        <p:nvSpPr>
          <p:cNvPr id="10" name="Rectangle 6"/>
          <p:cNvSpPr>
            <a:spLocks noGrp="1" noChangeArrowheads="1"/>
          </p:cNvSpPr>
          <p:nvPr>
            <p:ph type="title" idx="4294967295"/>
          </p:nvPr>
        </p:nvSpPr>
        <p:spPr>
          <a:xfrm>
            <a:off x="251520" y="118300"/>
            <a:ext cx="8640960" cy="1440160"/>
          </a:xfrm>
          <a:effectLst>
            <a:outerShdw dist="17961" dir="2700000" algn="ctr" rotWithShape="0">
              <a:schemeClr val="bg1"/>
            </a:outerShdw>
          </a:effectLst>
        </p:spPr>
        <p:txBody>
          <a:bodyPr/>
          <a:lstStyle/>
          <a:p>
            <a:pPr>
              <a:defRPr/>
            </a:pPr>
            <a:r>
              <a:rPr lang="pt-BR" sz="3800" dirty="0" smtClean="0">
                <a:solidFill>
                  <a:srgbClr val="333333"/>
                </a:solidFill>
                <a:latin typeface="Arial Black" pitchFamily="34" charset="0"/>
              </a:rPr>
              <a:t>DEPÓSITO CATASTRÓFICO EM GRANDE ESCALA</a:t>
            </a:r>
            <a:endParaRPr lang="en-US" sz="3800" dirty="0">
              <a:solidFill>
                <a:srgbClr val="333333"/>
              </a:solidFill>
              <a:latin typeface="Arial Black" pitchFamily="34" charset="0"/>
            </a:endParaRPr>
          </a:p>
        </p:txBody>
      </p:sp>
      <p:sp>
        <p:nvSpPr>
          <p:cNvPr id="11" name="Right Arrow 10"/>
          <p:cNvSpPr>
            <a:spLocks noChangeArrowheads="1"/>
          </p:cNvSpPr>
          <p:nvPr/>
        </p:nvSpPr>
        <p:spPr bwMode="auto">
          <a:xfrm>
            <a:off x="35496" y="3880916"/>
            <a:ext cx="977900" cy="484188"/>
          </a:xfrm>
          <a:prstGeom prst="rightArrow">
            <a:avLst>
              <a:gd name="adj1" fmla="val 50000"/>
              <a:gd name="adj2" fmla="val 50024"/>
            </a:avLst>
          </a:prstGeom>
          <a:solidFill>
            <a:schemeClr val="accent1"/>
          </a:solidFill>
          <a:ln w="12700" algn="ctr">
            <a:solidFill>
              <a:schemeClr val="tx1"/>
            </a:solidFill>
            <a:round/>
            <a:headEnd type="none" w="sm" len="sm"/>
            <a:tailEnd type="none" w="sm" len="sm"/>
          </a:ln>
        </p:spPr>
        <p:txBody>
          <a:bodyPr/>
          <a:lstStyle/>
          <a:p>
            <a:pPr fontAlgn="base">
              <a:spcBef>
                <a:spcPct val="0"/>
              </a:spcBef>
              <a:spcAft>
                <a:spcPct val="0"/>
              </a:spcAft>
            </a:pPr>
            <a:endParaRPr lang="pt-BR" sz="2800">
              <a:solidFill>
                <a:srgbClr val="666699"/>
              </a:solidFill>
              <a:latin typeface="Staid Gothic ExtraBold" pitchFamily="2" charset="0"/>
            </a:endParaRPr>
          </a:p>
        </p:txBody>
      </p:sp>
      <p:sp>
        <p:nvSpPr>
          <p:cNvPr id="12" name="Right Arrow 11"/>
          <p:cNvSpPr>
            <a:spLocks noChangeArrowheads="1"/>
          </p:cNvSpPr>
          <p:nvPr/>
        </p:nvSpPr>
        <p:spPr bwMode="auto">
          <a:xfrm>
            <a:off x="2439896" y="5451025"/>
            <a:ext cx="977900" cy="484187"/>
          </a:xfrm>
          <a:prstGeom prst="rightArrow">
            <a:avLst>
              <a:gd name="adj1" fmla="val 50000"/>
              <a:gd name="adj2" fmla="val 50024"/>
            </a:avLst>
          </a:prstGeom>
          <a:solidFill>
            <a:schemeClr val="accent1"/>
          </a:solidFill>
          <a:ln w="12700" algn="ctr">
            <a:solidFill>
              <a:schemeClr val="tx1"/>
            </a:solidFill>
            <a:round/>
            <a:headEnd type="none" w="sm" len="sm"/>
            <a:tailEnd type="none" w="sm" len="sm"/>
          </a:ln>
        </p:spPr>
        <p:txBody>
          <a:bodyPr/>
          <a:lstStyle/>
          <a:p>
            <a:pPr fontAlgn="base">
              <a:spcBef>
                <a:spcPct val="0"/>
              </a:spcBef>
              <a:spcAft>
                <a:spcPct val="0"/>
              </a:spcAft>
            </a:pPr>
            <a:endParaRPr lang="pt-BR" sz="2800">
              <a:solidFill>
                <a:srgbClr val="666699"/>
              </a:solidFill>
              <a:latin typeface="Staid Gothic ExtraBold" pitchFamily="2" charset="0"/>
            </a:endParaRPr>
          </a:p>
        </p:txBody>
      </p:sp>
      <p:sp>
        <p:nvSpPr>
          <p:cNvPr id="13" name="Right Arrow 12"/>
          <p:cNvSpPr>
            <a:spLocks noChangeArrowheads="1"/>
          </p:cNvSpPr>
          <p:nvPr/>
        </p:nvSpPr>
        <p:spPr bwMode="auto">
          <a:xfrm>
            <a:off x="4043092" y="3980656"/>
            <a:ext cx="977900" cy="484188"/>
          </a:xfrm>
          <a:prstGeom prst="rightArrow">
            <a:avLst>
              <a:gd name="adj1" fmla="val 50000"/>
              <a:gd name="adj2" fmla="val 50024"/>
            </a:avLst>
          </a:prstGeom>
          <a:solidFill>
            <a:schemeClr val="accent1"/>
          </a:solidFill>
          <a:ln w="12700" algn="ctr">
            <a:solidFill>
              <a:schemeClr val="tx1"/>
            </a:solidFill>
            <a:round/>
            <a:headEnd type="none" w="sm" len="sm"/>
            <a:tailEnd type="none" w="sm" len="sm"/>
          </a:ln>
        </p:spPr>
        <p:txBody>
          <a:bodyPr/>
          <a:lstStyle/>
          <a:p>
            <a:pPr fontAlgn="base">
              <a:spcBef>
                <a:spcPct val="0"/>
              </a:spcBef>
              <a:spcAft>
                <a:spcPct val="0"/>
              </a:spcAft>
            </a:pPr>
            <a:endParaRPr lang="pt-BR" sz="2800">
              <a:solidFill>
                <a:srgbClr val="666699"/>
              </a:solidFill>
              <a:latin typeface="Staid Gothic ExtraBold" pitchFamily="2" charset="0"/>
            </a:endParaRPr>
          </a:p>
        </p:txBody>
      </p:sp>
      <p:sp>
        <p:nvSpPr>
          <p:cNvPr id="14" name="TextBox 13"/>
          <p:cNvSpPr txBox="1"/>
          <p:nvPr/>
        </p:nvSpPr>
        <p:spPr>
          <a:xfrm>
            <a:off x="1434128" y="1772816"/>
            <a:ext cx="6264696" cy="523220"/>
          </a:xfrm>
          <a:prstGeom prst="rect">
            <a:avLst/>
          </a:prstGeom>
          <a:noFill/>
        </p:spPr>
        <p:txBody>
          <a:bodyPr wrap="square" rtlCol="0">
            <a:spAutoFit/>
          </a:bodyPr>
          <a:lstStyle/>
          <a:p>
            <a:pPr algn="ctr"/>
            <a:r>
              <a:rPr lang="pt-BR" sz="2800" b="1" dirty="0" err="1" smtClean="0">
                <a:solidFill>
                  <a:srgbClr val="333333"/>
                </a:solidFill>
                <a:latin typeface="Arial" pitchFamily="34" charset="0"/>
                <a:cs typeface="Arial" pitchFamily="34" charset="0"/>
              </a:rPr>
              <a:t>Tapeats</a:t>
            </a:r>
            <a:r>
              <a:rPr lang="pt-BR" sz="2800" b="1" dirty="0" smtClean="0">
                <a:solidFill>
                  <a:srgbClr val="333333"/>
                </a:solidFill>
                <a:latin typeface="Arial" pitchFamily="34" charset="0"/>
                <a:cs typeface="Arial" pitchFamily="34" charset="0"/>
              </a:rPr>
              <a:t> </a:t>
            </a:r>
            <a:r>
              <a:rPr lang="pt-BR" sz="2800" b="1" dirty="0" err="1" smtClean="0">
                <a:solidFill>
                  <a:srgbClr val="333333"/>
                </a:solidFill>
                <a:latin typeface="Arial" pitchFamily="34" charset="0"/>
                <a:cs typeface="Arial" pitchFamily="34" charset="0"/>
              </a:rPr>
              <a:t>Sandstone</a:t>
            </a:r>
            <a:r>
              <a:rPr lang="pt-BR" sz="2800" b="1" dirty="0" smtClean="0">
                <a:solidFill>
                  <a:srgbClr val="333333"/>
                </a:solidFill>
                <a:latin typeface="Arial" pitchFamily="34" charset="0"/>
                <a:cs typeface="Arial" pitchFamily="34" charset="0"/>
              </a:rPr>
              <a:t> (Arenito)</a:t>
            </a:r>
            <a:endParaRPr lang="pt-BR" sz="2800" b="1" dirty="0">
              <a:solidFill>
                <a:srgbClr val="333333"/>
              </a:solidFill>
              <a:latin typeface="Arial" pitchFamily="34" charset="0"/>
              <a:cs typeface="Arial" pitchFamily="34" charset="0"/>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9" name="Picture 28" descr="Untitle1.png"/>
          <p:cNvPicPr>
            <a:picLocks noChangeAspect="1"/>
          </p:cNvPicPr>
          <p:nvPr/>
        </p:nvPicPr>
        <p:blipFill>
          <a:blip r:embed="rId3" cstate="print"/>
          <a:stretch>
            <a:fillRect/>
          </a:stretch>
        </p:blipFill>
        <p:spPr>
          <a:xfrm>
            <a:off x="400146" y="1052736"/>
            <a:ext cx="4232078" cy="5511248"/>
          </a:xfrm>
          <a:prstGeom prst="rect">
            <a:avLst/>
          </a:prstGeom>
        </p:spPr>
      </p:pic>
      <p:pic>
        <p:nvPicPr>
          <p:cNvPr id="34" name="Picture 33" descr="Untitle2a.jpg"/>
          <p:cNvPicPr>
            <a:picLocks noChangeAspect="1"/>
          </p:cNvPicPr>
          <p:nvPr/>
        </p:nvPicPr>
        <p:blipFill>
          <a:blip r:embed="rId4" cstate="print">
            <a:clrChange>
              <a:clrFrom>
                <a:srgbClr val="FFD800"/>
              </a:clrFrom>
              <a:clrTo>
                <a:srgbClr val="FFD800">
                  <a:alpha val="0"/>
                </a:srgbClr>
              </a:clrTo>
            </a:clrChange>
          </a:blip>
          <a:stretch>
            <a:fillRect/>
          </a:stretch>
        </p:blipFill>
        <p:spPr>
          <a:xfrm>
            <a:off x="3744054" y="1080119"/>
            <a:ext cx="4933796" cy="5477779"/>
          </a:xfrm>
          <a:prstGeom prst="rect">
            <a:avLst/>
          </a:prstGeom>
        </p:spPr>
      </p:pic>
      <p:sp>
        <p:nvSpPr>
          <p:cNvPr id="35" name="AutoShape 6"/>
          <p:cNvSpPr>
            <a:spLocks noChangeArrowheads="1"/>
          </p:cNvSpPr>
          <p:nvPr/>
        </p:nvSpPr>
        <p:spPr bwMode="auto">
          <a:xfrm>
            <a:off x="179512" y="1286689"/>
            <a:ext cx="2592288" cy="1981200"/>
          </a:xfrm>
          <a:prstGeom prst="rightArrow">
            <a:avLst>
              <a:gd name="adj1" fmla="val 58954"/>
              <a:gd name="adj2" fmla="val 51208"/>
            </a:avLst>
          </a:prstGeom>
          <a:solidFill>
            <a:schemeClr val="accent1"/>
          </a:solidFill>
          <a:ln w="38100">
            <a:solidFill>
              <a:schemeClr val="tx1"/>
            </a:solidFill>
            <a:miter lim="800000"/>
            <a:headEnd/>
            <a:tailEnd/>
          </a:ln>
          <a:effectLst/>
        </p:spPr>
        <p:txBody>
          <a:bodyPr wrap="none" anchor="ctr"/>
          <a:lstStyle/>
          <a:p>
            <a:pPr algn="ctr" fontAlgn="base">
              <a:spcBef>
                <a:spcPct val="0"/>
              </a:spcBef>
              <a:spcAft>
                <a:spcPct val="0"/>
              </a:spcAft>
            </a:pPr>
            <a:r>
              <a:rPr lang="en-US" sz="2400" b="1" dirty="0">
                <a:solidFill>
                  <a:srgbClr val="000000"/>
                </a:solidFill>
                <a:latin typeface="Arial" pitchFamily="34" charset="0"/>
              </a:rPr>
              <a:t>   </a:t>
            </a:r>
            <a:r>
              <a:rPr lang="en-US" sz="2000" b="1" dirty="0" smtClean="0">
                <a:solidFill>
                  <a:srgbClr val="000000"/>
                </a:solidFill>
                <a:latin typeface="Arial" pitchFamily="34" charset="0"/>
              </a:rPr>
              <a:t>CAVALGAMENTO</a:t>
            </a:r>
            <a:endParaRPr lang="en-US" sz="2000" b="1" dirty="0">
              <a:solidFill>
                <a:srgbClr val="000000"/>
              </a:solidFill>
              <a:latin typeface="Arial" pitchFamily="34" charset="0"/>
            </a:endParaRPr>
          </a:p>
        </p:txBody>
      </p:sp>
      <p:sp>
        <p:nvSpPr>
          <p:cNvPr id="36" name="Text Box 4"/>
          <p:cNvSpPr txBox="1">
            <a:spLocks noChangeArrowheads="1"/>
          </p:cNvSpPr>
          <p:nvPr/>
        </p:nvSpPr>
        <p:spPr bwMode="auto">
          <a:xfrm>
            <a:off x="683568" y="5715000"/>
            <a:ext cx="3060453" cy="707886"/>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4000" b="1" dirty="0" smtClean="0">
                <a:solidFill>
                  <a:srgbClr val="3333CC"/>
                </a:solidFill>
                <a:latin typeface="Arial" pitchFamily="34" charset="0"/>
              </a:rPr>
              <a:t>ESPERADO</a:t>
            </a:r>
            <a:endParaRPr lang="en-US" sz="4000" b="1" dirty="0">
              <a:solidFill>
                <a:srgbClr val="3333CC"/>
              </a:solidFill>
              <a:latin typeface="Arial" pitchFamily="34" charset="0"/>
            </a:endParaRPr>
          </a:p>
        </p:txBody>
      </p:sp>
      <p:sp>
        <p:nvSpPr>
          <p:cNvPr id="37" name="Text Box 5"/>
          <p:cNvSpPr txBox="1">
            <a:spLocks noChangeArrowheads="1"/>
          </p:cNvSpPr>
          <p:nvPr/>
        </p:nvSpPr>
        <p:spPr bwMode="auto">
          <a:xfrm>
            <a:off x="4788024" y="5715000"/>
            <a:ext cx="3441070" cy="707886"/>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4000" b="1" dirty="0" smtClean="0">
                <a:solidFill>
                  <a:srgbClr val="3333CC"/>
                </a:solidFill>
                <a:latin typeface="Arial" pitchFamily="34" charset="0"/>
              </a:rPr>
              <a:t>OBSERVADO</a:t>
            </a:r>
            <a:endParaRPr lang="en-US" sz="4000" b="1" dirty="0">
              <a:solidFill>
                <a:srgbClr val="3333CC"/>
              </a:solidFill>
              <a:latin typeface="Arial" pitchFamily="34" charset="0"/>
            </a:endParaRPr>
          </a:p>
        </p:txBody>
      </p:sp>
      <p:sp>
        <p:nvSpPr>
          <p:cNvPr id="38" name="Text Box 4"/>
          <p:cNvSpPr txBox="1">
            <a:spLocks noChangeArrowheads="1"/>
          </p:cNvSpPr>
          <p:nvPr/>
        </p:nvSpPr>
        <p:spPr bwMode="auto">
          <a:xfrm>
            <a:off x="1831230" y="3051031"/>
            <a:ext cx="1444626" cy="523220"/>
          </a:xfrm>
          <a:prstGeom prst="rect">
            <a:avLst/>
          </a:prstGeom>
          <a:noFill/>
          <a:ln w="9525">
            <a:noFill/>
            <a:miter lim="800000"/>
            <a:headEnd/>
            <a:tailEnd/>
          </a:ln>
          <a:effectLst>
            <a:outerShdw blurRad="50800" dist="50800" dir="5400000" algn="ctr" rotWithShape="0">
              <a:schemeClr val="tx2"/>
            </a:outerShdw>
          </a:effectLst>
        </p:spPr>
        <p:txBody>
          <a:bodyPr wrap="square">
            <a:spAutoFit/>
          </a:bodyPr>
          <a:lstStyle/>
          <a:p>
            <a:pPr algn="ctr" fontAlgn="base">
              <a:spcBef>
                <a:spcPct val="0"/>
              </a:spcBef>
              <a:spcAft>
                <a:spcPct val="0"/>
              </a:spcAft>
            </a:pPr>
            <a:r>
              <a:rPr lang="en-US" sz="2800" b="1" dirty="0" err="1" smtClean="0">
                <a:solidFill>
                  <a:srgbClr val="FFC000"/>
                </a:solidFill>
                <a:latin typeface="Arial" pitchFamily="34" charset="0"/>
              </a:rPr>
              <a:t>brecha</a:t>
            </a:r>
            <a:endParaRPr lang="en-US" sz="2800" b="1" dirty="0">
              <a:solidFill>
                <a:srgbClr val="FFC000"/>
              </a:solidFill>
              <a:latin typeface="Arial" pitchFamily="34" charset="0"/>
            </a:endParaRPr>
          </a:p>
        </p:txBody>
      </p:sp>
      <p:cxnSp>
        <p:nvCxnSpPr>
          <p:cNvPr id="40" name="Straight Arrow Connector 39"/>
          <p:cNvCxnSpPr>
            <a:stCxn id="38" idx="3"/>
          </p:cNvCxnSpPr>
          <p:nvPr/>
        </p:nvCxnSpPr>
        <p:spPr bwMode="auto">
          <a:xfrm flipV="1">
            <a:off x="3275856" y="3284985"/>
            <a:ext cx="720080" cy="27656"/>
          </a:xfrm>
          <a:prstGeom prst="straightConnector1">
            <a:avLst/>
          </a:prstGeom>
          <a:solidFill>
            <a:schemeClr val="accent1"/>
          </a:solidFill>
          <a:ln w="63500" cap="flat" cmpd="sng" algn="ctr">
            <a:solidFill>
              <a:srgbClr val="FFC000"/>
            </a:solidFill>
            <a:prstDash val="solid"/>
            <a:round/>
            <a:headEnd type="none" w="med" len="med"/>
            <a:tailEnd type="arrow"/>
          </a:ln>
          <a:effectLst>
            <a:outerShdw blurRad="50800" dist="50800" dir="5400000" algn="ctr" rotWithShape="0">
              <a:srgbClr val="000000"/>
            </a:outerShdw>
          </a:effectLst>
        </p:spPr>
      </p:cxnSp>
      <p:cxnSp>
        <p:nvCxnSpPr>
          <p:cNvPr id="13" name="Straight Arrow Connector 12"/>
          <p:cNvCxnSpPr/>
          <p:nvPr/>
        </p:nvCxnSpPr>
        <p:spPr bwMode="auto">
          <a:xfrm flipH="1">
            <a:off x="1043608" y="3332891"/>
            <a:ext cx="754586" cy="24101"/>
          </a:xfrm>
          <a:prstGeom prst="straightConnector1">
            <a:avLst/>
          </a:prstGeom>
          <a:solidFill>
            <a:schemeClr val="accent1"/>
          </a:solidFill>
          <a:ln w="63500" cap="flat" cmpd="sng" algn="ctr">
            <a:solidFill>
              <a:srgbClr val="FFC000"/>
            </a:solidFill>
            <a:prstDash val="solid"/>
            <a:round/>
            <a:headEnd type="none" w="med" len="med"/>
            <a:tailEnd type="arrow"/>
          </a:ln>
          <a:effectLst>
            <a:outerShdw blurRad="50800" dist="50800" dir="5400000" algn="ctr" rotWithShape="0">
              <a:srgbClr val="000000"/>
            </a:outerShdw>
          </a:effectLst>
        </p:spPr>
      </p:cxn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661720"/>
          </a:xfrm>
          <a:prstGeom prst="rect">
            <a:avLst/>
          </a:prstGeom>
          <a:noFill/>
        </p:spPr>
        <p:txBody>
          <a:bodyPr wrap="square" rtlCol="0">
            <a:spAutoFit/>
          </a:bodyPr>
          <a:lstStyle/>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EMPIRE MOUNTAINS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34" name="Picture 33" descr="Untitle2a.jpg"/>
          <p:cNvPicPr>
            <a:picLocks noChangeAspect="1"/>
          </p:cNvPicPr>
          <p:nvPr/>
        </p:nvPicPr>
        <p:blipFill>
          <a:blip r:embed="rId3" cstate="print">
            <a:clrChange>
              <a:clrFrom>
                <a:srgbClr val="FFD800"/>
              </a:clrFrom>
              <a:clrTo>
                <a:srgbClr val="FFD800">
                  <a:alpha val="0"/>
                </a:srgbClr>
              </a:clrTo>
            </a:clrChange>
          </a:blip>
          <a:stretch>
            <a:fillRect/>
          </a:stretch>
        </p:blipFill>
        <p:spPr>
          <a:xfrm>
            <a:off x="3744054" y="1080119"/>
            <a:ext cx="4933796" cy="5477779"/>
          </a:xfrm>
          <a:prstGeom prst="rect">
            <a:avLst/>
          </a:prstGeom>
        </p:spPr>
      </p:pic>
      <p:sp>
        <p:nvSpPr>
          <p:cNvPr id="37" name="Text Box 5"/>
          <p:cNvSpPr txBox="1">
            <a:spLocks noChangeArrowheads="1"/>
          </p:cNvSpPr>
          <p:nvPr/>
        </p:nvSpPr>
        <p:spPr bwMode="auto">
          <a:xfrm>
            <a:off x="4788024" y="5715000"/>
            <a:ext cx="3441070" cy="707886"/>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4000" b="1" dirty="0" smtClean="0">
                <a:solidFill>
                  <a:srgbClr val="3333CC"/>
                </a:solidFill>
                <a:latin typeface="Arial" pitchFamily="34" charset="0"/>
              </a:rPr>
              <a:t>OBSERVADO</a:t>
            </a:r>
            <a:endParaRPr lang="en-US" sz="4000" b="1" dirty="0">
              <a:solidFill>
                <a:srgbClr val="3333CC"/>
              </a:solidFill>
              <a:latin typeface="Arial" pitchFamily="34" charset="0"/>
            </a:endParaRPr>
          </a:p>
        </p:txBody>
      </p:sp>
      <p:cxnSp>
        <p:nvCxnSpPr>
          <p:cNvPr id="40" name="Straight Arrow Connector 39"/>
          <p:cNvCxnSpPr/>
          <p:nvPr/>
        </p:nvCxnSpPr>
        <p:spPr bwMode="auto">
          <a:xfrm flipV="1">
            <a:off x="3563888" y="3617367"/>
            <a:ext cx="720080" cy="27657"/>
          </a:xfrm>
          <a:prstGeom prst="straightConnector1">
            <a:avLst/>
          </a:prstGeom>
          <a:solidFill>
            <a:schemeClr val="accent1"/>
          </a:solidFill>
          <a:ln w="63500" cap="flat" cmpd="sng" algn="ctr">
            <a:solidFill>
              <a:srgbClr val="FFC000"/>
            </a:solidFill>
            <a:prstDash val="solid"/>
            <a:round/>
            <a:headEnd type="none" w="med" len="med"/>
            <a:tailEnd type="arrow"/>
          </a:ln>
          <a:effectLst>
            <a:outerShdw blurRad="50800" dist="50800" dir="5400000" algn="ctr" rotWithShape="0">
              <a:srgbClr val="000000"/>
            </a:outerShdw>
          </a:effectLst>
        </p:spPr>
      </p:cxnSp>
      <p:sp>
        <p:nvSpPr>
          <p:cNvPr id="14" name="TextBox 13"/>
          <p:cNvSpPr txBox="1"/>
          <p:nvPr/>
        </p:nvSpPr>
        <p:spPr>
          <a:xfrm>
            <a:off x="251520" y="1003973"/>
            <a:ext cx="3456384" cy="5632311"/>
          </a:xfrm>
          <a:prstGeom prst="rect">
            <a:avLst/>
          </a:prstGeom>
          <a:noFill/>
        </p:spPr>
        <p:txBody>
          <a:bodyPr wrap="square" rtlCol="0">
            <a:spAutoFit/>
          </a:bodyPr>
          <a:lstStyle/>
          <a:p>
            <a:pPr algn="ctr"/>
            <a:r>
              <a:rPr lang="pt-BR" sz="2400" b="1" dirty="0" smtClean="0">
                <a:solidFill>
                  <a:schemeClr val="bg1"/>
                </a:solidFill>
                <a:latin typeface="Arial" pitchFamily="34" charset="0"/>
                <a:cs typeface="Arial" pitchFamily="34" charset="0"/>
              </a:rPr>
              <a:t>Ainda mais importante foi que a linha de contacto era irregular. Em lugares que "se assemelhava ao entrosamento. Não poderia ter havido deslizante sem a presença da moagem das rochas... A estrato superior encaixava na parte inferior como uma luva, ou como  metal derretido se encaixa num molde.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1277273"/>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a:p>
            <a:pPr algn="ctr"/>
            <a:r>
              <a:rPr lang="en-US" sz="3700" dirty="0" smtClean="0">
                <a:solidFill>
                  <a:schemeClr val="bg1"/>
                </a:solidFill>
                <a:effectLst>
                  <a:outerShdw blurRad="38100" dist="38100" dir="2700000" algn="tl">
                    <a:srgbClr val="000000">
                      <a:alpha val="43137"/>
                    </a:srgbClr>
                  </a:outerShdw>
                </a:effectLst>
                <a:latin typeface="Arial Black" pitchFamily="34" charset="0"/>
              </a:rPr>
              <a:t>- CHIEF MOUNTAIN -</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upload.wikimedia.org/wikipedia/commons/thumb/e/e8/Chief_Mountain.jpg/440px-Chief_Mountain.jpg"/>
          <p:cNvPicPr>
            <a:picLocks noChangeAspect="1" noChangeArrowheads="1"/>
          </p:cNvPicPr>
          <p:nvPr/>
        </p:nvPicPr>
        <p:blipFill>
          <a:blip r:embed="rId3" cstate="print"/>
          <a:srcRect/>
          <a:stretch>
            <a:fillRect/>
          </a:stretch>
        </p:blipFill>
        <p:spPr bwMode="auto">
          <a:xfrm>
            <a:off x="1098363" y="1502037"/>
            <a:ext cx="6912768" cy="5184576"/>
          </a:xfrm>
          <a:prstGeom prst="rect">
            <a:avLst/>
          </a:prstGeom>
          <a:noFill/>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5" name="Picture 14" descr="Untitled-Mon.png"/>
          <p:cNvPicPr>
            <a:picLocks noChangeAspect="1"/>
          </p:cNvPicPr>
          <p:nvPr/>
        </p:nvPicPr>
        <p:blipFill>
          <a:blip r:embed="rId3" cstate="print"/>
          <a:stretch>
            <a:fillRect/>
          </a:stretch>
        </p:blipFill>
        <p:spPr>
          <a:xfrm>
            <a:off x="611560" y="3084391"/>
            <a:ext cx="2400635" cy="1724266"/>
          </a:xfrm>
          <a:prstGeom prst="rect">
            <a:avLst/>
          </a:prstGeom>
        </p:spPr>
      </p:pic>
      <p:sp>
        <p:nvSpPr>
          <p:cNvPr id="16" name="TextBox 15"/>
          <p:cNvSpPr txBox="1"/>
          <p:nvPr/>
        </p:nvSpPr>
        <p:spPr>
          <a:xfrm>
            <a:off x="323528" y="1572223"/>
            <a:ext cx="8424936" cy="1569660"/>
          </a:xfrm>
          <a:prstGeom prst="rect">
            <a:avLst/>
          </a:prstGeom>
          <a:noFill/>
        </p:spPr>
        <p:txBody>
          <a:bodyPr wrap="square" rtlCol="0">
            <a:spAutoFit/>
          </a:bodyPr>
          <a:lstStyle/>
          <a:p>
            <a:r>
              <a:rPr lang="pt-BR" sz="2400" b="1" dirty="0" smtClean="0">
                <a:solidFill>
                  <a:schemeClr val="bg1"/>
                </a:solidFill>
              </a:rPr>
              <a:t>Lewis </a:t>
            </a:r>
            <a:r>
              <a:rPr lang="pt-BR" sz="2400" b="1" dirty="0" err="1" smtClean="0">
                <a:solidFill>
                  <a:schemeClr val="bg1"/>
                </a:solidFill>
              </a:rPr>
              <a:t>Overthrust</a:t>
            </a:r>
            <a:r>
              <a:rPr lang="pt-BR" sz="2400" b="1" dirty="0" smtClean="0">
                <a:solidFill>
                  <a:schemeClr val="bg1"/>
                </a:solidFill>
              </a:rPr>
              <a:t> em Montana, descoberto pela primeira vez em 1901, é enorme em tamanho. É um outro exemplo do problema da Falha Cavalgamento.</a:t>
            </a:r>
          </a:p>
          <a:p>
            <a:endParaRPr lang="pt-BR" sz="2400" b="1" dirty="0">
              <a:solidFill>
                <a:schemeClr val="bg1"/>
              </a:solidFill>
            </a:endParaRPr>
          </a:p>
        </p:txBody>
      </p:sp>
      <p:grpSp>
        <p:nvGrpSpPr>
          <p:cNvPr id="19" name="Group 18"/>
          <p:cNvGrpSpPr/>
          <p:nvPr/>
        </p:nvGrpSpPr>
        <p:grpSpPr>
          <a:xfrm>
            <a:off x="3570890" y="2436319"/>
            <a:ext cx="5573110" cy="4233041"/>
            <a:chOff x="3731169" y="1629730"/>
            <a:chExt cx="5573110" cy="4233041"/>
          </a:xfrm>
        </p:grpSpPr>
        <p:pic>
          <p:nvPicPr>
            <p:cNvPr id="14" name="Picture 13" descr="Mon1a.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731169" y="1629730"/>
              <a:ext cx="5573110" cy="4233041"/>
            </a:xfrm>
            <a:prstGeom prst="rect">
              <a:avLst/>
            </a:prstGeom>
          </p:spPr>
        </p:pic>
        <p:sp>
          <p:nvSpPr>
            <p:cNvPr id="18" name="Rectangle 17"/>
            <p:cNvSpPr/>
            <p:nvPr/>
          </p:nvSpPr>
          <p:spPr bwMode="auto">
            <a:xfrm rot="20618295">
              <a:off x="4544813" y="2016590"/>
              <a:ext cx="1048423" cy="2200853"/>
            </a:xfrm>
            <a:prstGeom prst="rect">
              <a:avLst/>
            </a:prstGeom>
            <a:noFill/>
            <a:ln w="1143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gr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TextBox 14"/>
          <p:cNvSpPr txBox="1"/>
          <p:nvPr/>
        </p:nvSpPr>
        <p:spPr>
          <a:xfrm>
            <a:off x="323528" y="1556792"/>
            <a:ext cx="8568952" cy="2308324"/>
          </a:xfrm>
          <a:prstGeom prst="rect">
            <a:avLst/>
          </a:prstGeom>
          <a:noFill/>
        </p:spPr>
        <p:txBody>
          <a:bodyPr wrap="square" rtlCol="0">
            <a:spAutoFit/>
          </a:bodyPr>
          <a:lstStyle/>
          <a:p>
            <a:pPr algn="ctr"/>
            <a:r>
              <a:rPr lang="pt-BR" sz="2400" b="1" dirty="0" smtClean="0">
                <a:solidFill>
                  <a:schemeClr val="bg1"/>
                </a:solidFill>
              </a:rPr>
              <a:t>O Lewis </a:t>
            </a:r>
            <a:r>
              <a:rPr lang="pt-BR" sz="2400" b="1" dirty="0" err="1" smtClean="0">
                <a:solidFill>
                  <a:schemeClr val="bg1"/>
                </a:solidFill>
              </a:rPr>
              <a:t>Overthrust</a:t>
            </a:r>
            <a:r>
              <a:rPr lang="pt-BR" sz="2400" b="1" dirty="0" smtClean="0">
                <a:solidFill>
                  <a:schemeClr val="bg1"/>
                </a:solidFill>
              </a:rPr>
              <a:t> de Montana tem um comprimento de cerca de 217,25 km, largura de 56,3-64,4 km, profundidade de, 4,8279 km e um deslocamento horizontal de cerca de 24 km. O seu plano de falha mergulha para o sudoeste em um ângulo de cerca de 3 graus.  Isso é muita rocha!</a:t>
            </a:r>
            <a:endParaRPr lang="pt-BR" sz="2400" dirty="0">
              <a:solidFill>
                <a:schemeClr val="bg1"/>
              </a:solidFill>
            </a:endParaRPr>
          </a:p>
        </p:txBody>
      </p:sp>
      <p:grpSp>
        <p:nvGrpSpPr>
          <p:cNvPr id="19" name="Group 18"/>
          <p:cNvGrpSpPr/>
          <p:nvPr/>
        </p:nvGrpSpPr>
        <p:grpSpPr>
          <a:xfrm>
            <a:off x="639315" y="3953235"/>
            <a:ext cx="7821117" cy="2572109"/>
            <a:chOff x="251520" y="4077072"/>
            <a:chExt cx="7821117" cy="2572109"/>
          </a:xfrm>
        </p:grpSpPr>
        <p:pic>
          <p:nvPicPr>
            <p:cNvPr id="18" name="Picture 17" descr="Picture1nd.png"/>
            <p:cNvPicPr>
              <a:picLocks noChangeAspect="1"/>
            </p:cNvPicPr>
            <p:nvPr/>
          </p:nvPicPr>
          <p:blipFill>
            <a:blip r:embed="rId3" cstate="print"/>
            <a:stretch>
              <a:fillRect/>
            </a:stretch>
          </p:blipFill>
          <p:spPr>
            <a:xfrm>
              <a:off x="251520" y="4077072"/>
              <a:ext cx="7821117" cy="2572109"/>
            </a:xfrm>
            <a:prstGeom prst="rect">
              <a:avLst/>
            </a:prstGeom>
          </p:spPr>
        </p:pic>
        <p:pic>
          <p:nvPicPr>
            <p:cNvPr id="16" name="Picture 4" descr="http://www.mdt.mt.gov/travinfo/images/roadsigns/lewisoverthrust.jpg"/>
            <p:cNvPicPr>
              <a:picLocks noChangeAspect="1" noChangeArrowheads="1"/>
            </p:cNvPicPr>
            <p:nvPr/>
          </p:nvPicPr>
          <p:blipFill>
            <a:blip r:embed="rId4" cstate="print"/>
            <a:srcRect/>
            <a:stretch>
              <a:fillRect/>
            </a:stretch>
          </p:blipFill>
          <p:spPr bwMode="auto">
            <a:xfrm>
              <a:off x="4413727" y="4331051"/>
              <a:ext cx="3489435" cy="1995522"/>
            </a:xfrm>
            <a:prstGeom prst="rect">
              <a:avLst/>
            </a:prstGeom>
            <a:noFill/>
          </p:spPr>
        </p:pic>
      </p:gr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4" name="Picture 4" descr="https://upload.wikimedia.org/wikipedia/commons/thumb/4/4b/Glac_cross_section_en.svg/2000px-Glac_cross_section_en.svg.png"/>
          <p:cNvPicPr>
            <a:picLocks noChangeAspect="1" noChangeArrowheads="1"/>
          </p:cNvPicPr>
          <p:nvPr/>
        </p:nvPicPr>
        <p:blipFill>
          <a:blip r:embed="rId3" cstate="print"/>
          <a:srcRect/>
          <a:stretch>
            <a:fillRect/>
          </a:stretch>
        </p:blipFill>
        <p:spPr bwMode="auto">
          <a:xfrm>
            <a:off x="539552" y="3907109"/>
            <a:ext cx="7810500" cy="2762251"/>
          </a:xfrm>
          <a:prstGeom prst="rect">
            <a:avLst/>
          </a:prstGeom>
          <a:noFill/>
        </p:spPr>
      </p:pic>
      <p:sp>
        <p:nvSpPr>
          <p:cNvPr id="15" name="TextBox 14"/>
          <p:cNvSpPr txBox="1"/>
          <p:nvPr/>
        </p:nvSpPr>
        <p:spPr>
          <a:xfrm>
            <a:off x="0" y="980728"/>
            <a:ext cx="9143999" cy="2246769"/>
          </a:xfrm>
          <a:prstGeom prst="rect">
            <a:avLst/>
          </a:prstGeom>
          <a:noFill/>
        </p:spPr>
        <p:txBody>
          <a:bodyPr wrap="square" rtlCol="0">
            <a:spAutoFit/>
          </a:bodyPr>
          <a:lstStyle/>
          <a:p>
            <a:pPr algn="ctr"/>
            <a:r>
              <a:rPr lang="pt-BR" sz="2000" b="1" dirty="0" smtClean="0">
                <a:solidFill>
                  <a:schemeClr val="bg1"/>
                </a:solidFill>
              </a:rPr>
              <a:t>Evolucionistas afirmam: Abaixo a linha de falha os xistos e os arenitos, o </a:t>
            </a:r>
            <a:r>
              <a:rPr lang="pt-BR" sz="2000" b="1" dirty="0" err="1" smtClean="0">
                <a:solidFill>
                  <a:schemeClr val="bg1"/>
                </a:solidFill>
              </a:rPr>
              <a:t>periodo</a:t>
            </a:r>
            <a:r>
              <a:rPr lang="pt-BR" sz="2000" b="1" dirty="0" smtClean="0">
                <a:solidFill>
                  <a:schemeClr val="bg1"/>
                </a:solidFill>
              </a:rPr>
              <a:t> Cretáceo, têm abundantes fósseis marinhos e foram depositados entre cerca de 80 e 110 milhões de anos atrás. Acima d a falha o </a:t>
            </a:r>
            <a:r>
              <a:rPr lang="pt-BR" sz="2000" b="1" dirty="0" err="1" smtClean="0">
                <a:solidFill>
                  <a:schemeClr val="bg1"/>
                </a:solidFill>
              </a:rPr>
              <a:t>argillite</a:t>
            </a:r>
            <a:r>
              <a:rPr lang="pt-BR" sz="2000" b="1" dirty="0" smtClean="0">
                <a:solidFill>
                  <a:schemeClr val="bg1"/>
                </a:solidFill>
              </a:rPr>
              <a:t> e calcário o </a:t>
            </a:r>
            <a:r>
              <a:rPr lang="pt-BR" sz="2000" b="1" dirty="0" err="1" smtClean="0">
                <a:solidFill>
                  <a:schemeClr val="bg1"/>
                </a:solidFill>
              </a:rPr>
              <a:t>periódo</a:t>
            </a:r>
            <a:r>
              <a:rPr lang="pt-BR" sz="2000" b="1" dirty="0" smtClean="0">
                <a:solidFill>
                  <a:schemeClr val="bg1"/>
                </a:solidFill>
              </a:rPr>
              <a:t> </a:t>
            </a:r>
            <a:r>
              <a:rPr lang="pt-BR" sz="2000" b="1" dirty="0" err="1" smtClean="0">
                <a:solidFill>
                  <a:schemeClr val="bg1"/>
                </a:solidFill>
              </a:rPr>
              <a:t>Precambrian</a:t>
            </a:r>
            <a:r>
              <a:rPr lang="pt-BR" sz="2000" b="1" dirty="0" smtClean="0">
                <a:solidFill>
                  <a:schemeClr val="bg1"/>
                </a:solidFill>
              </a:rPr>
              <a:t>, contém apenas fósseis de algas estromatólitos depositados cerca de 1,4 bilhões de anos atrás.</a:t>
            </a:r>
          </a:p>
          <a:p>
            <a:pPr algn="ctr"/>
            <a:r>
              <a:rPr lang="en-US" sz="2000" b="1" dirty="0" smtClean="0">
                <a:solidFill>
                  <a:schemeClr val="bg1"/>
                </a:solidFill>
              </a:rPr>
              <a:t>.</a:t>
            </a:r>
            <a:endParaRPr lang="en-US" sz="2000" dirty="0" smtClean="0">
              <a:solidFill>
                <a:schemeClr val="bg1"/>
              </a:solidFill>
            </a:endParaRPr>
          </a:p>
          <a:p>
            <a:pPr algn="ctr"/>
            <a:endParaRPr lang="pt-BR" sz="2000" dirty="0">
              <a:solidFill>
                <a:schemeClr val="bg1"/>
              </a:solidFill>
            </a:endParaRPr>
          </a:p>
        </p:txBody>
      </p:sp>
      <p:graphicFrame>
        <p:nvGraphicFramePr>
          <p:cNvPr id="8" name="Table 7"/>
          <p:cNvGraphicFramePr>
            <a:graphicFrameLocks noGrp="1"/>
          </p:cNvGraphicFramePr>
          <p:nvPr/>
        </p:nvGraphicFramePr>
        <p:xfrm>
          <a:off x="251520" y="2799750"/>
          <a:ext cx="8640960" cy="3962400"/>
        </p:xfrm>
        <a:graphic>
          <a:graphicData uri="http://schemas.openxmlformats.org/drawingml/2006/table">
            <a:tbl>
              <a:tblPr firstRow="1" bandRow="1">
                <a:tableStyleId>{5C22544A-7EE6-4342-B048-85BDC9FD1C3A}</a:tableStyleId>
              </a:tblPr>
              <a:tblGrid>
                <a:gridCol w="1080120"/>
                <a:gridCol w="3528392"/>
                <a:gridCol w="2160240"/>
                <a:gridCol w="1872208"/>
              </a:tblGrid>
              <a:tr h="288032">
                <a:tc gridSpan="4">
                  <a:txBody>
                    <a:bodyPr/>
                    <a:lstStyle/>
                    <a:p>
                      <a:pPr algn="ctr"/>
                      <a:r>
                        <a:rPr lang="pt-BR" sz="1400" dirty="0" smtClean="0"/>
                        <a:t>Períodos Geológicos</a:t>
                      </a:r>
                      <a:endParaRPr lang="pt-BR" sz="1400" dirty="0"/>
                    </a:p>
                  </a:txBody>
                  <a:tcPr/>
                </a:tc>
                <a:tc hMerge="1">
                  <a:txBody>
                    <a:bodyPr/>
                    <a:lstStyle/>
                    <a:p>
                      <a:endParaRPr lang="pt-BR" dirty="0"/>
                    </a:p>
                  </a:txBody>
                  <a:tcPr/>
                </a:tc>
                <a:tc hMerge="1">
                  <a:txBody>
                    <a:bodyPr/>
                    <a:lstStyle/>
                    <a:p>
                      <a:endParaRPr lang="pt-BR"/>
                    </a:p>
                  </a:txBody>
                  <a:tcPr/>
                </a:tc>
                <a:tc hMerge="1">
                  <a:txBody>
                    <a:bodyPr/>
                    <a:lstStyle/>
                    <a:p>
                      <a:endParaRPr lang="pt-BR"/>
                    </a:p>
                  </a:txBody>
                  <a:tcPr/>
                </a:tc>
              </a:tr>
              <a:tr h="288032">
                <a:tc>
                  <a:txBody>
                    <a:bodyPr/>
                    <a:lstStyle/>
                    <a:p>
                      <a:pPr algn="ctr"/>
                      <a:r>
                        <a:rPr lang="pt-BR" sz="1400" b="1" dirty="0" smtClean="0">
                          <a:solidFill>
                            <a:srgbClr val="333333"/>
                          </a:solidFill>
                        </a:rPr>
                        <a:t>Eras</a:t>
                      </a:r>
                      <a:endParaRPr lang="pt-BR" sz="1400" b="1" dirty="0">
                        <a:solidFill>
                          <a:srgbClr val="333333"/>
                        </a:solidFill>
                      </a:endParaRPr>
                    </a:p>
                  </a:txBody>
                  <a:tcP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1" dirty="0" smtClean="0">
                          <a:solidFill>
                            <a:srgbClr val="333333"/>
                          </a:solidFill>
                        </a:rPr>
                        <a:t>Como Deve Ser</a:t>
                      </a:r>
                      <a:endParaRPr lang="pt-BR" sz="1400" b="1" dirty="0">
                        <a:solidFill>
                          <a:srgbClr val="333333"/>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400" b="1" dirty="0">
                        <a:solidFill>
                          <a:srgbClr val="333333"/>
                        </a:solidFill>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1" dirty="0" smtClean="0">
                          <a:solidFill>
                            <a:srgbClr val="333333"/>
                          </a:solidFill>
                        </a:rPr>
                        <a:t>Realidade</a:t>
                      </a:r>
                      <a:endParaRPr lang="pt-BR" sz="1400" b="1" dirty="0">
                        <a:solidFill>
                          <a:srgbClr val="333333"/>
                        </a:solidFill>
                      </a:endParaRPr>
                    </a:p>
                  </a:txBody>
                  <a:tcPr/>
                </a:tc>
              </a:tr>
              <a:tr h="288032">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1" dirty="0" smtClean="0">
                          <a:solidFill>
                            <a:srgbClr val="333333"/>
                          </a:solidFill>
                          <a:latin typeface="Arial Black" pitchFamily="34" charset="0"/>
                        </a:rPr>
                        <a:t>MESO- ZOICA</a:t>
                      </a:r>
                    </a:p>
                    <a:p>
                      <a:pPr algn="ctr"/>
                      <a:endParaRPr lang="pt-BR" sz="1400" b="1" dirty="0">
                        <a:solidFill>
                          <a:srgbClr val="333333"/>
                        </a:solidFill>
                      </a:endParaRPr>
                    </a:p>
                  </a:txBody>
                  <a:tcPr anchor="ctr" anchorCtr="1">
                    <a:solidFill>
                      <a:schemeClr val="tx1">
                        <a:lumMod val="20000"/>
                        <a:lumOff val="80000"/>
                      </a:schemeClr>
                    </a:solidFill>
                  </a:tcPr>
                </a:tc>
                <a:tc>
                  <a:txBody>
                    <a:bodyPr/>
                    <a:lstStyle/>
                    <a:p>
                      <a:r>
                        <a:rPr lang="pt-BR" sz="1400" b="1" dirty="0" err="1" smtClean="0">
                          <a:solidFill>
                            <a:srgbClr val="333333"/>
                          </a:solidFill>
                        </a:rPr>
                        <a:t>Cretácico</a:t>
                      </a:r>
                      <a:endParaRPr lang="pt-BR" sz="1400" b="1" dirty="0">
                        <a:solidFill>
                          <a:srgbClr val="333333"/>
                        </a:solidFill>
                      </a:endParaRPr>
                    </a:p>
                  </a:txBody>
                  <a:tcPr/>
                </a:tc>
                <a:tc>
                  <a:txBody>
                    <a:bodyPr/>
                    <a:lstStyle/>
                    <a:p>
                      <a:endParaRPr lang="pt-BR" sz="1400" b="1" dirty="0">
                        <a:solidFill>
                          <a:srgbClr val="333333"/>
                        </a:solidFill>
                      </a:endParaRPr>
                    </a:p>
                  </a:txBody>
                  <a:tcPr>
                    <a:solidFill>
                      <a:schemeClr val="bg1"/>
                    </a:solidFill>
                  </a:tcPr>
                </a:tc>
                <a:tc>
                  <a:txBody>
                    <a:bodyPr/>
                    <a:lstStyle/>
                    <a:p>
                      <a:endParaRPr lang="pt-BR" sz="1400" b="1" dirty="0">
                        <a:solidFill>
                          <a:srgbClr val="333333"/>
                        </a:solidFill>
                      </a:endParaRPr>
                    </a:p>
                  </a:txBody>
                  <a:tcPr/>
                </a:tc>
              </a:tr>
              <a:tr h="288032">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sz="1400" b="1" dirty="0" err="1" smtClean="0">
                          <a:solidFill>
                            <a:srgbClr val="333333"/>
                          </a:solidFill>
                        </a:rPr>
                        <a:t>Jurásico</a:t>
                      </a:r>
                      <a:endParaRPr lang="pt-BR" sz="1400" b="1" dirty="0">
                        <a:solidFill>
                          <a:srgbClr val="333333"/>
                        </a:solidFill>
                      </a:endParaRPr>
                    </a:p>
                  </a:txBody>
                  <a:tcPr/>
                </a:tc>
                <a:tc>
                  <a:txBody>
                    <a:bodyPr/>
                    <a:lstStyle/>
                    <a:p>
                      <a:endParaRPr lang="pt-BR" sz="1400" b="1" dirty="0">
                        <a:solidFill>
                          <a:srgbClr val="333333"/>
                        </a:solidFill>
                      </a:endParaRPr>
                    </a:p>
                  </a:txBody>
                  <a:tcPr>
                    <a:solidFill>
                      <a:schemeClr val="bg1"/>
                    </a:solidFill>
                  </a:tcPr>
                </a:tc>
                <a:tc>
                  <a:txBody>
                    <a:bodyPr/>
                    <a:lstStyle/>
                    <a:p>
                      <a:endParaRPr lang="pt-BR" sz="1400" b="1" dirty="0">
                        <a:solidFill>
                          <a:srgbClr val="333333"/>
                        </a:solidFill>
                      </a:endParaRPr>
                    </a:p>
                  </a:txBody>
                  <a:tcPr/>
                </a:tc>
              </a:tr>
              <a:tr h="288032">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sz="1400" b="1" dirty="0" smtClean="0">
                          <a:solidFill>
                            <a:srgbClr val="333333"/>
                          </a:solidFill>
                        </a:rPr>
                        <a:t>Triásico</a:t>
                      </a:r>
                      <a:endParaRPr lang="pt-BR" sz="1400" b="1" dirty="0">
                        <a:solidFill>
                          <a:srgbClr val="333333"/>
                        </a:solidFill>
                      </a:endParaRPr>
                    </a:p>
                  </a:txBody>
                  <a:tcPr/>
                </a:tc>
                <a:tc>
                  <a:txBody>
                    <a:bodyPr/>
                    <a:lstStyle/>
                    <a:p>
                      <a:endParaRPr lang="pt-BR" sz="1400" b="1" dirty="0">
                        <a:solidFill>
                          <a:srgbClr val="333333"/>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sz="1400" b="1" dirty="0">
                        <a:solidFill>
                          <a:srgbClr val="333333"/>
                        </a:solidFill>
                      </a:endParaRPr>
                    </a:p>
                  </a:txBody>
                  <a:tcPr/>
                </a:tc>
              </a:tr>
              <a:tr h="288032">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400" b="1" dirty="0" smtClean="0">
                          <a:solidFill>
                            <a:srgbClr val="333333"/>
                          </a:solidFill>
                          <a:latin typeface="Arial Black" pitchFamily="34" charset="0"/>
                        </a:rPr>
                        <a:t>PALEO- ZOICA</a:t>
                      </a:r>
                    </a:p>
                    <a:p>
                      <a:pPr algn="ctr"/>
                      <a:endParaRPr lang="pt-BR" sz="1400" b="1" dirty="0">
                        <a:solidFill>
                          <a:srgbClr val="333333"/>
                        </a:solidFill>
                      </a:endParaRPr>
                    </a:p>
                  </a:txBody>
                  <a:tcPr anchor="ctr" anchorCtr="1">
                    <a:solidFill>
                      <a:schemeClr val="tx1">
                        <a:lumMod val="20000"/>
                        <a:lumOff val="80000"/>
                      </a:schemeClr>
                    </a:solidFill>
                  </a:tcPr>
                </a:tc>
                <a:tc>
                  <a:txBody>
                    <a:bodyPr/>
                    <a:lstStyle/>
                    <a:p>
                      <a:r>
                        <a:rPr lang="pt-BR" sz="1400" b="1" dirty="0" err="1" smtClean="0">
                          <a:solidFill>
                            <a:srgbClr val="333333"/>
                          </a:solidFill>
                        </a:rPr>
                        <a:t>Pérmico</a:t>
                      </a:r>
                      <a:endParaRPr lang="pt-BR" sz="1400" b="1" dirty="0">
                        <a:solidFill>
                          <a:srgbClr val="333333"/>
                        </a:solidFill>
                      </a:endParaRPr>
                    </a:p>
                  </a:txBody>
                  <a:tcPr/>
                </a:tc>
                <a:tc>
                  <a:txBody>
                    <a:bodyPr/>
                    <a:lstStyle/>
                    <a:p>
                      <a:endParaRPr lang="pt-BR" sz="1400" b="1" dirty="0">
                        <a:solidFill>
                          <a:srgbClr val="333333"/>
                        </a:solidFill>
                      </a:endParaRPr>
                    </a:p>
                  </a:txBody>
                  <a:tcPr>
                    <a:solidFill>
                      <a:schemeClr val="bg1"/>
                    </a:solidFill>
                  </a:tcPr>
                </a:tc>
                <a:tc>
                  <a:txBody>
                    <a:bodyPr/>
                    <a:lstStyle/>
                    <a:p>
                      <a:endParaRPr lang="pt-BR" sz="1400" dirty="0"/>
                    </a:p>
                  </a:txBody>
                  <a:tcPr/>
                </a:tc>
              </a:tr>
              <a:tr h="288032">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b="1" dirty="0" smtClean="0">
                          <a:solidFill>
                            <a:srgbClr val="333333"/>
                          </a:solidFill>
                        </a:rPr>
                        <a:t>Carbonífero (</a:t>
                      </a:r>
                      <a:r>
                        <a:rPr lang="pt-BR" sz="1400" b="1" dirty="0" err="1" smtClean="0">
                          <a:solidFill>
                            <a:srgbClr val="333333"/>
                          </a:solidFill>
                        </a:rPr>
                        <a:t>Pennsylvanian</a:t>
                      </a:r>
                      <a:r>
                        <a:rPr lang="pt-BR" sz="1400" b="1" dirty="0" smtClean="0">
                          <a:solidFill>
                            <a:srgbClr val="333333"/>
                          </a:solidFill>
                        </a:rPr>
                        <a:t>)</a:t>
                      </a:r>
                      <a:endParaRPr lang="pt-BR" sz="1400" b="1" dirty="0">
                        <a:solidFill>
                          <a:srgbClr val="333333"/>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sz="1400" b="1" dirty="0">
                        <a:solidFill>
                          <a:srgbClr val="333333"/>
                        </a:solidFill>
                      </a:endParaRPr>
                    </a:p>
                  </a:txBody>
                  <a:tcPr>
                    <a:solidFill>
                      <a:schemeClr val="bg1"/>
                    </a:solidFill>
                  </a:tcPr>
                </a:tc>
                <a:tc>
                  <a:txBody>
                    <a:bodyPr/>
                    <a:lstStyle/>
                    <a:p>
                      <a:r>
                        <a:rPr lang="pt-BR" sz="1400" b="1" dirty="0" err="1" smtClean="0">
                          <a:solidFill>
                            <a:srgbClr val="333333"/>
                          </a:solidFill>
                        </a:rPr>
                        <a:t>Precámbrico</a:t>
                      </a:r>
                      <a:endParaRPr lang="pt-BR" sz="1400" dirty="0"/>
                    </a:p>
                  </a:txBody>
                  <a:tcPr/>
                </a:tc>
              </a:tr>
              <a:tr h="288032">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sz="1400" b="1" dirty="0" smtClean="0">
                          <a:solidFill>
                            <a:srgbClr val="333333"/>
                          </a:solidFill>
                        </a:rPr>
                        <a:t>Carbonífero (</a:t>
                      </a:r>
                      <a:r>
                        <a:rPr lang="pt-BR" sz="1400" b="1" dirty="0" err="1" smtClean="0">
                          <a:solidFill>
                            <a:srgbClr val="333333"/>
                          </a:solidFill>
                        </a:rPr>
                        <a:t>Mmississippian</a:t>
                      </a:r>
                      <a:r>
                        <a:rPr lang="pt-BR" sz="1400" b="1" dirty="0" smtClean="0">
                          <a:solidFill>
                            <a:srgbClr val="333333"/>
                          </a:solidFill>
                        </a:rPr>
                        <a:t>)</a:t>
                      </a:r>
                      <a:endParaRPr lang="pt-BR" sz="1400" b="1" dirty="0">
                        <a:solidFill>
                          <a:srgbClr val="333333"/>
                        </a:solidFill>
                      </a:endParaRPr>
                    </a:p>
                  </a:txBody>
                  <a:tcPr/>
                </a:tc>
                <a:tc>
                  <a:txBody>
                    <a:bodyPr/>
                    <a:lstStyle/>
                    <a:p>
                      <a:endParaRPr lang="pt-BR" sz="1400" b="1" dirty="0">
                        <a:solidFill>
                          <a:srgbClr val="333333"/>
                        </a:solidFill>
                      </a:endParaRPr>
                    </a:p>
                  </a:txBody>
                  <a:tcPr>
                    <a:solidFill>
                      <a:schemeClr val="bg1"/>
                    </a:solidFill>
                  </a:tcPr>
                </a:tc>
                <a:tc>
                  <a:txBody>
                    <a:bodyPr/>
                    <a:lstStyle/>
                    <a:p>
                      <a:r>
                        <a:rPr lang="pt-BR" sz="1400" b="1" dirty="0" err="1" smtClean="0">
                          <a:solidFill>
                            <a:srgbClr val="333333"/>
                          </a:solidFill>
                        </a:rPr>
                        <a:t>Cretácico</a:t>
                      </a:r>
                      <a:endParaRPr lang="pt-BR" sz="1400" b="1" dirty="0">
                        <a:solidFill>
                          <a:srgbClr val="333333"/>
                        </a:solidFill>
                      </a:endParaRPr>
                    </a:p>
                  </a:txBody>
                  <a:tcPr/>
                </a:tc>
              </a:tr>
              <a:tr h="288032">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sz="1400" b="1" dirty="0" err="1" smtClean="0">
                          <a:solidFill>
                            <a:srgbClr val="333333"/>
                          </a:solidFill>
                        </a:rPr>
                        <a:t>Devónico</a:t>
                      </a:r>
                      <a:endParaRPr lang="pt-BR" sz="1400" b="1" dirty="0">
                        <a:solidFill>
                          <a:srgbClr val="333333"/>
                        </a:solidFill>
                      </a:endParaRPr>
                    </a:p>
                  </a:txBody>
                  <a:tcPr/>
                </a:tc>
                <a:tc>
                  <a:txBody>
                    <a:bodyPr/>
                    <a:lstStyle/>
                    <a:p>
                      <a:endParaRPr lang="pt-BR" sz="1400" b="1" dirty="0">
                        <a:solidFill>
                          <a:srgbClr val="333333"/>
                        </a:solidFill>
                      </a:endParaRPr>
                    </a:p>
                  </a:txBody>
                  <a:tcPr>
                    <a:solidFill>
                      <a:schemeClr val="bg1"/>
                    </a:solidFill>
                  </a:tcPr>
                </a:tc>
                <a:tc>
                  <a:txBody>
                    <a:bodyPr/>
                    <a:lstStyle/>
                    <a:p>
                      <a:endParaRPr lang="pt-BR" sz="1400" b="1" dirty="0">
                        <a:solidFill>
                          <a:srgbClr val="333333"/>
                        </a:solidFill>
                      </a:endParaRPr>
                    </a:p>
                  </a:txBody>
                  <a:tcPr/>
                </a:tc>
              </a:tr>
              <a:tr h="288032">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sz="1400" b="1" dirty="0" err="1" smtClean="0">
                          <a:solidFill>
                            <a:srgbClr val="333333"/>
                          </a:solidFill>
                        </a:rPr>
                        <a:t>Silúrico</a:t>
                      </a:r>
                      <a:endParaRPr lang="pt-BR" sz="1400" b="1" dirty="0">
                        <a:solidFill>
                          <a:srgbClr val="333333"/>
                        </a:solidFill>
                      </a:endParaRPr>
                    </a:p>
                  </a:txBody>
                  <a:tcPr/>
                </a:tc>
                <a:tc>
                  <a:txBody>
                    <a:bodyPr/>
                    <a:lstStyle/>
                    <a:p>
                      <a:endParaRPr lang="pt-BR" sz="1400" b="1" dirty="0">
                        <a:solidFill>
                          <a:srgbClr val="333333"/>
                        </a:solidFill>
                      </a:endParaRPr>
                    </a:p>
                  </a:txBody>
                  <a:tcPr>
                    <a:solidFill>
                      <a:schemeClr val="bg1"/>
                    </a:solidFill>
                  </a:tcPr>
                </a:tc>
                <a:tc>
                  <a:txBody>
                    <a:bodyPr/>
                    <a:lstStyle/>
                    <a:p>
                      <a:endParaRPr lang="pt-BR" sz="1400" b="1" dirty="0">
                        <a:solidFill>
                          <a:srgbClr val="333333"/>
                        </a:solidFill>
                      </a:endParaRPr>
                    </a:p>
                  </a:txBody>
                  <a:tcPr/>
                </a:tc>
              </a:tr>
              <a:tr h="288032">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sz="1400" b="1" dirty="0" err="1" smtClean="0">
                          <a:solidFill>
                            <a:srgbClr val="333333"/>
                          </a:solidFill>
                        </a:rPr>
                        <a:t>Ordovicico</a:t>
                      </a:r>
                      <a:endParaRPr lang="pt-BR" sz="1400" b="1" dirty="0">
                        <a:solidFill>
                          <a:srgbClr val="333333"/>
                        </a:solidFill>
                      </a:endParaRPr>
                    </a:p>
                  </a:txBody>
                  <a:tcPr/>
                </a:tc>
                <a:tc>
                  <a:txBody>
                    <a:bodyPr/>
                    <a:lstStyle/>
                    <a:p>
                      <a:endParaRPr lang="pt-BR" sz="1400" b="1" dirty="0">
                        <a:solidFill>
                          <a:srgbClr val="333333"/>
                        </a:solidFill>
                      </a:endParaRPr>
                    </a:p>
                  </a:txBody>
                  <a:tcPr>
                    <a:solidFill>
                      <a:schemeClr val="bg1"/>
                    </a:solidFill>
                  </a:tcPr>
                </a:tc>
                <a:tc>
                  <a:txBody>
                    <a:bodyPr/>
                    <a:lstStyle/>
                    <a:p>
                      <a:endParaRPr lang="pt-BR" sz="1400" b="1" dirty="0">
                        <a:solidFill>
                          <a:srgbClr val="333333"/>
                        </a:solidFill>
                      </a:endParaRPr>
                    </a:p>
                  </a:txBody>
                  <a:tcPr/>
                </a:tc>
              </a:tr>
              <a:tr h="288032">
                <a:tc vMerge="1">
                  <a:txBody>
                    <a:bodyPr/>
                    <a:lstStyle/>
                    <a:p>
                      <a:pPr algn="ctr"/>
                      <a:endParaRPr lang="pt-BR" b="1" dirty="0">
                        <a:solidFill>
                          <a:srgbClr val="333333"/>
                        </a:solidFill>
                      </a:endParaRPr>
                    </a:p>
                  </a:txBody>
                  <a:tcPr>
                    <a:solidFill>
                      <a:schemeClr val="tx1">
                        <a:lumMod val="20000"/>
                        <a:lumOff val="80000"/>
                      </a:schemeClr>
                    </a:solidFill>
                  </a:tcPr>
                </a:tc>
                <a:tc>
                  <a:txBody>
                    <a:bodyPr/>
                    <a:lstStyle/>
                    <a:p>
                      <a:r>
                        <a:rPr lang="pt-BR" sz="1400" b="1" dirty="0" err="1" smtClean="0">
                          <a:solidFill>
                            <a:srgbClr val="333333"/>
                          </a:solidFill>
                        </a:rPr>
                        <a:t>Cámbrico</a:t>
                      </a:r>
                      <a:endParaRPr lang="pt-BR" sz="1400" b="1" dirty="0">
                        <a:solidFill>
                          <a:srgbClr val="333333"/>
                        </a:solidFill>
                      </a:endParaRPr>
                    </a:p>
                  </a:txBody>
                  <a:tcPr/>
                </a:tc>
                <a:tc>
                  <a:txBody>
                    <a:bodyPr/>
                    <a:lstStyle/>
                    <a:p>
                      <a:endParaRPr lang="pt-BR" sz="1400" b="1" dirty="0">
                        <a:solidFill>
                          <a:srgbClr val="333333"/>
                        </a:solidFill>
                      </a:endParaRPr>
                    </a:p>
                  </a:txBody>
                  <a:tcPr>
                    <a:solidFill>
                      <a:schemeClr val="bg1"/>
                    </a:solidFill>
                  </a:tcPr>
                </a:tc>
                <a:tc>
                  <a:txBody>
                    <a:bodyPr/>
                    <a:lstStyle/>
                    <a:p>
                      <a:endParaRPr lang="pt-BR" sz="1400" b="1" dirty="0">
                        <a:solidFill>
                          <a:srgbClr val="333333"/>
                        </a:solidFill>
                      </a:endParaRPr>
                    </a:p>
                  </a:txBody>
                  <a:tcPr/>
                </a:tc>
              </a:tr>
              <a:tr h="288032">
                <a:tc>
                  <a:txBody>
                    <a:bodyPr/>
                    <a:lstStyle/>
                    <a:p>
                      <a:pPr algn="ctr"/>
                      <a:endParaRPr lang="pt-BR" sz="1400" b="1" dirty="0">
                        <a:solidFill>
                          <a:srgbClr val="333333"/>
                        </a:solidFill>
                      </a:endParaRPr>
                    </a:p>
                  </a:txBody>
                  <a:tcPr>
                    <a:solidFill>
                      <a:schemeClr val="tx1">
                        <a:lumMod val="20000"/>
                        <a:lumOff val="80000"/>
                      </a:schemeClr>
                    </a:solidFill>
                  </a:tcPr>
                </a:tc>
                <a:tc gridSpan="3">
                  <a:txBody>
                    <a:bodyPr/>
                    <a:lstStyle/>
                    <a:p>
                      <a:pPr algn="ctr"/>
                      <a:r>
                        <a:rPr lang="pt-BR" sz="1400" b="1" dirty="0" err="1" smtClean="0">
                          <a:solidFill>
                            <a:srgbClr val="333333"/>
                          </a:solidFill>
                        </a:rPr>
                        <a:t>Precámbrico</a:t>
                      </a:r>
                      <a:endParaRPr lang="pt-BR" sz="1400" b="1" dirty="0">
                        <a:solidFill>
                          <a:srgbClr val="333333"/>
                        </a:solidFill>
                      </a:endParaRPr>
                    </a:p>
                  </a:txBody>
                  <a:tcPr/>
                </a:tc>
                <a:tc hMerge="1">
                  <a:txBody>
                    <a:bodyPr/>
                    <a:lstStyle/>
                    <a:p>
                      <a:endParaRPr lang="pt-BR"/>
                    </a:p>
                  </a:txBody>
                  <a:tcPr/>
                </a:tc>
                <a:tc hMerge="1">
                  <a:txBody>
                    <a:bodyPr/>
                    <a:lstStyle/>
                    <a:p>
                      <a:endParaRPr lang="pt-BR"/>
                    </a:p>
                  </a:txBody>
                  <a:tcPr/>
                </a:tc>
              </a:tr>
            </a:tbl>
          </a:graphicData>
        </a:graphic>
      </p:graphicFrame>
      <p:cxnSp>
        <p:nvCxnSpPr>
          <p:cNvPr id="9" name="Straight Arrow Connector 8"/>
          <p:cNvCxnSpPr/>
          <p:nvPr/>
        </p:nvCxnSpPr>
        <p:spPr bwMode="auto">
          <a:xfrm>
            <a:off x="4860032" y="3573016"/>
            <a:ext cx="2088232" cy="1512168"/>
          </a:xfrm>
          <a:prstGeom prst="straightConnector1">
            <a:avLst/>
          </a:prstGeom>
          <a:solidFill>
            <a:schemeClr val="accent1"/>
          </a:solidFill>
          <a:ln w="57150" cap="flat" cmpd="sng" algn="ctr">
            <a:solidFill>
              <a:schemeClr val="accent2"/>
            </a:solidFill>
            <a:prstDash val="solid"/>
            <a:round/>
            <a:headEnd type="none" w="med" len="med"/>
            <a:tailEnd type="arrow"/>
          </a:ln>
          <a:effectLst/>
        </p:spPr>
      </p:cxnSp>
      <p:cxnSp>
        <p:nvCxnSpPr>
          <p:cNvPr id="10" name="Straight Arrow Connector 9"/>
          <p:cNvCxnSpPr/>
          <p:nvPr/>
        </p:nvCxnSpPr>
        <p:spPr bwMode="auto">
          <a:xfrm flipV="1">
            <a:off x="5004048" y="4581128"/>
            <a:ext cx="1944216" cy="1800200"/>
          </a:xfrm>
          <a:prstGeom prst="straightConnector1">
            <a:avLst/>
          </a:prstGeom>
          <a:solidFill>
            <a:schemeClr val="accent1"/>
          </a:solidFill>
          <a:ln w="57150" cap="flat" cmpd="sng" algn="ctr">
            <a:solidFill>
              <a:schemeClr val="accent2"/>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TextBox 6"/>
          <p:cNvSpPr txBox="1"/>
          <p:nvPr/>
        </p:nvSpPr>
        <p:spPr>
          <a:xfrm>
            <a:off x="323528" y="1052736"/>
            <a:ext cx="8568952" cy="1015663"/>
          </a:xfrm>
          <a:prstGeom prst="rect">
            <a:avLst/>
          </a:prstGeom>
          <a:noFill/>
        </p:spPr>
        <p:txBody>
          <a:bodyPr wrap="square" rtlCol="0">
            <a:spAutoFit/>
          </a:bodyPr>
          <a:lstStyle/>
          <a:p>
            <a:pPr algn="ctr"/>
            <a:r>
              <a:rPr lang="pt-BR" sz="2000" b="1" dirty="0" smtClean="0">
                <a:solidFill>
                  <a:schemeClr val="bg1"/>
                </a:solidFill>
              </a:rPr>
              <a:t>A fim de proteger a sua teoria evolucionária, os evolucionistas sobriamente nos dizer que TODA AQUELA ROCHA deslocou lateralmente muitas milhas de algum outro lugar.</a:t>
            </a:r>
            <a:endParaRPr lang="pt-BR" sz="2000" b="1" dirty="0">
              <a:solidFill>
                <a:schemeClr val="bg1"/>
              </a:solidFill>
            </a:endParaRPr>
          </a:p>
        </p:txBody>
      </p:sp>
      <p:pic>
        <p:nvPicPr>
          <p:cNvPr id="8" name="Picture 6" descr="http://image.slidesharecdn.com/ch10structuralgeologyfall2007-140429091340-phpapp02/95/ch10-structural-geologyfall2007-31-638.jpg?cb=1398762939"/>
          <p:cNvPicPr>
            <a:picLocks noChangeAspect="1" noChangeArrowheads="1"/>
          </p:cNvPicPr>
          <p:nvPr/>
        </p:nvPicPr>
        <p:blipFill>
          <a:blip r:embed="rId3" cstate="print"/>
          <a:srcRect/>
          <a:stretch>
            <a:fillRect/>
          </a:stretch>
        </p:blipFill>
        <p:spPr bwMode="auto">
          <a:xfrm>
            <a:off x="2051720" y="2601043"/>
            <a:ext cx="5229225" cy="3924301"/>
          </a:xfrm>
          <a:prstGeom prst="rect">
            <a:avLst/>
          </a:prstGeom>
          <a:noFill/>
        </p:spPr>
      </p:pic>
      <p:sp>
        <p:nvSpPr>
          <p:cNvPr id="9" name="TextBox 8"/>
          <p:cNvSpPr txBox="1"/>
          <p:nvPr/>
        </p:nvSpPr>
        <p:spPr>
          <a:xfrm>
            <a:off x="2051720" y="2638545"/>
            <a:ext cx="5184576" cy="615553"/>
          </a:xfrm>
          <a:prstGeom prst="rect">
            <a:avLst/>
          </a:prstGeom>
          <a:solidFill>
            <a:schemeClr val="tx2">
              <a:lumMod val="25000"/>
              <a:lumOff val="75000"/>
            </a:schemeClr>
          </a:solidFill>
          <a:effectLst>
            <a:outerShdw blurRad="50800" dist="38100" dir="2700000" algn="tl" rotWithShape="0">
              <a:prstClr val="black">
                <a:alpha val="40000"/>
              </a:prstClr>
            </a:outerShdw>
          </a:effectLst>
        </p:spPr>
        <p:txBody>
          <a:bodyPr wrap="square" rtlCol="0">
            <a:spAutoFit/>
          </a:bodyPr>
          <a:lstStyle/>
          <a:p>
            <a:pPr algn="ctr"/>
            <a:r>
              <a:rPr lang="pt-BR" sz="1700" b="1" dirty="0" smtClean="0">
                <a:solidFill>
                  <a:srgbClr val="000000"/>
                </a:solidFill>
              </a:rPr>
              <a:t>Desenvolvimento </a:t>
            </a:r>
            <a:r>
              <a:rPr lang="pt-BR" sz="1700" b="1" dirty="0" err="1" smtClean="0">
                <a:solidFill>
                  <a:srgbClr val="000000"/>
                </a:solidFill>
              </a:rPr>
              <a:t>idealizad</a:t>
            </a:r>
            <a:r>
              <a:rPr lang="pt-BR" sz="1700" b="1" dirty="0" smtClean="0">
                <a:solidFill>
                  <a:srgbClr val="000000"/>
                </a:solidFill>
              </a:rPr>
              <a:t> de Lewis </a:t>
            </a:r>
            <a:r>
              <a:rPr lang="pt-BR" sz="1700" b="1" dirty="0" err="1" smtClean="0">
                <a:solidFill>
                  <a:srgbClr val="000000"/>
                </a:solidFill>
              </a:rPr>
              <a:t>Overthrust</a:t>
            </a:r>
            <a:r>
              <a:rPr lang="pt-BR" sz="1700" b="1" dirty="0" smtClean="0">
                <a:solidFill>
                  <a:srgbClr val="000000"/>
                </a:solidFill>
              </a:rPr>
              <a:t> Falha perto do Parque Nacional </a:t>
            </a:r>
            <a:r>
              <a:rPr lang="pt-BR" sz="1700" b="1" dirty="0" err="1" smtClean="0">
                <a:solidFill>
                  <a:srgbClr val="000000"/>
                </a:solidFill>
              </a:rPr>
              <a:t>Glacier</a:t>
            </a:r>
            <a:endParaRPr lang="pt-BR" sz="1700" b="1" dirty="0" smtClean="0">
              <a:solidFill>
                <a:srgbClr val="000000"/>
              </a:solidFill>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TextBox 6"/>
          <p:cNvSpPr txBox="1"/>
          <p:nvPr/>
        </p:nvSpPr>
        <p:spPr>
          <a:xfrm>
            <a:off x="0" y="908720"/>
            <a:ext cx="9144000" cy="2677656"/>
          </a:xfrm>
          <a:prstGeom prst="rect">
            <a:avLst/>
          </a:prstGeom>
          <a:noFill/>
        </p:spPr>
        <p:txBody>
          <a:bodyPr wrap="square" rtlCol="0">
            <a:spAutoFit/>
          </a:bodyPr>
          <a:lstStyle/>
          <a:p>
            <a:pPr algn="ctr"/>
            <a:r>
              <a:rPr lang="pt-BR" sz="2800" b="1" dirty="0" smtClean="0">
                <a:solidFill>
                  <a:schemeClr val="bg1"/>
                </a:solidFill>
              </a:rPr>
              <a:t>A explicação mais recente é que a folha de rocha deslizou por um decline. Mas isso não faz muito sentido. Uma lençol de rocha de 217 km de comprimento, de 4 km de altura e de 31079,857 km quadrados não tem uma tendência a deslizar para qualquer lugar.</a:t>
            </a:r>
            <a:r>
              <a:rPr lang="en-US" sz="2800" b="1" dirty="0" smtClean="0">
                <a:solidFill>
                  <a:schemeClr val="bg1"/>
                </a:solidFill>
              </a:rPr>
              <a:t>. </a:t>
            </a:r>
          </a:p>
        </p:txBody>
      </p:sp>
      <p:pic>
        <p:nvPicPr>
          <p:cNvPr id="10" name="Picture 12" descr="Resultado de imagem para marias pass overthrusts"/>
          <p:cNvPicPr>
            <a:picLocks noChangeAspect="1" noChangeArrowheads="1"/>
          </p:cNvPicPr>
          <p:nvPr/>
        </p:nvPicPr>
        <p:blipFill>
          <a:blip r:embed="rId3" cstate="print"/>
          <a:srcRect/>
          <a:stretch>
            <a:fillRect/>
          </a:stretch>
        </p:blipFill>
        <p:spPr bwMode="auto">
          <a:xfrm>
            <a:off x="323528" y="3660922"/>
            <a:ext cx="8640960" cy="3040340"/>
          </a:xfrm>
          <a:prstGeom prst="rect">
            <a:avLst/>
          </a:prstGeom>
          <a:noFill/>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TextBox 6"/>
          <p:cNvSpPr txBox="1"/>
          <p:nvPr/>
        </p:nvSpPr>
        <p:spPr>
          <a:xfrm>
            <a:off x="323528" y="1052736"/>
            <a:ext cx="8568952" cy="2246769"/>
          </a:xfrm>
          <a:prstGeom prst="rect">
            <a:avLst/>
          </a:prstGeom>
          <a:noFill/>
        </p:spPr>
        <p:txBody>
          <a:bodyPr wrap="square" rtlCol="0">
            <a:spAutoFit/>
          </a:bodyPr>
          <a:lstStyle/>
          <a:p>
            <a:pPr algn="ctr"/>
            <a:r>
              <a:rPr lang="pt-BR" sz="2000" b="1" dirty="0" smtClean="0">
                <a:solidFill>
                  <a:schemeClr val="bg1"/>
                </a:solidFill>
              </a:rPr>
              <a:t>O Lewis </a:t>
            </a:r>
            <a:r>
              <a:rPr lang="pt-BR" sz="2000" b="1" dirty="0" err="1" smtClean="0">
                <a:solidFill>
                  <a:schemeClr val="bg1"/>
                </a:solidFill>
              </a:rPr>
              <a:t>Overthrust</a:t>
            </a:r>
            <a:r>
              <a:rPr lang="pt-BR" sz="2000" b="1" dirty="0" smtClean="0">
                <a:solidFill>
                  <a:schemeClr val="bg1"/>
                </a:solidFill>
              </a:rPr>
              <a:t> inclui toda </a:t>
            </a:r>
            <a:r>
              <a:rPr lang="pt-BR" sz="2000" b="1" dirty="0" err="1" smtClean="0">
                <a:solidFill>
                  <a:schemeClr val="bg1"/>
                </a:solidFill>
              </a:rPr>
              <a:t>Glacier</a:t>
            </a:r>
            <a:r>
              <a:rPr lang="pt-BR" sz="2000" b="1" dirty="0" smtClean="0">
                <a:solidFill>
                  <a:schemeClr val="bg1"/>
                </a:solidFill>
              </a:rPr>
              <a:t> </a:t>
            </a:r>
            <a:r>
              <a:rPr lang="pt-BR" sz="2000" b="1" dirty="0" err="1" smtClean="0">
                <a:solidFill>
                  <a:schemeClr val="bg1"/>
                </a:solidFill>
              </a:rPr>
              <a:t>National</a:t>
            </a:r>
            <a:r>
              <a:rPr lang="pt-BR" sz="2000" b="1" dirty="0" smtClean="0">
                <a:solidFill>
                  <a:schemeClr val="bg1"/>
                </a:solidFill>
              </a:rPr>
              <a:t> Park e </a:t>
            </a:r>
            <a:r>
              <a:rPr lang="pt-BR" sz="2000" b="1" dirty="0" err="1" smtClean="0">
                <a:solidFill>
                  <a:schemeClr val="bg1"/>
                </a:solidFill>
              </a:rPr>
              <a:t>Chief</a:t>
            </a:r>
            <a:r>
              <a:rPr lang="pt-BR" sz="2000" b="1" dirty="0" smtClean="0">
                <a:solidFill>
                  <a:schemeClr val="bg1"/>
                </a:solidFill>
              </a:rPr>
              <a:t> </a:t>
            </a:r>
            <a:r>
              <a:rPr lang="pt-BR" sz="2000" b="1" dirty="0" err="1" smtClean="0">
                <a:solidFill>
                  <a:schemeClr val="bg1"/>
                </a:solidFill>
              </a:rPr>
              <a:t>Montain</a:t>
            </a:r>
            <a:r>
              <a:rPr lang="pt-BR" sz="2000" b="1" dirty="0" smtClean="0">
                <a:solidFill>
                  <a:schemeClr val="bg1"/>
                </a:solidFill>
              </a:rPr>
              <a:t>, mas o que você acha que é abaixo dela? - xisto não perturbado.  Isso é argila endurecida que nunca foi perturbado. Xisto se desintegra facilmente quando quebrado ou sujeito a moagem pela pressão lateral. Essa imensa área de rocha quase horizontal é supostamente deslizou para o lado para uma grande distância sobre xisto, sem nunca o ter perturbado!</a:t>
            </a:r>
          </a:p>
        </p:txBody>
      </p:sp>
      <p:pic>
        <p:nvPicPr>
          <p:cNvPr id="10" name="Picture 6" descr="http://4.bp.blogspot.com/-S2PNuruPlXY/Ut1XHY6tF0I/AAAAAAAAAd4/-07muU-tCAk/s1600/chiefglow2.jpg"/>
          <p:cNvPicPr>
            <a:picLocks noChangeAspect="1" noChangeArrowheads="1"/>
          </p:cNvPicPr>
          <p:nvPr/>
        </p:nvPicPr>
        <p:blipFill>
          <a:blip r:embed="rId3" cstate="print"/>
          <a:srcRect/>
          <a:stretch>
            <a:fillRect/>
          </a:stretch>
        </p:blipFill>
        <p:spPr bwMode="auto">
          <a:xfrm>
            <a:off x="3275856" y="3356992"/>
            <a:ext cx="5400600" cy="3240360"/>
          </a:xfrm>
          <a:prstGeom prst="rect">
            <a:avLst/>
          </a:prstGeom>
          <a:noFill/>
        </p:spPr>
      </p:pic>
      <p:pic>
        <p:nvPicPr>
          <p:cNvPr id="11" name="Picture 1"/>
          <p:cNvPicPr>
            <a:picLocks noChangeAspect="1" noChangeArrowheads="1"/>
          </p:cNvPicPr>
          <p:nvPr/>
        </p:nvPicPr>
        <p:blipFill>
          <a:blip r:embed="rId4" cstate="print"/>
          <a:srcRect/>
          <a:stretch>
            <a:fillRect/>
          </a:stretch>
        </p:blipFill>
        <p:spPr bwMode="auto">
          <a:xfrm>
            <a:off x="611560" y="3356992"/>
            <a:ext cx="2387811" cy="32449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TextBox 6"/>
          <p:cNvSpPr txBox="1"/>
          <p:nvPr/>
        </p:nvSpPr>
        <p:spPr>
          <a:xfrm>
            <a:off x="323528" y="1052736"/>
            <a:ext cx="8568952" cy="1015663"/>
          </a:xfrm>
          <a:prstGeom prst="rect">
            <a:avLst/>
          </a:prstGeom>
          <a:noFill/>
        </p:spPr>
        <p:txBody>
          <a:bodyPr wrap="square" rtlCol="0">
            <a:spAutoFit/>
          </a:bodyPr>
          <a:lstStyle/>
          <a:p>
            <a:pPr algn="ctr"/>
            <a:r>
              <a:rPr lang="pt-BR" sz="2000" b="1" dirty="0" smtClean="0">
                <a:solidFill>
                  <a:schemeClr val="bg1"/>
                </a:solidFill>
              </a:rPr>
              <a:t>Vendo de perto a linha de contato do Lewis </a:t>
            </a:r>
            <a:r>
              <a:rPr lang="pt-BR" sz="2000" b="1" dirty="0" err="1" smtClean="0">
                <a:solidFill>
                  <a:schemeClr val="bg1"/>
                </a:solidFill>
              </a:rPr>
              <a:t>Overthrust</a:t>
            </a:r>
            <a:r>
              <a:rPr lang="pt-BR" sz="2000" b="1" dirty="0" smtClean="0">
                <a:solidFill>
                  <a:schemeClr val="bg1"/>
                </a:solidFill>
              </a:rPr>
              <a:t> "Falha Cavalgamento", a nordeste de </a:t>
            </a:r>
            <a:r>
              <a:rPr lang="pt-BR" sz="2000" b="1" dirty="0" err="1" smtClean="0">
                <a:solidFill>
                  <a:schemeClr val="bg1"/>
                </a:solidFill>
              </a:rPr>
              <a:t>Marias</a:t>
            </a:r>
            <a:r>
              <a:rPr lang="pt-BR" sz="2000" b="1" dirty="0" smtClean="0">
                <a:solidFill>
                  <a:schemeClr val="bg1"/>
                </a:solidFill>
              </a:rPr>
              <a:t> Pass. Há </a:t>
            </a:r>
            <a:r>
              <a:rPr lang="pt-BR" sz="2000" b="1" dirty="0" err="1" smtClean="0">
                <a:solidFill>
                  <a:schemeClr val="bg1"/>
                </a:solidFill>
              </a:rPr>
              <a:t>longarinas</a:t>
            </a:r>
            <a:r>
              <a:rPr lang="pt-BR" sz="2000" b="1" dirty="0" smtClean="0">
                <a:solidFill>
                  <a:schemeClr val="bg1"/>
                </a:solidFill>
              </a:rPr>
              <a:t> de </a:t>
            </a:r>
            <a:r>
              <a:rPr lang="pt-BR" sz="2000" b="1" dirty="0" err="1" smtClean="0">
                <a:solidFill>
                  <a:schemeClr val="bg1"/>
                </a:solidFill>
              </a:rPr>
              <a:t>Altyn</a:t>
            </a:r>
            <a:r>
              <a:rPr lang="pt-BR" sz="2000" b="1" dirty="0" smtClean="0">
                <a:solidFill>
                  <a:schemeClr val="bg1"/>
                </a:solidFill>
              </a:rPr>
              <a:t> dolomita no  xisto abaixo do contato.</a:t>
            </a:r>
          </a:p>
        </p:txBody>
      </p:sp>
      <p:pic>
        <p:nvPicPr>
          <p:cNvPr id="8" name="Picture 2" descr="http://biblicalgeology.net/images/stories/model/figure12.jpg"/>
          <p:cNvPicPr>
            <a:picLocks noChangeAspect="1" noChangeArrowheads="1"/>
          </p:cNvPicPr>
          <p:nvPr/>
        </p:nvPicPr>
        <p:blipFill>
          <a:blip r:embed="rId3" cstate="print"/>
          <a:srcRect/>
          <a:stretch>
            <a:fillRect/>
          </a:stretch>
        </p:blipFill>
        <p:spPr bwMode="auto">
          <a:xfrm>
            <a:off x="2380901" y="2344985"/>
            <a:ext cx="6583587" cy="4392488"/>
          </a:xfrm>
          <a:prstGeom prst="rect">
            <a:avLst/>
          </a:prstGeom>
          <a:noFill/>
        </p:spPr>
      </p:pic>
      <p:pic>
        <p:nvPicPr>
          <p:cNvPr id="9" name="Picture 2"/>
          <p:cNvPicPr>
            <a:picLocks noChangeAspect="1" noChangeArrowheads="1"/>
          </p:cNvPicPr>
          <p:nvPr/>
        </p:nvPicPr>
        <p:blipFill>
          <a:blip r:embed="rId4" cstate="print"/>
          <a:srcRect/>
          <a:stretch>
            <a:fillRect/>
          </a:stretch>
        </p:blipFill>
        <p:spPr bwMode="auto">
          <a:xfrm>
            <a:off x="179512" y="2342301"/>
            <a:ext cx="3304431" cy="43990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Rectangle 8"/>
          <p:cNvSpPr/>
          <p:nvPr/>
        </p:nvSpPr>
        <p:spPr bwMode="auto">
          <a:xfrm>
            <a:off x="0" y="0"/>
            <a:ext cx="9144000" cy="1844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pitchFamily="34" charset="0"/>
            </a:endParaRPr>
          </a:p>
        </p:txBody>
      </p:sp>
      <p:sp>
        <p:nvSpPr>
          <p:cNvPr id="10" name="Rectangle 6"/>
          <p:cNvSpPr>
            <a:spLocks noGrp="1" noChangeArrowheads="1"/>
          </p:cNvSpPr>
          <p:nvPr>
            <p:ph type="title" idx="4294967295"/>
          </p:nvPr>
        </p:nvSpPr>
        <p:spPr>
          <a:xfrm>
            <a:off x="251520" y="118300"/>
            <a:ext cx="8640960" cy="1440160"/>
          </a:xfrm>
          <a:effectLst>
            <a:outerShdw dist="17961" dir="2700000" algn="ctr" rotWithShape="0">
              <a:schemeClr val="bg1"/>
            </a:outerShdw>
          </a:effectLst>
        </p:spPr>
        <p:txBody>
          <a:bodyPr/>
          <a:lstStyle/>
          <a:p>
            <a:pPr>
              <a:defRPr/>
            </a:pPr>
            <a:r>
              <a:rPr lang="pt-BR" sz="3800" dirty="0" smtClean="0">
                <a:solidFill>
                  <a:srgbClr val="333333"/>
                </a:solidFill>
                <a:latin typeface="Arial Black" pitchFamily="34" charset="0"/>
              </a:rPr>
              <a:t>DEPÓSITO CATASTRÓFICO EM GRANDE ESCALA</a:t>
            </a:r>
            <a:endParaRPr lang="en-US" sz="3800" dirty="0">
              <a:solidFill>
                <a:srgbClr val="333333"/>
              </a:solidFill>
              <a:latin typeface="Arial Black" pitchFamily="34" charset="0"/>
            </a:endParaRPr>
          </a:p>
        </p:txBody>
      </p:sp>
      <p:sp>
        <p:nvSpPr>
          <p:cNvPr id="14" name="TextBox 13"/>
          <p:cNvSpPr txBox="1"/>
          <p:nvPr/>
        </p:nvSpPr>
        <p:spPr>
          <a:xfrm>
            <a:off x="5076056" y="2044005"/>
            <a:ext cx="3744416" cy="4401205"/>
          </a:xfrm>
          <a:prstGeom prst="rect">
            <a:avLst/>
          </a:prstGeom>
          <a:noFill/>
        </p:spPr>
        <p:txBody>
          <a:bodyPr wrap="square" rtlCol="0">
            <a:spAutoFit/>
          </a:bodyPr>
          <a:lstStyle/>
          <a:p>
            <a:pPr algn="ctr"/>
            <a:r>
              <a:rPr lang="pt-BR" sz="2800" b="1" dirty="0" err="1" smtClean="0">
                <a:solidFill>
                  <a:schemeClr val="bg1"/>
                </a:solidFill>
                <a:latin typeface="Arial" pitchFamily="34" charset="0"/>
                <a:cs typeface="Arial" pitchFamily="34" charset="0"/>
              </a:rPr>
              <a:t>Tapeats</a:t>
            </a:r>
            <a:r>
              <a:rPr lang="pt-BR" sz="2800" b="1" dirty="0" smtClean="0">
                <a:solidFill>
                  <a:schemeClr val="bg1"/>
                </a:solidFill>
                <a:latin typeface="Arial" pitchFamily="34" charset="0"/>
                <a:cs typeface="Arial" pitchFamily="34" charset="0"/>
              </a:rPr>
              <a:t> </a:t>
            </a:r>
            <a:r>
              <a:rPr lang="pt-BR" sz="2800" b="1" dirty="0" err="1" smtClean="0">
                <a:solidFill>
                  <a:schemeClr val="bg1"/>
                </a:solidFill>
                <a:latin typeface="Arial" pitchFamily="34" charset="0"/>
                <a:cs typeface="Arial" pitchFamily="34" charset="0"/>
              </a:rPr>
              <a:t>Sandstone</a:t>
            </a:r>
            <a:r>
              <a:rPr lang="pt-BR" sz="2800" b="1" dirty="0" smtClean="0">
                <a:solidFill>
                  <a:schemeClr val="bg1"/>
                </a:solidFill>
                <a:latin typeface="Arial" pitchFamily="34" charset="0"/>
                <a:cs typeface="Arial" pitchFamily="34" charset="0"/>
              </a:rPr>
              <a:t> (Arenito)</a:t>
            </a:r>
          </a:p>
          <a:p>
            <a:pPr algn="ctr"/>
            <a:endParaRPr lang="pt-BR" sz="2800" b="1" dirty="0" smtClean="0">
              <a:solidFill>
                <a:schemeClr val="bg1"/>
              </a:solidFill>
              <a:latin typeface="Arial" pitchFamily="34" charset="0"/>
              <a:cs typeface="Arial" pitchFamily="34" charset="0"/>
            </a:endParaRPr>
          </a:p>
          <a:p>
            <a:pPr algn="ctr"/>
            <a:r>
              <a:rPr lang="pt-BR" sz="2800" b="1" dirty="0" smtClean="0">
                <a:solidFill>
                  <a:schemeClr val="bg1"/>
                </a:solidFill>
                <a:latin typeface="Arial" pitchFamily="34" charset="0"/>
                <a:cs typeface="Arial" pitchFamily="34" charset="0"/>
              </a:rPr>
              <a:t>Resultado de sedimentos dum “lago” depois de milhões de anos, ou do Dilúvio de Noé? </a:t>
            </a:r>
          </a:p>
          <a:p>
            <a:pPr algn="ctr"/>
            <a:endParaRPr lang="pt-BR" sz="2800" b="1" dirty="0" smtClean="0">
              <a:solidFill>
                <a:schemeClr val="bg1"/>
              </a:solidFill>
              <a:latin typeface="Arial" pitchFamily="34" charset="0"/>
              <a:cs typeface="Arial" pitchFamily="34" charset="0"/>
            </a:endParaRPr>
          </a:p>
          <a:p>
            <a:pPr algn="ctr"/>
            <a:endParaRPr lang="pt-BR" sz="2800" b="1" dirty="0">
              <a:solidFill>
                <a:schemeClr val="bg1"/>
              </a:solidFill>
              <a:latin typeface="Arial" pitchFamily="34" charset="0"/>
              <a:cs typeface="Arial" pitchFamily="34" charset="0"/>
            </a:endParaRPr>
          </a:p>
        </p:txBody>
      </p:sp>
      <p:pic>
        <p:nvPicPr>
          <p:cNvPr id="15" name="Picture 1" descr="D:\00Evolution\00PowerPoint-Transparencias\Flood Geology\The Global Flood\Pictures\flood12.jpg"/>
          <p:cNvPicPr>
            <a:picLocks noChangeAspect="1" noChangeArrowheads="1"/>
          </p:cNvPicPr>
          <p:nvPr/>
        </p:nvPicPr>
        <p:blipFill>
          <a:blip r:embed="rId4" cstate="print"/>
          <a:srcRect/>
          <a:stretch>
            <a:fillRect/>
          </a:stretch>
        </p:blipFill>
        <p:spPr bwMode="auto">
          <a:xfrm>
            <a:off x="-36512" y="1844824"/>
            <a:ext cx="4938108" cy="5080828"/>
          </a:xfrm>
          <a:prstGeom prst="rect">
            <a:avLst/>
          </a:prstGeom>
          <a:noFill/>
        </p:spPr>
      </p:pic>
    </p:spTree>
  </p:cSld>
  <p:clrMapOvr>
    <a:masterClrMapping/>
  </p:clrMapOvr>
  <p:transition advClick="0">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TextBox 6"/>
          <p:cNvSpPr txBox="1"/>
          <p:nvPr/>
        </p:nvSpPr>
        <p:spPr>
          <a:xfrm>
            <a:off x="323528" y="1052736"/>
            <a:ext cx="8568952" cy="954107"/>
          </a:xfrm>
          <a:prstGeom prst="rect">
            <a:avLst/>
          </a:prstGeom>
          <a:noFill/>
        </p:spPr>
        <p:txBody>
          <a:bodyPr wrap="square" rtlCol="0">
            <a:spAutoFit/>
          </a:bodyPr>
          <a:lstStyle/>
          <a:p>
            <a:pPr algn="ctr"/>
            <a:r>
              <a:rPr lang="en-US" sz="2800" b="1" dirty="0" err="1" smtClean="0">
                <a:solidFill>
                  <a:schemeClr val="bg1"/>
                </a:solidFill>
              </a:rPr>
              <a:t>Outras</a:t>
            </a:r>
            <a:r>
              <a:rPr lang="en-US" sz="2800" b="1" dirty="0" smtClean="0">
                <a:solidFill>
                  <a:schemeClr val="bg1"/>
                </a:solidFill>
              </a:rPr>
              <a:t> </a:t>
            </a:r>
            <a:r>
              <a:rPr lang="en-US" sz="2800" b="1" dirty="0" err="1" smtClean="0">
                <a:solidFill>
                  <a:schemeClr val="bg1"/>
                </a:solidFill>
              </a:rPr>
              <a:t>linhas</a:t>
            </a:r>
            <a:r>
              <a:rPr lang="en-US" sz="2800" b="1" dirty="0" smtClean="0">
                <a:solidFill>
                  <a:schemeClr val="bg1"/>
                </a:solidFill>
              </a:rPr>
              <a:t> de </a:t>
            </a:r>
            <a:r>
              <a:rPr lang="en-US" sz="2800" b="1" dirty="0" err="1" smtClean="0">
                <a:solidFill>
                  <a:schemeClr val="bg1"/>
                </a:solidFill>
              </a:rPr>
              <a:t>contato</a:t>
            </a:r>
            <a:r>
              <a:rPr lang="en-US" sz="2800" b="1" dirty="0" smtClean="0">
                <a:solidFill>
                  <a:schemeClr val="bg1"/>
                </a:solidFill>
              </a:rPr>
              <a:t>.</a:t>
            </a:r>
          </a:p>
          <a:p>
            <a:pPr algn="ctr"/>
            <a:endParaRPr lang="pt-BR" sz="2800" b="1" dirty="0">
              <a:solidFill>
                <a:schemeClr val="bg1"/>
              </a:solidFill>
            </a:endParaRPr>
          </a:p>
        </p:txBody>
      </p:sp>
      <p:pic>
        <p:nvPicPr>
          <p:cNvPr id="15" name="Picture 2" descr="C:\Documents and Settings\default\My Documents\Power Point Graphics\lewisContactPlane.jpg"/>
          <p:cNvPicPr>
            <a:picLocks noChangeAspect="1" noChangeArrowheads="1"/>
          </p:cNvPicPr>
          <p:nvPr/>
        </p:nvPicPr>
        <p:blipFill>
          <a:blip r:embed="rId4" cstate="print"/>
          <a:srcRect/>
          <a:stretch>
            <a:fillRect/>
          </a:stretch>
        </p:blipFill>
        <p:spPr bwMode="auto">
          <a:xfrm>
            <a:off x="1240904" y="1651174"/>
            <a:ext cx="6552728" cy="5000551"/>
          </a:xfrm>
          <a:prstGeom prst="rect">
            <a:avLst/>
          </a:prstGeom>
          <a:noFill/>
        </p:spPr>
      </p:pic>
      <p:sp>
        <p:nvSpPr>
          <p:cNvPr id="16" name="Text Box 3"/>
          <p:cNvSpPr txBox="1">
            <a:spLocks noChangeArrowheads="1"/>
          </p:cNvSpPr>
          <p:nvPr/>
        </p:nvSpPr>
        <p:spPr bwMode="auto">
          <a:xfrm>
            <a:off x="1888976" y="3615407"/>
            <a:ext cx="1758815" cy="461665"/>
          </a:xfrm>
          <a:prstGeom prst="rect">
            <a:avLst/>
          </a:prstGeom>
          <a:solidFill>
            <a:srgbClr val="000000"/>
          </a:solidFill>
          <a:ln w="9525">
            <a:noFill/>
            <a:miter lim="800000"/>
            <a:headEnd/>
            <a:tailEnd/>
          </a:ln>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pitchFamily="34" charset="0"/>
              </a:rPr>
              <a:t>Crowsnest</a:t>
            </a:r>
            <a:endParaRPr kumimoji="0" lang="en-US" sz="2400" b="1" i="0" u="none" strike="noStrike" kern="0" cap="none" spc="0" normalizeH="0" baseline="0" noProof="0" dirty="0">
              <a:ln>
                <a:noFill/>
              </a:ln>
              <a:solidFill>
                <a:srgbClr val="FFFFFF"/>
              </a:solidFill>
              <a:effectLst/>
              <a:uLnTx/>
              <a:uFillTx/>
              <a:latin typeface="Arial" pitchFamily="34" charset="0"/>
            </a:endParaRPr>
          </a:p>
        </p:txBody>
      </p:sp>
      <p:sp>
        <p:nvSpPr>
          <p:cNvPr id="18" name="Rectangle 4"/>
          <p:cNvSpPr>
            <a:spLocks noChangeArrowheads="1"/>
          </p:cNvSpPr>
          <p:nvPr/>
        </p:nvSpPr>
        <p:spPr bwMode="auto">
          <a:xfrm>
            <a:off x="4930565" y="3598154"/>
            <a:ext cx="2404826" cy="461665"/>
          </a:xfrm>
          <a:prstGeom prst="rect">
            <a:avLst/>
          </a:prstGeom>
          <a:solidFill>
            <a:srgbClr val="000000"/>
          </a:solidFill>
          <a:ln w="9525">
            <a:noFill/>
            <a:miter lim="800000"/>
            <a:headEnd/>
            <a:tailEnd/>
          </a:ln>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Chief Mountain</a:t>
            </a:r>
          </a:p>
        </p:txBody>
      </p:sp>
      <p:sp>
        <p:nvSpPr>
          <p:cNvPr id="19" name="Rectangle 5"/>
          <p:cNvSpPr>
            <a:spLocks noChangeArrowheads="1"/>
          </p:cNvSpPr>
          <p:nvPr/>
        </p:nvSpPr>
        <p:spPr bwMode="auto">
          <a:xfrm>
            <a:off x="1938846" y="6036568"/>
            <a:ext cx="2393604" cy="461665"/>
          </a:xfrm>
          <a:prstGeom prst="rect">
            <a:avLst/>
          </a:prstGeom>
          <a:solidFill>
            <a:srgbClr val="000000"/>
          </a:solidFill>
          <a:ln w="9525">
            <a:noFill/>
            <a:miter lim="800000"/>
            <a:headEnd/>
            <a:tailEnd/>
          </a:ln>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Dry Fork Creek</a:t>
            </a:r>
          </a:p>
        </p:txBody>
      </p:sp>
      <p:sp>
        <p:nvSpPr>
          <p:cNvPr id="20" name="Rectangle 6"/>
          <p:cNvSpPr>
            <a:spLocks noChangeArrowheads="1"/>
          </p:cNvSpPr>
          <p:nvPr/>
        </p:nvSpPr>
        <p:spPr bwMode="auto">
          <a:xfrm>
            <a:off x="5201344" y="6063679"/>
            <a:ext cx="1965603" cy="461665"/>
          </a:xfrm>
          <a:prstGeom prst="rect">
            <a:avLst/>
          </a:prstGeom>
          <a:solidFill>
            <a:srgbClr val="000000"/>
          </a:solidFill>
          <a:ln w="9525">
            <a:noFill/>
            <a:miter lim="800000"/>
            <a:headEnd/>
            <a:tailEnd/>
          </a:ln>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Marias Pass</a:t>
            </a:r>
          </a:p>
        </p:txBody>
      </p:sp>
      <p:pic>
        <p:nvPicPr>
          <p:cNvPr id="21" name="Picture 2" descr="C:\My Documents\Power Point Graphics\PP Pictures\crowsnest.jpg"/>
          <p:cNvPicPr>
            <a:picLocks noChangeAspect="1" noChangeArrowheads="1"/>
          </p:cNvPicPr>
          <p:nvPr/>
        </p:nvPicPr>
        <p:blipFill>
          <a:blip r:embed="rId5" cstate="print"/>
          <a:srcRect/>
          <a:stretch>
            <a:fillRect/>
          </a:stretch>
        </p:blipFill>
        <p:spPr bwMode="auto">
          <a:xfrm>
            <a:off x="4553272" y="1628800"/>
            <a:ext cx="3259088" cy="2600663"/>
          </a:xfrm>
          <a:prstGeom prst="rect">
            <a:avLst/>
          </a:prstGeom>
          <a:noFill/>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LEWIS OVERTHRUST</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TextBox 6"/>
          <p:cNvSpPr txBox="1"/>
          <p:nvPr/>
        </p:nvSpPr>
        <p:spPr>
          <a:xfrm>
            <a:off x="323528" y="1393606"/>
            <a:ext cx="8568952" cy="5324535"/>
          </a:xfrm>
          <a:prstGeom prst="rect">
            <a:avLst/>
          </a:prstGeom>
          <a:noFill/>
        </p:spPr>
        <p:txBody>
          <a:bodyPr wrap="square" rtlCol="0">
            <a:spAutoFit/>
          </a:bodyPr>
          <a:lstStyle/>
          <a:p>
            <a:pPr algn="ctr"/>
            <a:r>
              <a:rPr lang="pt-BR" sz="3200" b="1" dirty="0" smtClean="0">
                <a:solidFill>
                  <a:schemeClr val="bg1"/>
                </a:solidFill>
              </a:rPr>
              <a:t>O Lewis </a:t>
            </a:r>
            <a:r>
              <a:rPr lang="pt-BR" sz="3200" b="1" dirty="0" err="1" smtClean="0">
                <a:solidFill>
                  <a:schemeClr val="bg1"/>
                </a:solidFill>
              </a:rPr>
              <a:t>Overthrust</a:t>
            </a:r>
            <a:r>
              <a:rPr lang="pt-BR" sz="3200" b="1" dirty="0" smtClean="0">
                <a:solidFill>
                  <a:schemeClr val="bg1"/>
                </a:solidFill>
              </a:rPr>
              <a:t> (Falha Cavalgamento) deveria ter empurrado uma grande massa de rocha quebrada (entulho ou brecha) na frente dele e nos seus lados como ele viajou por terra.</a:t>
            </a:r>
            <a:br>
              <a:rPr lang="pt-BR" sz="3200" b="1" dirty="0" smtClean="0">
                <a:solidFill>
                  <a:schemeClr val="bg1"/>
                </a:solidFill>
              </a:rPr>
            </a:br>
            <a:r>
              <a:rPr lang="pt-BR" sz="3200" b="1" dirty="0" smtClean="0">
                <a:solidFill>
                  <a:schemeClr val="bg1"/>
                </a:solidFill>
              </a:rPr>
              <a:t>  </a:t>
            </a:r>
          </a:p>
          <a:p>
            <a:pPr algn="ctr"/>
            <a:r>
              <a:rPr lang="pt-BR" sz="3200" b="1" dirty="0" smtClean="0">
                <a:solidFill>
                  <a:schemeClr val="bg1"/>
                </a:solidFill>
              </a:rPr>
              <a:t>Mas ele não fez isso; não há nenhuma evidência disso. Isso por si só é uma prova de que a falha de cavalgamento nunca mexeu.</a:t>
            </a:r>
          </a:p>
          <a:p>
            <a:pPr algn="ctr"/>
            <a:endParaRPr lang="pt-BR"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714048" y="2162093"/>
            <a:ext cx="7704856" cy="2554545"/>
          </a:xfrm>
          <a:prstGeom prst="rect">
            <a:avLst/>
          </a:prstGeom>
          <a:noFill/>
        </p:spPr>
        <p:txBody>
          <a:bodyPr wrap="square" lIns="91440" tIns="45720" rIns="91440" bIns="45720">
            <a:spAutoFit/>
          </a:bodyPr>
          <a:lstStyle/>
          <a:p>
            <a:pPr algn="ctr"/>
            <a:r>
              <a:rPr lang="pt-BR"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Ordem dos Fósseis  </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 name="TextBox 1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TextBox 6"/>
          <p:cNvSpPr txBox="1"/>
          <p:nvPr/>
        </p:nvSpPr>
        <p:spPr>
          <a:xfrm>
            <a:off x="323528" y="1393606"/>
            <a:ext cx="8568952" cy="3046988"/>
          </a:xfrm>
          <a:prstGeom prst="rect">
            <a:avLst/>
          </a:prstGeom>
          <a:noFill/>
        </p:spPr>
        <p:txBody>
          <a:bodyPr wrap="square" rtlCol="0">
            <a:spAutoFit/>
          </a:bodyPr>
          <a:lstStyle/>
          <a:p>
            <a:pPr algn="ctr"/>
            <a:r>
              <a:rPr lang="en-US" sz="3200" b="1" dirty="0" err="1" smtClean="0">
                <a:solidFill>
                  <a:schemeClr val="bg1"/>
                </a:solidFill>
              </a:rPr>
              <a:t>Porque</a:t>
            </a:r>
            <a:r>
              <a:rPr lang="en-US" sz="3200" b="1" dirty="0" smtClean="0">
                <a:solidFill>
                  <a:schemeClr val="bg1"/>
                </a:solidFill>
              </a:rPr>
              <a:t> </a:t>
            </a:r>
            <a:r>
              <a:rPr lang="en-US" sz="3200" b="1" dirty="0" err="1" smtClean="0">
                <a:solidFill>
                  <a:schemeClr val="bg1"/>
                </a:solidFill>
              </a:rPr>
              <a:t>os</a:t>
            </a:r>
            <a:r>
              <a:rPr lang="en-US" sz="3200" b="1" dirty="0" smtClean="0">
                <a:solidFill>
                  <a:schemeClr val="bg1"/>
                </a:solidFill>
              </a:rPr>
              <a:t> </a:t>
            </a:r>
            <a:r>
              <a:rPr lang="en-US" sz="3200" b="1" dirty="0" err="1" smtClean="0">
                <a:solidFill>
                  <a:schemeClr val="bg1"/>
                </a:solidFill>
              </a:rPr>
              <a:t>fósseis</a:t>
            </a:r>
            <a:r>
              <a:rPr lang="en-US" sz="3200" b="1" dirty="0" smtClean="0">
                <a:solidFill>
                  <a:schemeClr val="bg1"/>
                </a:solidFill>
              </a:rPr>
              <a:t> </a:t>
            </a:r>
            <a:r>
              <a:rPr lang="en-US" sz="3200" b="1" dirty="0" err="1" smtClean="0">
                <a:solidFill>
                  <a:schemeClr val="bg1"/>
                </a:solidFill>
              </a:rPr>
              <a:t>estão</a:t>
            </a:r>
            <a:r>
              <a:rPr lang="en-US" sz="3200" b="1" dirty="0" smtClean="0">
                <a:solidFill>
                  <a:schemeClr val="bg1"/>
                </a:solidFill>
              </a:rPr>
              <a:t> </a:t>
            </a:r>
            <a:r>
              <a:rPr lang="en-US" sz="3200" b="1" dirty="0" err="1" smtClean="0">
                <a:solidFill>
                  <a:schemeClr val="bg1"/>
                </a:solidFill>
              </a:rPr>
              <a:t>geralmente</a:t>
            </a:r>
            <a:r>
              <a:rPr lang="en-US" sz="3200" b="1" dirty="0" smtClean="0">
                <a:solidFill>
                  <a:schemeClr val="bg1"/>
                </a:solidFill>
              </a:rPr>
              <a:t> </a:t>
            </a:r>
            <a:r>
              <a:rPr lang="en-US" sz="3200" b="1" dirty="0" err="1" smtClean="0">
                <a:solidFill>
                  <a:schemeClr val="bg1"/>
                </a:solidFill>
              </a:rPr>
              <a:t>na</a:t>
            </a:r>
            <a:r>
              <a:rPr lang="en-US" sz="3200" b="1" dirty="0" smtClean="0">
                <a:solidFill>
                  <a:schemeClr val="bg1"/>
                </a:solidFill>
              </a:rPr>
              <a:t> </a:t>
            </a:r>
            <a:r>
              <a:rPr lang="en-US" sz="3200" b="1" dirty="0" err="1" smtClean="0">
                <a:solidFill>
                  <a:schemeClr val="bg1"/>
                </a:solidFill>
              </a:rPr>
              <a:t>ordem</a:t>
            </a:r>
            <a:r>
              <a:rPr lang="en-US" sz="3200" b="1" dirty="0" smtClean="0">
                <a:solidFill>
                  <a:schemeClr val="bg1"/>
                </a:solidFill>
              </a:rPr>
              <a:t> de simples </a:t>
            </a:r>
            <a:r>
              <a:rPr lang="en-US" sz="3200" b="1" dirty="0" err="1" smtClean="0">
                <a:solidFill>
                  <a:schemeClr val="bg1"/>
                </a:solidFill>
              </a:rPr>
              <a:t>para</a:t>
            </a:r>
            <a:r>
              <a:rPr lang="en-US" sz="3200" b="1" dirty="0" smtClean="0">
                <a:solidFill>
                  <a:schemeClr val="bg1"/>
                </a:solidFill>
              </a:rPr>
              <a:t> </a:t>
            </a:r>
            <a:r>
              <a:rPr lang="en-US" sz="3200" b="1" dirty="0" err="1" smtClean="0">
                <a:solidFill>
                  <a:schemeClr val="bg1"/>
                </a:solidFill>
              </a:rPr>
              <a:t>complexo</a:t>
            </a:r>
            <a:r>
              <a:rPr lang="en-US" sz="3200" b="1" dirty="0" smtClean="0">
                <a:solidFill>
                  <a:schemeClr val="bg1"/>
                </a:solidFill>
              </a:rPr>
              <a:t>?</a:t>
            </a:r>
          </a:p>
          <a:p>
            <a:pPr algn="ctr"/>
            <a:endParaRPr lang="en-US" sz="3200" b="1" dirty="0" smtClean="0">
              <a:solidFill>
                <a:schemeClr val="bg1"/>
              </a:solidFill>
            </a:endParaRPr>
          </a:p>
          <a:p>
            <a:pPr algn="ctr"/>
            <a:r>
              <a:rPr lang="en-US" sz="3200" b="1" dirty="0" err="1" smtClean="0">
                <a:solidFill>
                  <a:schemeClr val="bg1"/>
                </a:solidFill>
              </a:rPr>
              <a:t>Será</a:t>
            </a:r>
            <a:r>
              <a:rPr lang="en-US" sz="3200" b="1" dirty="0" smtClean="0">
                <a:solidFill>
                  <a:schemeClr val="bg1"/>
                </a:solidFill>
              </a:rPr>
              <a:t> </a:t>
            </a:r>
            <a:r>
              <a:rPr lang="en-US" sz="3200" b="1" dirty="0" err="1" smtClean="0">
                <a:solidFill>
                  <a:schemeClr val="bg1"/>
                </a:solidFill>
              </a:rPr>
              <a:t>que</a:t>
            </a:r>
            <a:r>
              <a:rPr lang="en-US" sz="3200" b="1" dirty="0" smtClean="0">
                <a:solidFill>
                  <a:schemeClr val="bg1"/>
                </a:solidFill>
              </a:rPr>
              <a:t> o </a:t>
            </a:r>
            <a:r>
              <a:rPr lang="en-US" sz="3200" b="1" dirty="0" err="1" smtClean="0">
                <a:solidFill>
                  <a:schemeClr val="bg1"/>
                </a:solidFill>
              </a:rPr>
              <a:t>Dilúvio</a:t>
            </a:r>
            <a:r>
              <a:rPr lang="en-US" sz="3200" b="1" dirty="0" smtClean="0">
                <a:solidFill>
                  <a:schemeClr val="bg1"/>
                </a:solidFill>
              </a:rPr>
              <a:t> de </a:t>
            </a:r>
            <a:r>
              <a:rPr lang="en-US" sz="3200" b="1" dirty="0" err="1" smtClean="0">
                <a:solidFill>
                  <a:schemeClr val="bg1"/>
                </a:solidFill>
              </a:rPr>
              <a:t>Noé</a:t>
            </a:r>
            <a:r>
              <a:rPr lang="en-US" sz="3200" b="1" dirty="0" smtClean="0">
                <a:solidFill>
                  <a:schemeClr val="bg1"/>
                </a:solidFill>
              </a:rPr>
              <a:t> </a:t>
            </a:r>
            <a:r>
              <a:rPr lang="en-US" sz="3200" b="1" dirty="0" err="1" smtClean="0">
                <a:solidFill>
                  <a:schemeClr val="bg1"/>
                </a:solidFill>
              </a:rPr>
              <a:t>pode</a:t>
            </a:r>
            <a:r>
              <a:rPr lang="en-US" sz="3200" b="1" dirty="0" smtClean="0">
                <a:solidFill>
                  <a:schemeClr val="bg1"/>
                </a:solidFill>
              </a:rPr>
              <a:t> </a:t>
            </a:r>
            <a:r>
              <a:rPr lang="en-US" sz="3200" b="1" dirty="0" err="1" smtClean="0">
                <a:solidFill>
                  <a:schemeClr val="bg1"/>
                </a:solidFill>
              </a:rPr>
              <a:t>explicar</a:t>
            </a:r>
            <a:r>
              <a:rPr lang="en-US" sz="3200" b="1" dirty="0" smtClean="0">
                <a:solidFill>
                  <a:schemeClr val="bg1"/>
                </a:solidFill>
              </a:rPr>
              <a:t> </a:t>
            </a:r>
            <a:r>
              <a:rPr lang="en-US" sz="3200" b="1" dirty="0" err="1" smtClean="0">
                <a:solidFill>
                  <a:schemeClr val="bg1"/>
                </a:solidFill>
              </a:rPr>
              <a:t>este</a:t>
            </a:r>
            <a:r>
              <a:rPr lang="en-US" sz="3200" b="1" dirty="0" smtClean="0">
                <a:solidFill>
                  <a:schemeClr val="bg1"/>
                </a:solidFill>
              </a:rPr>
              <a:t> </a:t>
            </a:r>
            <a:r>
              <a:rPr lang="en-US" sz="3200" b="1" dirty="0" err="1" smtClean="0">
                <a:solidFill>
                  <a:schemeClr val="bg1"/>
                </a:solidFill>
              </a:rPr>
              <a:t>ordem</a:t>
            </a:r>
            <a:r>
              <a:rPr lang="en-US" sz="3200" b="1" dirty="0" smtClean="0">
                <a:solidFill>
                  <a:schemeClr val="bg1"/>
                </a:solidFill>
              </a:rPr>
              <a:t> e </a:t>
            </a:r>
            <a:r>
              <a:rPr lang="en-US" sz="3200" b="1" dirty="0" err="1" smtClean="0">
                <a:solidFill>
                  <a:schemeClr val="bg1"/>
                </a:solidFill>
              </a:rPr>
              <a:t>também</a:t>
            </a:r>
            <a:r>
              <a:rPr lang="en-US" sz="3200" b="1" dirty="0" smtClean="0">
                <a:solidFill>
                  <a:schemeClr val="bg1"/>
                </a:solidFill>
              </a:rPr>
              <a:t> </a:t>
            </a:r>
            <a:r>
              <a:rPr lang="en-US" sz="3200" b="1" dirty="0" err="1" smtClean="0">
                <a:solidFill>
                  <a:schemeClr val="bg1"/>
                </a:solidFill>
              </a:rPr>
              <a:t>aqueles</a:t>
            </a:r>
            <a:r>
              <a:rPr lang="en-US" sz="3200" b="1" dirty="0" smtClean="0">
                <a:solidFill>
                  <a:schemeClr val="bg1"/>
                </a:solidFill>
              </a:rPr>
              <a:t> for a </a:t>
            </a:r>
            <a:r>
              <a:rPr lang="en-US" sz="3200" b="1" dirty="0" err="1" smtClean="0">
                <a:solidFill>
                  <a:schemeClr val="bg1"/>
                </a:solidFill>
              </a:rPr>
              <a:t>deste</a:t>
            </a:r>
            <a:r>
              <a:rPr lang="en-US" sz="3200" b="1" dirty="0" smtClean="0">
                <a:solidFill>
                  <a:schemeClr val="bg1"/>
                </a:solidFill>
              </a:rPr>
              <a:t> </a:t>
            </a:r>
            <a:r>
              <a:rPr lang="en-US" sz="3200" b="1" dirty="0" err="1" smtClean="0">
                <a:solidFill>
                  <a:schemeClr val="bg1"/>
                </a:solidFill>
              </a:rPr>
              <a:t>ordem</a:t>
            </a:r>
            <a:r>
              <a:rPr lang="en-US" sz="3200" b="1" dirty="0" smtClean="0">
                <a:solidFill>
                  <a:schemeClr val="bg1"/>
                </a:solidFill>
              </a:rPr>
              <a:t> </a:t>
            </a:r>
            <a:r>
              <a:rPr lang="en-US" sz="3200" b="1" dirty="0" err="1" smtClean="0">
                <a:solidFill>
                  <a:schemeClr val="bg1"/>
                </a:solidFill>
              </a:rPr>
              <a:t>melhor</a:t>
            </a:r>
            <a:r>
              <a:rPr lang="en-US" sz="3200" b="1" dirty="0" smtClean="0">
                <a:solidFill>
                  <a:schemeClr val="bg1"/>
                </a:solidFill>
              </a:rPr>
              <a:t> do </a:t>
            </a:r>
            <a:r>
              <a:rPr lang="en-US" sz="3200" b="1" dirty="0" err="1" smtClean="0">
                <a:solidFill>
                  <a:schemeClr val="bg1"/>
                </a:solidFill>
              </a:rPr>
              <a:t>que</a:t>
            </a:r>
            <a:r>
              <a:rPr lang="en-US" sz="3200" b="1" dirty="0" smtClean="0">
                <a:solidFill>
                  <a:schemeClr val="bg1"/>
                </a:solidFill>
              </a:rPr>
              <a:t> </a:t>
            </a:r>
            <a:r>
              <a:rPr lang="en-US" sz="3200" b="1" dirty="0" err="1" smtClean="0">
                <a:solidFill>
                  <a:schemeClr val="bg1"/>
                </a:solidFill>
              </a:rPr>
              <a:t>evolução</a:t>
            </a:r>
            <a:r>
              <a:rPr lang="en-US" sz="3200" b="1" dirty="0" smtClean="0">
                <a:solidFill>
                  <a:schemeClr val="bg1"/>
                </a:solidFill>
              </a:rPr>
              <a:t>?</a:t>
            </a:r>
            <a:endParaRPr lang="pt-BR"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32" name="Text Box 1036"/>
          <p:cNvSpPr txBox="1">
            <a:spLocks noChangeArrowheads="1"/>
          </p:cNvSpPr>
          <p:nvPr/>
        </p:nvSpPr>
        <p:spPr bwMode="auto">
          <a:xfrm>
            <a:off x="4343400" y="1447800"/>
            <a:ext cx="4648200" cy="396875"/>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endParaRPr lang="en-US" sz="2000">
              <a:solidFill>
                <a:srgbClr val="FFFFFF"/>
              </a:solidFill>
              <a:latin typeface="Arial" pitchFamily="34" charset="0"/>
            </a:endParaRPr>
          </a:p>
        </p:txBody>
      </p:sp>
      <p:sp>
        <p:nvSpPr>
          <p:cNvPr id="30733" name="Rectangle 1037"/>
          <p:cNvSpPr>
            <a:spLocks noChangeArrowheads="1"/>
          </p:cNvSpPr>
          <p:nvPr/>
        </p:nvSpPr>
        <p:spPr bwMode="auto">
          <a:xfrm>
            <a:off x="1291153" y="6461125"/>
            <a:ext cx="2651688" cy="40011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pt-BR" sz="2000" dirty="0" smtClean="0">
                <a:solidFill>
                  <a:srgbClr val="FFFFFF"/>
                </a:solidFill>
                <a:latin typeface="Arial Black" pitchFamily="34" charset="0"/>
              </a:rPr>
              <a:t>Coluna Geológica</a:t>
            </a:r>
            <a:endParaRPr lang="pt-BR" sz="2000" dirty="0">
              <a:solidFill>
                <a:srgbClr val="FFFFFF"/>
              </a:solidFill>
              <a:latin typeface="Arial Black" pitchFamily="34" charset="0"/>
            </a:endParaRPr>
          </a:p>
        </p:txBody>
      </p:sp>
      <p:sp>
        <p:nvSpPr>
          <p:cNvPr id="30742" name="Rectangle 1046"/>
          <p:cNvSpPr>
            <a:spLocks noGrp="1" noChangeArrowheads="1"/>
          </p:cNvSpPr>
          <p:nvPr>
            <p:ph type="title"/>
          </p:nvPr>
        </p:nvSpPr>
        <p:spPr>
          <a:xfrm>
            <a:off x="5486400" y="188640"/>
            <a:ext cx="3505200" cy="1143000"/>
          </a:xfrm>
          <a:noFill/>
          <a:ln/>
        </p:spPr>
        <p:txBody>
          <a:bodyPr/>
          <a:lstStyle/>
          <a:p>
            <a:r>
              <a:rPr lang="pt-BR" sz="4400" dirty="0" smtClean="0">
                <a:solidFill>
                  <a:schemeClr val="bg1"/>
                </a:solidFill>
                <a:latin typeface="Arial" pitchFamily="34" charset="0"/>
                <a:cs typeface="Arial" pitchFamily="34" charset="0"/>
              </a:rPr>
              <a:t>Tiragem dos Fósseis</a:t>
            </a:r>
            <a:endParaRPr lang="pt-BR" sz="4400" dirty="0">
              <a:effectLst>
                <a:outerShdw blurRad="38100" dist="38100" dir="2700000" algn="tl">
                  <a:srgbClr val="FFFFFF"/>
                </a:outerShdw>
              </a:effectLst>
              <a:latin typeface="Arial" pitchFamily="34" charset="0"/>
              <a:cs typeface="Arial" pitchFamily="34" charset="0"/>
            </a:endParaRPr>
          </a:p>
        </p:txBody>
      </p:sp>
      <p:pic>
        <p:nvPicPr>
          <p:cNvPr id="7" name="Picture 2" descr="File:Geo time.JPG">
            <a:hlinkClick r:id="rId3"/>
          </p:cNvPr>
          <p:cNvPicPr>
            <a:picLocks noChangeAspect="1" noChangeArrowheads="1"/>
          </p:cNvPicPr>
          <p:nvPr/>
        </p:nvPicPr>
        <p:blipFill>
          <a:blip r:embed="rId4" cstate="print"/>
          <a:srcRect/>
          <a:stretch>
            <a:fillRect/>
          </a:stretch>
        </p:blipFill>
        <p:spPr bwMode="auto">
          <a:xfrm>
            <a:off x="0" y="34403"/>
            <a:ext cx="5265157" cy="6442597"/>
          </a:xfrm>
          <a:prstGeom prst="rect">
            <a:avLst/>
          </a:prstGeom>
          <a:noFill/>
          <a:ln w="9525" algn="ctr">
            <a:noFill/>
            <a:miter lim="800000"/>
            <a:headEnd/>
            <a:tailEnd/>
          </a:ln>
        </p:spPr>
      </p:pic>
      <p:sp>
        <p:nvSpPr>
          <p:cNvPr id="30741" name="Rectangle 1045"/>
          <p:cNvSpPr>
            <a:spLocks noGrp="1" noChangeArrowheads="1"/>
          </p:cNvSpPr>
          <p:nvPr>
            <p:ph type="body" sz="half" idx="2"/>
          </p:nvPr>
        </p:nvSpPr>
        <p:spPr>
          <a:xfrm>
            <a:off x="5056601" y="1556792"/>
            <a:ext cx="3923928" cy="4419600"/>
          </a:xfrm>
        </p:spPr>
        <p:txBody>
          <a:bodyPr/>
          <a:lstStyle/>
          <a:p>
            <a:pPr marL="0" indent="0" algn="ctr">
              <a:buFontTx/>
              <a:buNone/>
            </a:pPr>
            <a:r>
              <a:rPr lang="pt-BR" sz="2100" dirty="0" smtClean="0">
                <a:solidFill>
                  <a:schemeClr val="bg1"/>
                </a:solidFill>
                <a:effectLst>
                  <a:outerShdw blurRad="38100" dist="38100" dir="2700000" algn="tl">
                    <a:srgbClr val="808080"/>
                  </a:outerShdw>
                </a:effectLst>
              </a:rPr>
              <a:t>Suposições:</a:t>
            </a:r>
          </a:p>
          <a:p>
            <a:pPr marL="457200" indent="-457200">
              <a:buFont typeface="+mj-lt"/>
              <a:buAutoNum type="arabicParenR"/>
            </a:pPr>
            <a:r>
              <a:rPr lang="pt-BR" sz="2100" dirty="0" smtClean="0">
                <a:solidFill>
                  <a:schemeClr val="bg1"/>
                </a:solidFill>
                <a:effectLst>
                  <a:outerShdw blurRad="38100" dist="38100" dir="2700000" algn="tl">
                    <a:srgbClr val="808080"/>
                  </a:outerShdw>
                </a:effectLst>
              </a:rPr>
              <a:t>Que o ordem dos fósseis representa a história da vida na Terra.</a:t>
            </a:r>
          </a:p>
          <a:p>
            <a:pPr marL="457200" indent="-457200">
              <a:buFont typeface="+mj-lt"/>
              <a:buAutoNum type="arabicParenR"/>
            </a:pPr>
            <a:r>
              <a:rPr lang="pt-BR" sz="2100" dirty="0" smtClean="0">
                <a:solidFill>
                  <a:schemeClr val="bg1"/>
                </a:solidFill>
                <a:effectLst>
                  <a:outerShdw blurRad="38100" dist="38100" dir="2700000" algn="tl">
                    <a:srgbClr val="808080"/>
                  </a:outerShdw>
                </a:effectLst>
              </a:rPr>
              <a:t>Que os fósseis nos estratos mais baixos surgiram antes dos estratos superiores.</a:t>
            </a:r>
          </a:p>
          <a:p>
            <a:pPr marL="457200" indent="-457200">
              <a:buFont typeface="+mj-lt"/>
              <a:buAutoNum type="arabicParenR"/>
            </a:pPr>
            <a:r>
              <a:rPr lang="pt-BR" sz="2100" dirty="0" smtClean="0">
                <a:solidFill>
                  <a:schemeClr val="bg1"/>
                </a:solidFill>
                <a:effectLst>
                  <a:outerShdw blurRad="38100" dist="38100" dir="2700000" algn="tl">
                    <a:srgbClr val="808080"/>
                  </a:outerShdw>
                </a:effectLst>
              </a:rPr>
              <a:t>Que a primeira aparição de um fóssil foi o momento em que ele evoluiu.</a:t>
            </a:r>
          </a:p>
          <a:p>
            <a:pPr marL="457200" indent="-457200">
              <a:buFont typeface="+mj-lt"/>
              <a:buAutoNum type="arabicParenR"/>
            </a:pPr>
            <a:r>
              <a:rPr lang="pt-BR" sz="2100" dirty="0" smtClean="0">
                <a:solidFill>
                  <a:schemeClr val="bg1"/>
                </a:solidFill>
                <a:effectLst>
                  <a:outerShdw blurRad="38100" dist="38100" dir="2700000" algn="tl">
                    <a:srgbClr val="808080"/>
                  </a:outerShdw>
                </a:effectLst>
              </a:rPr>
              <a:t>Que a última aparição de um fóssil foi o tempo que foi extinto.</a:t>
            </a:r>
          </a:p>
        </p:txBody>
      </p:sp>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1">
                                            <p:txEl>
                                              <p:pRg st="0" end="0"/>
                                            </p:txEl>
                                          </p:spTgt>
                                        </p:tgtEl>
                                        <p:attrNameLst>
                                          <p:attrName>style.visibility</p:attrName>
                                        </p:attrNameLst>
                                      </p:cBhvr>
                                      <p:to>
                                        <p:strVal val="visible"/>
                                      </p:to>
                                    </p:set>
                                    <p:animEffect transition="in" filter="dissolve">
                                      <p:cBhvr>
                                        <p:cTn id="7" dur="500"/>
                                        <p:tgtEl>
                                          <p:spTgt spid="307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41">
                                            <p:txEl>
                                              <p:pRg st="1" end="1"/>
                                            </p:txEl>
                                          </p:spTgt>
                                        </p:tgtEl>
                                        <p:attrNameLst>
                                          <p:attrName>style.visibility</p:attrName>
                                        </p:attrNameLst>
                                      </p:cBhvr>
                                      <p:to>
                                        <p:strVal val="visible"/>
                                      </p:to>
                                    </p:set>
                                    <p:animEffect transition="in" filter="dissolve">
                                      <p:cBhvr>
                                        <p:cTn id="12" dur="500"/>
                                        <p:tgtEl>
                                          <p:spTgt spid="307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741">
                                            <p:txEl>
                                              <p:pRg st="2" end="2"/>
                                            </p:txEl>
                                          </p:spTgt>
                                        </p:tgtEl>
                                        <p:attrNameLst>
                                          <p:attrName>style.visibility</p:attrName>
                                        </p:attrNameLst>
                                      </p:cBhvr>
                                      <p:to>
                                        <p:strVal val="visible"/>
                                      </p:to>
                                    </p:set>
                                    <p:animEffect transition="in" filter="dissolve">
                                      <p:cBhvr>
                                        <p:cTn id="17" dur="500"/>
                                        <p:tgtEl>
                                          <p:spTgt spid="307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741">
                                            <p:txEl>
                                              <p:pRg st="3" end="3"/>
                                            </p:txEl>
                                          </p:spTgt>
                                        </p:tgtEl>
                                        <p:attrNameLst>
                                          <p:attrName>style.visibility</p:attrName>
                                        </p:attrNameLst>
                                      </p:cBhvr>
                                      <p:to>
                                        <p:strVal val="visible"/>
                                      </p:to>
                                    </p:set>
                                    <p:animEffect transition="in" filter="dissolve">
                                      <p:cBhvr>
                                        <p:cTn id="22" dur="500"/>
                                        <p:tgtEl>
                                          <p:spTgt spid="307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741">
                                            <p:txEl>
                                              <p:pRg st="4" end="4"/>
                                            </p:txEl>
                                          </p:spTgt>
                                        </p:tgtEl>
                                        <p:attrNameLst>
                                          <p:attrName>style.visibility</p:attrName>
                                        </p:attrNameLst>
                                      </p:cBhvr>
                                      <p:to>
                                        <p:strVal val="visible"/>
                                      </p:to>
                                    </p:set>
                                    <p:animEffect transition="in" filter="dissolve">
                                      <p:cBhvr>
                                        <p:cTn id="27" dur="500"/>
                                        <p:tgtEl>
                                          <p:spTgt spid="307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9455"/>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650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60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21:13</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6000" b="0" i="0" u="none" strike="noStrike" cap="none" normalizeH="0" baseline="0" smtClean="0">
              <a:ln>
                <a:noFill/>
              </a:ln>
              <a:solidFill>
                <a:schemeClr val="tx1"/>
              </a:solidFill>
              <a:effectLst/>
              <a:latin typeface="Arial" pitchFamily="34" charset="0"/>
              <a:cs typeface="Arial" pitchFamily="34" charset="0"/>
            </a:endParaRPr>
          </a:p>
        </p:txBody>
      </p:sp>
      <p:sp>
        <p:nvSpPr>
          <p:cNvPr id="196506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6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21:11</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6100" b="0" i="0" u="none" strike="noStrike" cap="none" normalizeH="0" baseline="0" smtClean="0">
              <a:ln>
                <a:noFill/>
              </a:ln>
              <a:solidFill>
                <a:schemeClr val="tx1"/>
              </a:solidFill>
              <a:effectLst/>
              <a:latin typeface="Arial" pitchFamily="34" charset="0"/>
              <a:cs typeface="Arial" pitchFamily="34" charset="0"/>
            </a:endParaRPr>
          </a:p>
        </p:txBody>
      </p:sp>
      <p:sp>
        <p:nvSpPr>
          <p:cNvPr id="1965065"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21:11</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p:txBody>
      </p:sp>
      <p:sp>
        <p:nvSpPr>
          <p:cNvPr id="1965068"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21:09</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grpSp>
        <p:nvGrpSpPr>
          <p:cNvPr id="36" name="Group 35"/>
          <p:cNvGrpSpPr/>
          <p:nvPr/>
        </p:nvGrpSpPr>
        <p:grpSpPr>
          <a:xfrm>
            <a:off x="584274" y="967085"/>
            <a:ext cx="7948166" cy="5681043"/>
            <a:chOff x="584274" y="967085"/>
            <a:chExt cx="7948166" cy="5681043"/>
          </a:xfrm>
        </p:grpSpPr>
        <p:pic>
          <p:nvPicPr>
            <p:cNvPr id="12" name="Picture 11" descr="Picture7a.png"/>
            <p:cNvPicPr>
              <a:picLocks noChangeAspect="1"/>
            </p:cNvPicPr>
            <p:nvPr/>
          </p:nvPicPr>
          <p:blipFill>
            <a:blip r:embed="rId4" cstate="print"/>
            <a:stretch>
              <a:fillRect/>
            </a:stretch>
          </p:blipFill>
          <p:spPr>
            <a:xfrm>
              <a:off x="773012" y="967085"/>
              <a:ext cx="7582749" cy="5681043"/>
            </a:xfrm>
            <a:prstGeom prst="rect">
              <a:avLst/>
            </a:prstGeom>
          </p:spPr>
        </p:pic>
        <p:sp>
          <p:nvSpPr>
            <p:cNvPr id="13" name="TextBox 12"/>
            <p:cNvSpPr txBox="1"/>
            <p:nvPr/>
          </p:nvSpPr>
          <p:spPr>
            <a:xfrm>
              <a:off x="584274" y="1027469"/>
              <a:ext cx="7920880" cy="446276"/>
            </a:xfrm>
            <a:prstGeom prst="rect">
              <a:avLst/>
            </a:prstGeom>
            <a:noFill/>
          </p:spPr>
          <p:txBody>
            <a:bodyPr wrap="square" rtlCol="0">
              <a:spAutoFit/>
            </a:bodyPr>
            <a:lstStyle/>
            <a:p>
              <a:pPr algn="ctr">
                <a:lnSpc>
                  <a:spcPct val="115000"/>
                </a:lnSpc>
                <a:spcAft>
                  <a:spcPts val="1000"/>
                </a:spcAft>
              </a:pPr>
              <a:r>
                <a:rPr lang="pt-PT" sz="2000" b="1" dirty="0" smtClean="0">
                  <a:solidFill>
                    <a:srgbClr val="000000"/>
                  </a:solidFill>
                  <a:latin typeface="Arial Black" pitchFamily="34" charset="0"/>
                  <a:ea typeface="Calibri"/>
                  <a:cs typeface="Times New Roman"/>
                </a:rPr>
                <a:t>DOIS MODELOS PARA A COLUNA GEOLÓGICA</a:t>
              </a:r>
              <a:endParaRPr lang="pt-BR" sz="2000" b="1" dirty="0">
                <a:solidFill>
                  <a:srgbClr val="000000"/>
                </a:solidFill>
                <a:latin typeface="Arial Black" pitchFamily="34" charset="0"/>
              </a:endParaRPr>
            </a:p>
          </p:txBody>
        </p:sp>
        <p:sp>
          <p:nvSpPr>
            <p:cNvPr id="14" name="TextBox 13"/>
            <p:cNvSpPr txBox="1"/>
            <p:nvPr/>
          </p:nvSpPr>
          <p:spPr>
            <a:xfrm>
              <a:off x="3334221" y="1393321"/>
              <a:ext cx="2088232" cy="416204"/>
            </a:xfrm>
            <a:prstGeom prst="rect">
              <a:avLst/>
            </a:prstGeom>
            <a:noFill/>
          </p:spPr>
          <p:txBody>
            <a:bodyPr wrap="square" rtlCol="0">
              <a:spAutoFit/>
            </a:bodyPr>
            <a:lstStyle/>
            <a:p>
              <a:pPr algn="ctr">
                <a:lnSpc>
                  <a:spcPct val="115000"/>
                </a:lnSpc>
                <a:spcAft>
                  <a:spcPts val="1000"/>
                </a:spcAft>
              </a:pPr>
              <a:r>
                <a:rPr lang="pt-BR" b="1" dirty="0" smtClean="0">
                  <a:solidFill>
                    <a:srgbClr val="000000"/>
                  </a:solidFill>
                  <a:ea typeface="Calibri"/>
                  <a:cs typeface="Times New Roman"/>
                </a:rPr>
                <a:t>EVOLUÇÃO</a:t>
              </a:r>
              <a:endParaRPr lang="pt-BR" b="1" dirty="0">
                <a:solidFill>
                  <a:srgbClr val="000000"/>
                </a:solidFill>
              </a:endParaRPr>
            </a:p>
          </p:txBody>
        </p:sp>
        <p:sp>
          <p:nvSpPr>
            <p:cNvPr id="15" name="TextBox 14"/>
            <p:cNvSpPr txBox="1"/>
            <p:nvPr/>
          </p:nvSpPr>
          <p:spPr>
            <a:xfrm>
              <a:off x="3059832" y="1656086"/>
              <a:ext cx="1115616" cy="941796"/>
            </a:xfrm>
            <a:prstGeom prst="rect">
              <a:avLst/>
            </a:prstGeom>
            <a:noFill/>
          </p:spPr>
          <p:txBody>
            <a:bodyPr wrap="square" rtlCol="0">
              <a:spAutoFit/>
            </a:bodyPr>
            <a:lstStyle/>
            <a:p>
              <a:pPr>
                <a:lnSpc>
                  <a:spcPct val="115000"/>
                </a:lnSpc>
              </a:pPr>
              <a:r>
                <a:rPr lang="pt-PT" sz="1200" b="1" dirty="0" smtClean="0">
                  <a:solidFill>
                    <a:srgbClr val="000000"/>
                  </a:solidFill>
                  <a:ea typeface="Calibri"/>
                  <a:cs typeface="Times New Roman"/>
                </a:rPr>
                <a:t>Idade aproximada em milhões de anos.</a:t>
              </a:r>
              <a:endParaRPr lang="pt-BR" sz="1200" b="1" dirty="0">
                <a:solidFill>
                  <a:srgbClr val="000000"/>
                </a:solidFill>
              </a:endParaRPr>
            </a:p>
          </p:txBody>
        </p:sp>
        <p:sp>
          <p:nvSpPr>
            <p:cNvPr id="16" name="TextBox 15"/>
            <p:cNvSpPr txBox="1"/>
            <p:nvPr/>
          </p:nvSpPr>
          <p:spPr>
            <a:xfrm>
              <a:off x="7199784" y="1753361"/>
              <a:ext cx="1332656" cy="517065"/>
            </a:xfrm>
            <a:prstGeom prst="rect">
              <a:avLst/>
            </a:prstGeom>
            <a:noFill/>
          </p:spPr>
          <p:txBody>
            <a:bodyPr wrap="square" rtlCol="0">
              <a:spAutoFit/>
            </a:bodyPr>
            <a:lstStyle/>
            <a:p>
              <a:pPr>
                <a:lnSpc>
                  <a:spcPct val="115000"/>
                </a:lnSpc>
                <a:spcAft>
                  <a:spcPts val="1000"/>
                </a:spcAft>
              </a:pPr>
              <a:r>
                <a:rPr lang="pt-PT" sz="1200" b="1" dirty="0" smtClean="0">
                  <a:solidFill>
                    <a:srgbClr val="000000"/>
                  </a:solidFill>
                  <a:ea typeface="Calibri"/>
                  <a:cs typeface="Times New Roman"/>
                </a:rPr>
                <a:t>Sedimentos pós-diluviano</a:t>
              </a:r>
              <a:endParaRPr lang="pt-BR" sz="1200" b="1" dirty="0">
                <a:solidFill>
                  <a:srgbClr val="000000"/>
                </a:solidFill>
              </a:endParaRPr>
            </a:p>
          </p:txBody>
        </p:sp>
        <p:sp>
          <p:nvSpPr>
            <p:cNvPr id="18" name="TextBox 17"/>
            <p:cNvSpPr txBox="1"/>
            <p:nvPr/>
          </p:nvSpPr>
          <p:spPr>
            <a:xfrm>
              <a:off x="5976664" y="1350800"/>
              <a:ext cx="1619672" cy="416204"/>
            </a:xfrm>
            <a:prstGeom prst="rect">
              <a:avLst/>
            </a:prstGeom>
            <a:noFill/>
          </p:spPr>
          <p:txBody>
            <a:bodyPr wrap="square" rtlCol="0">
              <a:spAutoFit/>
            </a:bodyPr>
            <a:lstStyle/>
            <a:p>
              <a:pPr algn="ctr">
                <a:lnSpc>
                  <a:spcPct val="115000"/>
                </a:lnSpc>
                <a:spcAft>
                  <a:spcPts val="1000"/>
                </a:spcAft>
              </a:pPr>
              <a:r>
                <a:rPr lang="pt-BR" sz="2000" b="1" dirty="0" smtClean="0">
                  <a:solidFill>
                    <a:srgbClr val="000000"/>
                  </a:solidFill>
                  <a:ea typeface="Calibri"/>
                  <a:cs typeface="Times New Roman"/>
                </a:rPr>
                <a:t>CRIAÇÃO</a:t>
              </a:r>
              <a:endParaRPr lang="pt-BR" sz="2000" b="1" dirty="0">
                <a:solidFill>
                  <a:srgbClr val="000000"/>
                </a:solidFill>
              </a:endParaRPr>
            </a:p>
          </p:txBody>
        </p:sp>
        <p:sp>
          <p:nvSpPr>
            <p:cNvPr id="19" name="TextBox 18"/>
            <p:cNvSpPr txBox="1"/>
            <p:nvPr/>
          </p:nvSpPr>
          <p:spPr>
            <a:xfrm>
              <a:off x="7199405" y="4411845"/>
              <a:ext cx="1332656" cy="517065"/>
            </a:xfrm>
            <a:prstGeom prst="rect">
              <a:avLst/>
            </a:prstGeom>
            <a:noFill/>
          </p:spPr>
          <p:txBody>
            <a:bodyPr wrap="square" rtlCol="0">
              <a:spAutoFit/>
            </a:bodyPr>
            <a:lstStyle/>
            <a:p>
              <a:pPr>
                <a:lnSpc>
                  <a:spcPct val="115000"/>
                </a:lnSpc>
                <a:spcAft>
                  <a:spcPts val="1000"/>
                </a:spcAft>
              </a:pPr>
              <a:r>
                <a:rPr lang="pt-PT" sz="1200" b="1" dirty="0" smtClean="0">
                  <a:solidFill>
                    <a:srgbClr val="000000"/>
                  </a:solidFill>
                  <a:ea typeface="Calibri"/>
                  <a:cs typeface="Times New Roman"/>
                </a:rPr>
                <a:t>Sedimentos pré-diluviano</a:t>
              </a:r>
              <a:endParaRPr lang="pt-BR" sz="1200" b="1" dirty="0">
                <a:solidFill>
                  <a:srgbClr val="000000"/>
                </a:solidFill>
              </a:endParaRPr>
            </a:p>
          </p:txBody>
        </p:sp>
        <p:sp>
          <p:nvSpPr>
            <p:cNvPr id="20" name="TextBox 19"/>
            <p:cNvSpPr txBox="1"/>
            <p:nvPr/>
          </p:nvSpPr>
          <p:spPr>
            <a:xfrm>
              <a:off x="7199784" y="5085184"/>
              <a:ext cx="1116632" cy="729430"/>
            </a:xfrm>
            <a:prstGeom prst="rect">
              <a:avLst/>
            </a:prstGeom>
            <a:noFill/>
          </p:spPr>
          <p:txBody>
            <a:bodyPr wrap="square" rtlCol="0">
              <a:spAutoFit/>
            </a:bodyPr>
            <a:lstStyle/>
            <a:p>
              <a:pPr>
                <a:lnSpc>
                  <a:spcPct val="115000"/>
                </a:lnSpc>
                <a:spcAft>
                  <a:spcPts val="1000"/>
                </a:spcAft>
              </a:pPr>
              <a:r>
                <a:rPr lang="pt-PT" sz="1200" b="1" dirty="0" smtClean="0">
                  <a:solidFill>
                    <a:srgbClr val="000000"/>
                  </a:solidFill>
                  <a:ea typeface="Calibri"/>
                  <a:cs typeface="Times New Roman"/>
                </a:rPr>
                <a:t>Semana da criação em 7 dias</a:t>
              </a:r>
              <a:endParaRPr lang="pt-BR" sz="1200" b="1" dirty="0">
                <a:solidFill>
                  <a:srgbClr val="000000"/>
                </a:solidFill>
              </a:endParaRPr>
            </a:p>
          </p:txBody>
        </p:sp>
        <p:sp>
          <p:nvSpPr>
            <p:cNvPr id="21" name="TextBox 20"/>
            <p:cNvSpPr txBox="1"/>
            <p:nvPr/>
          </p:nvSpPr>
          <p:spPr>
            <a:xfrm>
              <a:off x="7092280" y="5877272"/>
              <a:ext cx="1296144" cy="517065"/>
            </a:xfrm>
            <a:prstGeom prst="rect">
              <a:avLst/>
            </a:prstGeom>
            <a:noFill/>
          </p:spPr>
          <p:txBody>
            <a:bodyPr wrap="square" rtlCol="0">
              <a:spAutoFit/>
            </a:bodyPr>
            <a:lstStyle/>
            <a:p>
              <a:pPr>
                <a:lnSpc>
                  <a:spcPct val="115000"/>
                </a:lnSpc>
                <a:spcAft>
                  <a:spcPts val="1000"/>
                </a:spcAft>
              </a:pPr>
              <a:r>
                <a:rPr lang="pt-PT" sz="1200" b="1" dirty="0" smtClean="0">
                  <a:solidFill>
                    <a:srgbClr val="000000"/>
                  </a:solidFill>
                  <a:ea typeface="Calibri"/>
                  <a:cs typeface="Times New Roman"/>
                </a:rPr>
                <a:t>Terra vazia e desorganizado</a:t>
              </a:r>
              <a:endParaRPr lang="en-US" sz="1200" b="1" dirty="0" smtClean="0">
                <a:solidFill>
                  <a:srgbClr val="000000"/>
                </a:solidFill>
                <a:ea typeface="Calibri"/>
                <a:cs typeface="Times New Roman"/>
              </a:endParaRPr>
            </a:p>
          </p:txBody>
        </p:sp>
        <p:sp>
          <p:nvSpPr>
            <p:cNvPr id="22" name="TextBox 21"/>
            <p:cNvSpPr txBox="1"/>
            <p:nvPr/>
          </p:nvSpPr>
          <p:spPr>
            <a:xfrm>
              <a:off x="4804065" y="4581128"/>
              <a:ext cx="1404664" cy="517065"/>
            </a:xfrm>
            <a:prstGeom prst="rect">
              <a:avLst/>
            </a:prstGeom>
            <a:noFill/>
          </p:spPr>
          <p:txBody>
            <a:bodyPr wrap="square" rtlCol="0">
              <a:spAutoFit/>
            </a:bodyPr>
            <a:lstStyle/>
            <a:p>
              <a:pPr>
                <a:lnSpc>
                  <a:spcPct val="115000"/>
                </a:lnSpc>
                <a:spcAft>
                  <a:spcPts val="1000"/>
                </a:spcAft>
              </a:pPr>
              <a:r>
                <a:rPr lang="pt-PT" sz="1200" b="1" dirty="0" smtClean="0">
                  <a:solidFill>
                    <a:srgbClr val="000000"/>
                  </a:solidFill>
                  <a:ea typeface="Calibri"/>
                  <a:cs typeface="Times New Roman"/>
                </a:rPr>
                <a:t>Explosão Cambriana</a:t>
              </a:r>
              <a:endParaRPr lang="en-US" sz="1200" b="1" dirty="0" smtClean="0">
                <a:solidFill>
                  <a:srgbClr val="000000"/>
                </a:solidFill>
                <a:ea typeface="Calibri"/>
                <a:cs typeface="Times New Roman"/>
              </a:endParaRPr>
            </a:p>
          </p:txBody>
        </p:sp>
        <p:sp>
          <p:nvSpPr>
            <p:cNvPr id="23" name="TextBox 22"/>
            <p:cNvSpPr txBox="1"/>
            <p:nvPr/>
          </p:nvSpPr>
          <p:spPr>
            <a:xfrm>
              <a:off x="4807479" y="5785809"/>
              <a:ext cx="1512168" cy="286682"/>
            </a:xfrm>
            <a:prstGeom prst="rect">
              <a:avLst/>
            </a:prstGeom>
            <a:noFill/>
          </p:spPr>
          <p:txBody>
            <a:bodyPr wrap="square" rtlCol="0">
              <a:spAutoFit/>
            </a:bodyPr>
            <a:lstStyle/>
            <a:p>
              <a:pPr>
                <a:lnSpc>
                  <a:spcPct val="115000"/>
                </a:lnSpc>
                <a:spcAft>
                  <a:spcPts val="1000"/>
                </a:spcAft>
              </a:pPr>
              <a:r>
                <a:rPr lang="pt-PT" sz="1200" b="1" dirty="0" smtClean="0">
                  <a:solidFill>
                    <a:srgbClr val="000000"/>
                  </a:solidFill>
                  <a:ea typeface="Calibri"/>
                  <a:cs typeface="Times New Roman"/>
                </a:rPr>
                <a:t>Primeiro vida</a:t>
              </a:r>
              <a:endParaRPr lang="pt-BR" sz="1200" b="1" dirty="0">
                <a:solidFill>
                  <a:srgbClr val="000000"/>
                </a:solidFill>
              </a:endParaRPr>
            </a:p>
          </p:txBody>
        </p:sp>
        <p:sp>
          <p:nvSpPr>
            <p:cNvPr id="24" name="TextBox 23"/>
            <p:cNvSpPr txBox="1"/>
            <p:nvPr/>
          </p:nvSpPr>
          <p:spPr>
            <a:xfrm>
              <a:off x="4743057" y="6181735"/>
              <a:ext cx="1368152" cy="304699"/>
            </a:xfrm>
            <a:prstGeom prst="rect">
              <a:avLst/>
            </a:prstGeom>
            <a:noFill/>
          </p:spPr>
          <p:txBody>
            <a:bodyPr wrap="square" rtlCol="0">
              <a:spAutoFit/>
            </a:bodyPr>
            <a:lstStyle/>
            <a:p>
              <a:pPr>
                <a:lnSpc>
                  <a:spcPct val="115000"/>
                </a:lnSpc>
                <a:spcAft>
                  <a:spcPts val="1000"/>
                </a:spcAft>
              </a:pPr>
              <a:r>
                <a:rPr lang="pt-PT" sz="1200" b="1" dirty="0" smtClean="0">
                  <a:solidFill>
                    <a:srgbClr val="000000"/>
                  </a:solidFill>
                  <a:ea typeface="Calibri"/>
                  <a:cs typeface="Times New Roman"/>
                </a:rPr>
                <a:t>Terra Forma</a:t>
              </a:r>
              <a:endParaRPr lang="en-US" sz="1200" b="1" dirty="0" smtClean="0">
                <a:solidFill>
                  <a:srgbClr val="000000"/>
                </a:solidFill>
                <a:ea typeface="Calibri"/>
                <a:cs typeface="Times New Roman"/>
              </a:endParaRPr>
            </a:p>
          </p:txBody>
        </p:sp>
        <p:sp>
          <p:nvSpPr>
            <p:cNvPr id="25" name="TextBox 24"/>
            <p:cNvSpPr txBox="1"/>
            <p:nvPr/>
          </p:nvSpPr>
          <p:spPr>
            <a:xfrm rot="5400000">
              <a:off x="6446274" y="3158877"/>
              <a:ext cx="1852233" cy="416204"/>
            </a:xfrm>
            <a:prstGeom prst="rect">
              <a:avLst/>
            </a:prstGeom>
            <a:noFill/>
          </p:spPr>
          <p:txBody>
            <a:bodyPr vert="vert270" wrap="square" lIns="36000" tIns="0" bIns="0" rtlCol="0" anchor="ctr" anchorCtr="1">
              <a:spAutoFit/>
            </a:bodyPr>
            <a:lstStyle/>
            <a:p>
              <a:pPr algn="ctr"/>
              <a:r>
                <a:rPr lang="pt-BR" sz="1600" b="1" dirty="0" smtClean="0">
                  <a:solidFill>
                    <a:srgbClr val="000000"/>
                  </a:solidFill>
                  <a:latin typeface="Arial Black" pitchFamily="34" charset="0"/>
                  <a:ea typeface="Calibri"/>
                  <a:cs typeface="Times New Roman"/>
                </a:rPr>
                <a:t>C</a:t>
              </a:r>
            </a:p>
            <a:p>
              <a:pPr algn="ctr"/>
              <a:r>
                <a:rPr lang="pt-BR" sz="1600" b="1" dirty="0" smtClean="0">
                  <a:solidFill>
                    <a:srgbClr val="000000"/>
                  </a:solidFill>
                  <a:latin typeface="Arial Black" pitchFamily="34" charset="0"/>
                  <a:ea typeface="Calibri"/>
                  <a:cs typeface="Times New Roman"/>
                </a:rPr>
                <a:t>R</a:t>
              </a:r>
            </a:p>
            <a:p>
              <a:pPr algn="ctr"/>
              <a:r>
                <a:rPr lang="pt-BR" sz="1600" b="1" dirty="0" smtClean="0">
                  <a:solidFill>
                    <a:srgbClr val="000000"/>
                  </a:solidFill>
                  <a:latin typeface="Arial Black" pitchFamily="34" charset="0"/>
                  <a:ea typeface="Calibri"/>
                  <a:cs typeface="Times New Roman"/>
                </a:rPr>
                <a:t>I</a:t>
              </a:r>
            </a:p>
            <a:p>
              <a:pPr algn="ctr"/>
              <a:r>
                <a:rPr lang="pt-BR" sz="1600" b="1" dirty="0" smtClean="0">
                  <a:solidFill>
                    <a:srgbClr val="000000"/>
                  </a:solidFill>
                  <a:latin typeface="Arial Black" pitchFamily="34" charset="0"/>
                  <a:ea typeface="Calibri"/>
                  <a:cs typeface="Times New Roman"/>
                </a:rPr>
                <a:t>A</a:t>
              </a:r>
            </a:p>
            <a:p>
              <a:pPr algn="ctr"/>
              <a:r>
                <a:rPr lang="pt-BR" sz="1600" b="1" dirty="0" smtClean="0">
                  <a:solidFill>
                    <a:srgbClr val="000000"/>
                  </a:solidFill>
                  <a:latin typeface="Arial Black" pitchFamily="34" charset="0"/>
                  <a:ea typeface="Calibri"/>
                  <a:cs typeface="Times New Roman"/>
                </a:rPr>
                <a:t>Ç</a:t>
              </a:r>
            </a:p>
            <a:p>
              <a:pPr algn="ctr"/>
              <a:r>
                <a:rPr lang="pt-BR" sz="1600" b="1" dirty="0" smtClean="0">
                  <a:solidFill>
                    <a:srgbClr val="000000"/>
                  </a:solidFill>
                  <a:latin typeface="Arial Black" pitchFamily="34" charset="0"/>
                  <a:ea typeface="Calibri"/>
                  <a:cs typeface="Times New Roman"/>
                </a:rPr>
                <a:t>Ã</a:t>
              </a:r>
            </a:p>
            <a:p>
              <a:pPr algn="ctr">
                <a:spcAft>
                  <a:spcPts val="1000"/>
                </a:spcAft>
              </a:pPr>
              <a:r>
                <a:rPr lang="pt-BR" sz="1600" b="1" dirty="0" smtClean="0">
                  <a:solidFill>
                    <a:srgbClr val="000000"/>
                  </a:solidFill>
                  <a:latin typeface="Arial Black" pitchFamily="34" charset="0"/>
                  <a:ea typeface="Calibri"/>
                  <a:cs typeface="Times New Roman"/>
                </a:rPr>
                <a:t>O</a:t>
              </a:r>
              <a:endParaRPr lang="pt-BR" sz="1600" b="1" dirty="0">
                <a:solidFill>
                  <a:srgbClr val="000000"/>
                </a:solidFill>
                <a:latin typeface="Arial Black" pitchFamily="34" charset="0"/>
              </a:endParaRPr>
            </a:p>
          </p:txBody>
        </p:sp>
        <p:sp>
          <p:nvSpPr>
            <p:cNvPr id="27" name="TextBox 26"/>
            <p:cNvSpPr txBox="1"/>
            <p:nvPr/>
          </p:nvSpPr>
          <p:spPr>
            <a:xfrm rot="5400000">
              <a:off x="4090914" y="3138903"/>
              <a:ext cx="2098455" cy="416204"/>
            </a:xfrm>
            <a:prstGeom prst="rect">
              <a:avLst/>
            </a:prstGeom>
            <a:noFill/>
          </p:spPr>
          <p:txBody>
            <a:bodyPr vert="vert270" wrap="square" lIns="36000" tIns="0" bIns="0" rtlCol="0" anchor="ctr" anchorCtr="1">
              <a:spAutoFit/>
            </a:bodyPr>
            <a:lstStyle/>
            <a:p>
              <a:pPr algn="ctr"/>
              <a:r>
                <a:rPr lang="pt-BR" sz="1600" b="1" dirty="0" smtClean="0">
                  <a:solidFill>
                    <a:srgbClr val="000000"/>
                  </a:solidFill>
                  <a:latin typeface="Arial Black" pitchFamily="34" charset="0"/>
                  <a:ea typeface="Calibri"/>
                  <a:cs typeface="Times New Roman"/>
                </a:rPr>
                <a:t>E</a:t>
              </a:r>
            </a:p>
            <a:p>
              <a:pPr algn="ctr"/>
              <a:r>
                <a:rPr lang="pt-BR" sz="1600" b="1" dirty="0" smtClean="0">
                  <a:solidFill>
                    <a:srgbClr val="000000"/>
                  </a:solidFill>
                  <a:latin typeface="Arial Black" pitchFamily="34" charset="0"/>
                  <a:ea typeface="Calibri"/>
                  <a:cs typeface="Times New Roman"/>
                </a:rPr>
                <a:t>V</a:t>
              </a:r>
            </a:p>
            <a:p>
              <a:pPr algn="ctr"/>
              <a:r>
                <a:rPr lang="pt-BR" sz="1600" b="1" dirty="0" smtClean="0">
                  <a:solidFill>
                    <a:srgbClr val="000000"/>
                  </a:solidFill>
                  <a:latin typeface="Arial Black" pitchFamily="34" charset="0"/>
                  <a:ea typeface="Calibri"/>
                  <a:cs typeface="Times New Roman"/>
                </a:rPr>
                <a:t>O</a:t>
              </a:r>
            </a:p>
            <a:p>
              <a:pPr algn="ctr"/>
              <a:r>
                <a:rPr lang="pt-BR" sz="1600" b="1" dirty="0" smtClean="0">
                  <a:solidFill>
                    <a:srgbClr val="000000"/>
                  </a:solidFill>
                  <a:latin typeface="Arial Black" pitchFamily="34" charset="0"/>
                  <a:cs typeface="Times New Roman"/>
                </a:rPr>
                <a:t>L</a:t>
              </a:r>
            </a:p>
            <a:p>
              <a:pPr algn="ctr"/>
              <a:r>
                <a:rPr lang="pt-BR" sz="1600" b="1" dirty="0" smtClean="0">
                  <a:solidFill>
                    <a:srgbClr val="000000"/>
                  </a:solidFill>
                  <a:latin typeface="Arial Black" pitchFamily="34" charset="0"/>
                  <a:cs typeface="Times New Roman"/>
                </a:rPr>
                <a:t>U</a:t>
              </a:r>
            </a:p>
            <a:p>
              <a:pPr algn="ctr"/>
              <a:r>
                <a:rPr lang="pt-BR" sz="1600" b="1" dirty="0" smtClean="0">
                  <a:solidFill>
                    <a:srgbClr val="000000"/>
                  </a:solidFill>
                  <a:latin typeface="Arial Black" pitchFamily="34" charset="0"/>
                  <a:cs typeface="Times New Roman"/>
                </a:rPr>
                <a:t>Ç</a:t>
              </a:r>
            </a:p>
            <a:p>
              <a:pPr algn="ctr"/>
              <a:r>
                <a:rPr lang="pt-BR" sz="1600" b="1" dirty="0" smtClean="0">
                  <a:solidFill>
                    <a:srgbClr val="000000"/>
                  </a:solidFill>
                  <a:latin typeface="Arial Black" pitchFamily="34" charset="0"/>
                  <a:cs typeface="Times New Roman"/>
                </a:rPr>
                <a:t>Ã</a:t>
              </a:r>
            </a:p>
            <a:p>
              <a:pPr algn="ctr"/>
              <a:r>
                <a:rPr lang="pt-BR" sz="1600" b="1" dirty="0" smtClean="0">
                  <a:solidFill>
                    <a:srgbClr val="000000"/>
                  </a:solidFill>
                  <a:latin typeface="Arial Black" pitchFamily="34" charset="0"/>
                  <a:cs typeface="Times New Roman"/>
                </a:rPr>
                <a:t>O</a:t>
              </a:r>
              <a:endParaRPr lang="pt-BR" sz="1600" b="1" dirty="0">
                <a:solidFill>
                  <a:srgbClr val="000000"/>
                </a:solidFill>
                <a:latin typeface="Arial Black" pitchFamily="34" charset="0"/>
              </a:endParaRPr>
            </a:p>
          </p:txBody>
        </p:sp>
        <p:sp>
          <p:nvSpPr>
            <p:cNvPr id="28" name="TextBox 27"/>
            <p:cNvSpPr txBox="1"/>
            <p:nvPr/>
          </p:nvSpPr>
          <p:spPr>
            <a:xfrm>
              <a:off x="5148064" y="1648255"/>
              <a:ext cx="1115616" cy="729430"/>
            </a:xfrm>
            <a:prstGeom prst="rect">
              <a:avLst/>
            </a:prstGeom>
            <a:noFill/>
          </p:spPr>
          <p:txBody>
            <a:bodyPr wrap="square" rtlCol="0">
              <a:spAutoFit/>
            </a:bodyPr>
            <a:lstStyle/>
            <a:p>
              <a:pPr>
                <a:lnSpc>
                  <a:spcPct val="115000"/>
                </a:lnSpc>
              </a:pPr>
              <a:r>
                <a:rPr lang="pt-PT" sz="1200" b="1" dirty="0" smtClean="0">
                  <a:solidFill>
                    <a:srgbClr val="000000"/>
                  </a:solidFill>
                  <a:ea typeface="Calibri"/>
                  <a:cs typeface="Times New Roman"/>
                </a:rPr>
                <a:t>Idade aproximada em anos.</a:t>
              </a:r>
              <a:endParaRPr lang="pt-BR" sz="1200" b="1" dirty="0">
                <a:solidFill>
                  <a:srgbClr val="000000"/>
                </a:solidFill>
              </a:endParaRPr>
            </a:p>
          </p:txBody>
        </p:sp>
        <p:sp>
          <p:nvSpPr>
            <p:cNvPr id="29" name="TextBox 28"/>
            <p:cNvSpPr txBox="1"/>
            <p:nvPr/>
          </p:nvSpPr>
          <p:spPr>
            <a:xfrm>
              <a:off x="1495905" y="5661248"/>
              <a:ext cx="1440160" cy="553998"/>
            </a:xfrm>
            <a:prstGeom prst="rect">
              <a:avLst/>
            </a:prstGeom>
            <a:noFill/>
          </p:spPr>
          <p:txBody>
            <a:bodyPr wrap="square" rtlCol="0">
              <a:spAutoFit/>
            </a:bodyPr>
            <a:lstStyle/>
            <a:p>
              <a:pPr algn="ctr"/>
              <a:r>
                <a:rPr lang="pt-BR" sz="1500" b="1" dirty="0" smtClean="0">
                  <a:solidFill>
                    <a:srgbClr val="000000"/>
                  </a:solidFill>
                  <a:latin typeface="Arial Black" pitchFamily="34" charset="0"/>
                </a:rPr>
                <a:t>ARQUEO-</a:t>
              </a:r>
            </a:p>
            <a:p>
              <a:pPr algn="ctr"/>
              <a:r>
                <a:rPr lang="pt-BR" sz="1500" b="1" dirty="0" smtClean="0">
                  <a:solidFill>
                    <a:srgbClr val="000000"/>
                  </a:solidFill>
                  <a:latin typeface="Arial Black" pitchFamily="34" charset="0"/>
                </a:rPr>
                <a:t>ZÓICA</a:t>
              </a:r>
              <a:endParaRPr lang="pt-BR" sz="1500" b="1" dirty="0">
                <a:solidFill>
                  <a:srgbClr val="000000"/>
                </a:solidFill>
                <a:latin typeface="Arial Black" pitchFamily="34" charset="0"/>
              </a:endParaRPr>
            </a:p>
          </p:txBody>
        </p:sp>
        <p:sp>
          <p:nvSpPr>
            <p:cNvPr id="30" name="TextBox 29"/>
            <p:cNvSpPr txBox="1"/>
            <p:nvPr/>
          </p:nvSpPr>
          <p:spPr>
            <a:xfrm rot="16200000">
              <a:off x="-69834" y="3118907"/>
              <a:ext cx="2664296" cy="323165"/>
            </a:xfrm>
            <a:prstGeom prst="rect">
              <a:avLst/>
            </a:prstGeom>
            <a:noFill/>
          </p:spPr>
          <p:txBody>
            <a:bodyPr wrap="square" rtlCol="0">
              <a:spAutoFit/>
            </a:bodyPr>
            <a:lstStyle/>
            <a:p>
              <a:pPr algn="ctr"/>
              <a:r>
                <a:rPr lang="en-US" sz="1500" b="1" dirty="0" smtClean="0">
                  <a:solidFill>
                    <a:srgbClr val="000000"/>
                  </a:solidFill>
                  <a:latin typeface="Arial Black" pitchFamily="34" charset="0"/>
                </a:rPr>
                <a:t>FANEROZÓICO</a:t>
              </a:r>
              <a:endParaRPr lang="pt-BR" sz="1500" b="1" dirty="0">
                <a:solidFill>
                  <a:srgbClr val="000000"/>
                </a:solidFill>
                <a:latin typeface="Arial Black" pitchFamily="34" charset="0"/>
              </a:endParaRPr>
            </a:p>
          </p:txBody>
        </p:sp>
        <p:sp>
          <p:nvSpPr>
            <p:cNvPr id="31" name="TextBox 30"/>
            <p:cNvSpPr txBox="1"/>
            <p:nvPr/>
          </p:nvSpPr>
          <p:spPr>
            <a:xfrm>
              <a:off x="1475656" y="2129233"/>
              <a:ext cx="1584176" cy="323165"/>
            </a:xfrm>
            <a:prstGeom prst="rect">
              <a:avLst/>
            </a:prstGeom>
            <a:noFill/>
          </p:spPr>
          <p:txBody>
            <a:bodyPr wrap="square" rtlCol="0">
              <a:spAutoFit/>
            </a:bodyPr>
            <a:lstStyle/>
            <a:p>
              <a:r>
                <a:rPr lang="pt-BR" sz="1500" b="1" dirty="0" smtClean="0">
                  <a:solidFill>
                    <a:srgbClr val="000000"/>
                  </a:solidFill>
                  <a:latin typeface="Arial Black" pitchFamily="34" charset="0"/>
                </a:rPr>
                <a:t>CENOZÓICA</a:t>
              </a:r>
              <a:endParaRPr lang="pt-BR" sz="1500" b="1" dirty="0">
                <a:solidFill>
                  <a:srgbClr val="000000"/>
                </a:solidFill>
                <a:latin typeface="Arial Black" pitchFamily="34" charset="0"/>
              </a:endParaRPr>
            </a:p>
          </p:txBody>
        </p:sp>
        <p:sp>
          <p:nvSpPr>
            <p:cNvPr id="32" name="TextBox 31"/>
            <p:cNvSpPr txBox="1"/>
            <p:nvPr/>
          </p:nvSpPr>
          <p:spPr>
            <a:xfrm>
              <a:off x="1475656" y="3157594"/>
              <a:ext cx="1656184" cy="323165"/>
            </a:xfrm>
            <a:prstGeom prst="rect">
              <a:avLst/>
            </a:prstGeom>
            <a:noFill/>
          </p:spPr>
          <p:txBody>
            <a:bodyPr wrap="square" rtlCol="0">
              <a:spAutoFit/>
            </a:bodyPr>
            <a:lstStyle/>
            <a:p>
              <a:r>
                <a:rPr lang="pt-BR" sz="1500" b="1" dirty="0" smtClean="0">
                  <a:solidFill>
                    <a:srgbClr val="000000"/>
                  </a:solidFill>
                  <a:latin typeface="Arial Black" pitchFamily="34" charset="0"/>
                </a:rPr>
                <a:t>MESOZÓICA</a:t>
              </a:r>
              <a:endParaRPr lang="pt-BR" sz="1500" b="1" dirty="0">
                <a:solidFill>
                  <a:srgbClr val="000000"/>
                </a:solidFill>
                <a:latin typeface="Arial Black" pitchFamily="34" charset="0"/>
              </a:endParaRPr>
            </a:p>
          </p:txBody>
        </p:sp>
        <p:sp>
          <p:nvSpPr>
            <p:cNvPr id="33" name="TextBox 32"/>
            <p:cNvSpPr txBox="1"/>
            <p:nvPr/>
          </p:nvSpPr>
          <p:spPr>
            <a:xfrm>
              <a:off x="1420901" y="4113947"/>
              <a:ext cx="1656184" cy="323165"/>
            </a:xfrm>
            <a:prstGeom prst="rect">
              <a:avLst/>
            </a:prstGeom>
            <a:noFill/>
          </p:spPr>
          <p:txBody>
            <a:bodyPr wrap="square" rtlCol="0">
              <a:spAutoFit/>
            </a:bodyPr>
            <a:lstStyle/>
            <a:p>
              <a:r>
                <a:rPr lang="pt-BR" sz="1500" b="1" dirty="0" smtClean="0">
                  <a:solidFill>
                    <a:srgbClr val="000000"/>
                  </a:solidFill>
                  <a:latin typeface="Arial Black" pitchFamily="34" charset="0"/>
                </a:rPr>
                <a:t>PALEOZÓICA</a:t>
              </a:r>
              <a:endParaRPr lang="pt-BR" sz="1500" b="1" dirty="0">
                <a:solidFill>
                  <a:srgbClr val="000000"/>
                </a:solidFill>
                <a:latin typeface="Arial Black" pitchFamily="34" charset="0"/>
              </a:endParaRPr>
            </a:p>
          </p:txBody>
        </p:sp>
        <p:sp>
          <p:nvSpPr>
            <p:cNvPr id="34" name="TextBox 33"/>
            <p:cNvSpPr txBox="1"/>
            <p:nvPr/>
          </p:nvSpPr>
          <p:spPr>
            <a:xfrm>
              <a:off x="1403648" y="4869160"/>
              <a:ext cx="1656184" cy="553998"/>
            </a:xfrm>
            <a:prstGeom prst="rect">
              <a:avLst/>
            </a:prstGeom>
            <a:noFill/>
          </p:spPr>
          <p:txBody>
            <a:bodyPr wrap="square" rtlCol="0">
              <a:spAutoFit/>
            </a:bodyPr>
            <a:lstStyle/>
            <a:p>
              <a:pPr algn="ctr"/>
              <a:r>
                <a:rPr lang="pt-BR" sz="1500" b="1" dirty="0" smtClean="0">
                  <a:solidFill>
                    <a:srgbClr val="000000"/>
                  </a:solidFill>
                  <a:latin typeface="Arial Black" pitchFamily="34" charset="0"/>
                </a:rPr>
                <a:t>PROTERO-</a:t>
              </a:r>
            </a:p>
            <a:p>
              <a:pPr algn="ctr"/>
              <a:r>
                <a:rPr lang="pt-BR" sz="1500" b="1" dirty="0" smtClean="0">
                  <a:solidFill>
                    <a:srgbClr val="000000"/>
                  </a:solidFill>
                  <a:latin typeface="Arial Black" pitchFamily="34" charset="0"/>
                </a:rPr>
                <a:t>ZÓICA</a:t>
              </a:r>
              <a:endParaRPr lang="pt-BR" sz="1500" b="1" dirty="0">
                <a:solidFill>
                  <a:srgbClr val="000000"/>
                </a:solidFill>
                <a:latin typeface="Arial Black" pitchFamily="34" charset="0"/>
              </a:endParaRPr>
            </a:p>
          </p:txBody>
        </p:sp>
        <p:sp>
          <p:nvSpPr>
            <p:cNvPr id="35" name="TextBox 34"/>
            <p:cNvSpPr txBox="1"/>
            <p:nvPr/>
          </p:nvSpPr>
          <p:spPr>
            <a:xfrm rot="16200000">
              <a:off x="233338" y="5226973"/>
              <a:ext cx="2087724" cy="276999"/>
            </a:xfrm>
            <a:prstGeom prst="rect">
              <a:avLst/>
            </a:prstGeom>
            <a:noFill/>
          </p:spPr>
          <p:txBody>
            <a:bodyPr wrap="square" rtlCol="0">
              <a:spAutoFit/>
            </a:bodyPr>
            <a:lstStyle/>
            <a:p>
              <a:r>
                <a:rPr lang="en-US" sz="1200" b="1" dirty="0" smtClean="0">
                  <a:solidFill>
                    <a:srgbClr val="000000"/>
                  </a:solidFill>
                  <a:latin typeface="Arial Black" pitchFamily="34" charset="0"/>
                </a:rPr>
                <a:t>PRÉ-CAMBRIANO</a:t>
              </a:r>
              <a:endParaRPr lang="pt-BR" sz="1200" b="1" dirty="0">
                <a:solidFill>
                  <a:srgbClr val="000000"/>
                </a:solidFill>
                <a:latin typeface="Arial Black" pitchFamily="34" charset="0"/>
              </a:endParaRPr>
            </a:p>
          </p:txBody>
        </p:sp>
      </p:gr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965067" name="Picture 11"/>
          <p:cNvPicPr>
            <a:picLocks noChangeAspect="1" noChangeArrowheads="1"/>
          </p:cNvPicPr>
          <p:nvPr/>
        </p:nvPicPr>
        <p:blipFill>
          <a:blip r:embed="rId3" cstate="print"/>
          <a:srcRect/>
          <a:stretch>
            <a:fillRect/>
          </a:stretch>
        </p:blipFill>
        <p:spPr bwMode="auto">
          <a:xfrm>
            <a:off x="1043608" y="1124744"/>
            <a:ext cx="7344816" cy="5496766"/>
          </a:xfrm>
          <a:prstGeom prst="rect">
            <a:avLst/>
          </a:prstGeom>
          <a:noFill/>
          <a:ln w="9525">
            <a:noFill/>
            <a:miter lim="800000"/>
            <a:headEnd/>
            <a:tailEnd/>
          </a:ln>
        </p:spPr>
      </p:pic>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7" name="Rectangle 6"/>
          <p:cNvSpPr/>
          <p:nvPr/>
        </p:nvSpPr>
        <p:spPr bwMode="auto">
          <a:xfrm>
            <a:off x="1043608" y="6021288"/>
            <a:ext cx="7344816" cy="576064"/>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8" name="TextBox 7"/>
          <p:cNvSpPr txBox="1"/>
          <p:nvPr/>
        </p:nvSpPr>
        <p:spPr>
          <a:xfrm>
            <a:off x="1115616" y="6121280"/>
            <a:ext cx="7272808" cy="369332"/>
          </a:xfrm>
          <a:prstGeom prst="rect">
            <a:avLst/>
          </a:prstGeom>
          <a:noFill/>
        </p:spPr>
        <p:txBody>
          <a:bodyPr wrap="square" rtlCol="0">
            <a:spAutoFit/>
          </a:bodyPr>
          <a:lstStyle/>
          <a:p>
            <a:pPr algn="ctr"/>
            <a:r>
              <a:rPr lang="pt-PT" b="1" dirty="0" smtClean="0">
                <a:solidFill>
                  <a:schemeClr val="bg1"/>
                </a:solidFill>
              </a:rPr>
              <a:t>Distribuição Específica de Organismos nos Estratos Geológicas.</a:t>
            </a:r>
            <a:endParaRPr lang="en-US" b="1" dirty="0" smtClean="0">
              <a:solidFill>
                <a:schemeClr val="bg1"/>
              </a:solidFill>
            </a:endParaRP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9" name="Rectangle 3"/>
          <p:cNvSpPr txBox="1">
            <a:spLocks noChangeArrowheads="1"/>
          </p:cNvSpPr>
          <p:nvPr/>
        </p:nvSpPr>
        <p:spPr bwMode="auto">
          <a:xfrm>
            <a:off x="125288" y="2219420"/>
            <a:ext cx="88392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41338" lvl="0" indent="-541338" fontAlgn="base">
              <a:spcBef>
                <a:spcPct val="30000"/>
              </a:spcBef>
              <a:spcAft>
                <a:spcPct val="0"/>
              </a:spcAft>
              <a:buFont typeface="Wingdings" pitchFamily="2" charset="2"/>
              <a:buChar char="Ø"/>
            </a:pPr>
            <a:r>
              <a:rPr lang="pt-BR" sz="2800" b="1" kern="0" dirty="0" smtClean="0">
                <a:solidFill>
                  <a:schemeClr val="bg1"/>
                </a:solidFill>
              </a:rPr>
              <a:t>95% de todos os fósseis são invertebrados marinhos, principalmente mariscos.</a:t>
            </a:r>
          </a:p>
          <a:p>
            <a:pPr marL="541338" lvl="0" indent="-541338" fontAlgn="base">
              <a:spcBef>
                <a:spcPct val="30000"/>
              </a:spcBef>
              <a:spcAft>
                <a:spcPct val="0"/>
              </a:spcAft>
              <a:buFont typeface="Wingdings" pitchFamily="2" charset="2"/>
              <a:buChar char="Ø"/>
            </a:pPr>
            <a:r>
              <a:rPr lang="pt-BR" sz="2800" b="1" kern="0" dirty="0" smtClean="0">
                <a:solidFill>
                  <a:schemeClr val="bg1"/>
                </a:solidFill>
              </a:rPr>
              <a:t>95% dos restantes 5% são plantas.</a:t>
            </a:r>
          </a:p>
          <a:p>
            <a:pPr marL="541338" lvl="0" indent="-541338" fontAlgn="base">
              <a:spcBef>
                <a:spcPct val="30000"/>
              </a:spcBef>
              <a:spcAft>
                <a:spcPct val="0"/>
              </a:spcAft>
              <a:buFont typeface="Wingdings" pitchFamily="2" charset="2"/>
              <a:buChar char="Ø"/>
            </a:pPr>
            <a:r>
              <a:rPr lang="pt-BR" sz="2800" b="1" kern="0" dirty="0" smtClean="0">
                <a:solidFill>
                  <a:schemeClr val="bg1"/>
                </a:solidFill>
              </a:rPr>
              <a:t>95% do resto são peixes.</a:t>
            </a:r>
          </a:p>
          <a:p>
            <a:pPr marL="541338" lvl="0" indent="-541338" fontAlgn="base">
              <a:spcBef>
                <a:spcPct val="30000"/>
              </a:spcBef>
              <a:spcAft>
                <a:spcPct val="0"/>
              </a:spcAft>
              <a:buFont typeface="Wingdings" pitchFamily="2" charset="2"/>
              <a:buChar char="Ø"/>
            </a:pPr>
            <a:r>
              <a:rPr lang="pt-BR" sz="2800" b="1" kern="0" dirty="0" smtClean="0">
                <a:solidFill>
                  <a:schemeClr val="bg1"/>
                </a:solidFill>
              </a:rPr>
              <a:t>A maioria do resto são insetos.</a:t>
            </a:r>
          </a:p>
          <a:p>
            <a:pPr marL="541338" lvl="0" indent="-541338" fontAlgn="base">
              <a:spcBef>
                <a:spcPct val="30000"/>
              </a:spcBef>
              <a:spcAft>
                <a:spcPct val="0"/>
              </a:spcAft>
              <a:buFont typeface="Wingdings" pitchFamily="2" charset="2"/>
              <a:buChar char="Ø"/>
            </a:pPr>
            <a:r>
              <a:rPr lang="pt-BR" sz="2800" b="1" kern="0" dirty="0" smtClean="0">
                <a:solidFill>
                  <a:schemeClr val="bg1"/>
                </a:solidFill>
              </a:rPr>
              <a:t>Muito menos de 1% são vertebrados terrestres (anfíbios, répteis e mamíferos).</a:t>
            </a:r>
            <a:br>
              <a:rPr lang="pt-BR" sz="2800" b="1" kern="0" dirty="0" smtClean="0">
                <a:solidFill>
                  <a:schemeClr val="bg1"/>
                </a:solidFill>
              </a:rPr>
            </a:br>
            <a:r>
              <a:rPr lang="pt-BR" sz="2800" b="1" kern="0" dirty="0" smtClean="0">
                <a:solidFill>
                  <a:schemeClr val="bg1"/>
                </a:solidFill>
              </a:rPr>
              <a:t>Estes consistem geralmente em menos de um osso.</a:t>
            </a:r>
            <a:endParaRPr kumimoji="0" lang="en-US" sz="2800" b="1" i="0" u="none" strike="noStrike" kern="0" cap="none" spc="0" normalizeH="0" baseline="0" noProof="0" dirty="0">
              <a:ln>
                <a:noFill/>
              </a:ln>
              <a:solidFill>
                <a:schemeClr val="bg1"/>
              </a:solidFill>
              <a:effectLst/>
              <a:uLnTx/>
              <a:uFillTx/>
              <a:latin typeface="+mn-lt"/>
              <a:ea typeface="+mn-ea"/>
              <a:cs typeface="+mn-cs"/>
            </a:endParaRPr>
          </a:p>
        </p:txBody>
      </p:sp>
      <p:sp>
        <p:nvSpPr>
          <p:cNvPr id="10" name="Rectangle 2"/>
          <p:cNvSpPr txBox="1">
            <a:spLocks noChangeArrowheads="1"/>
          </p:cNvSpPr>
          <p:nvPr/>
        </p:nvSpPr>
        <p:spPr bwMode="auto">
          <a:xfrm>
            <a:off x="685800" y="1133872"/>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fontAlgn="base">
              <a:spcBef>
                <a:spcPct val="0"/>
              </a:spcBef>
              <a:spcAft>
                <a:spcPct val="0"/>
              </a:spcAft>
              <a:defRPr/>
            </a:pPr>
            <a:r>
              <a:rPr lang="pt-PT" sz="4000" b="1" dirty="0" smtClean="0">
                <a:solidFill>
                  <a:schemeClr val="bg1"/>
                </a:solidFill>
                <a:ea typeface="Calibri"/>
              </a:rPr>
              <a:t>O Registro Fóssil Real</a:t>
            </a:r>
            <a:endParaRPr kumimoji="0" lang="en-US" sz="4000" b="1"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fossil_record"/>
          <p:cNvPicPr>
            <a:picLocks noChangeAspect="1" noChangeArrowheads="1"/>
          </p:cNvPicPr>
          <p:nvPr/>
        </p:nvPicPr>
        <p:blipFill>
          <a:blip r:embed="rId3" cstate="print"/>
          <a:srcRect/>
          <a:stretch>
            <a:fillRect/>
          </a:stretch>
        </p:blipFill>
        <p:spPr bwMode="auto">
          <a:xfrm>
            <a:off x="0" y="27384"/>
            <a:ext cx="9144000" cy="6858000"/>
          </a:xfrm>
          <a:prstGeom prst="rect">
            <a:avLst/>
          </a:prstGeom>
          <a:noFill/>
        </p:spPr>
      </p:pic>
      <p:sp>
        <p:nvSpPr>
          <p:cNvPr id="5" name="Rectangle 22"/>
          <p:cNvSpPr txBox="1">
            <a:spLocks noChangeArrowheads="1"/>
          </p:cNvSpPr>
          <p:nvPr/>
        </p:nvSpPr>
        <p:spPr bwMode="auto">
          <a:xfrm>
            <a:off x="-76200" y="188640"/>
            <a:ext cx="3733800" cy="6858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3600" b="1" kern="0" dirty="0" err="1"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Impress BT"/>
              </a:rPr>
              <a:t>Triagem</a:t>
            </a:r>
            <a:r>
              <a:rPr lang="en-US" sz="3600" b="1" kern="0" dirty="0"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Impress BT"/>
              </a:rPr>
              <a:t> de </a:t>
            </a:r>
            <a:r>
              <a:rPr lang="en-US" sz="3600" b="1" kern="0" dirty="0" err="1"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Impress BT"/>
              </a:rPr>
              <a:t>Fósseis</a:t>
            </a:r>
            <a:endParaRPr lang="en-US" sz="3600" b="1" kern="0" dirty="0">
              <a:ln w="12700">
                <a:solidFill>
                  <a:srgbClr val="000000">
                    <a:satMod val="155000"/>
                  </a:srgbClr>
                </a:solidFill>
                <a:prstDash val="solid"/>
              </a:ln>
              <a:solidFill>
                <a:srgbClr val="808080">
                  <a:tint val="85000"/>
                  <a:satMod val="155000"/>
                </a:srgbClr>
              </a:solidFill>
              <a:effectLst>
                <a:outerShdw blurRad="38100" dist="38100" dir="2700000" algn="tl">
                  <a:srgbClr val="FFFFFF"/>
                </a:outerShdw>
              </a:effectLst>
              <a:latin typeface="Impress BT"/>
            </a:endParaRPr>
          </a:p>
        </p:txBody>
      </p:sp>
      <p:sp>
        <p:nvSpPr>
          <p:cNvPr id="6" name="Rectangle 23"/>
          <p:cNvSpPr>
            <a:spLocks noChangeArrowheads="1"/>
          </p:cNvSpPr>
          <p:nvPr/>
        </p:nvSpPr>
        <p:spPr bwMode="auto">
          <a:xfrm>
            <a:off x="132183" y="1212777"/>
            <a:ext cx="3276600" cy="2554545"/>
          </a:xfrm>
          <a:prstGeom prst="rect">
            <a:avLst/>
          </a:prstGeom>
          <a:noFill/>
          <a:ln w="38100">
            <a:solidFill>
              <a:schemeClr val="bg1"/>
            </a:solidFill>
            <a:miter lim="800000"/>
            <a:headEnd/>
            <a:tailEnd/>
          </a:ln>
          <a:effectLst/>
        </p:spPr>
        <p:txBody>
          <a:bodyPr wrap="square">
            <a:spAutoFit/>
          </a:bodyPr>
          <a:lstStyle/>
          <a:p>
            <a:pPr algn="ctr" eaLnBrk="0" fontAlgn="base" hangingPunct="0">
              <a:spcBef>
                <a:spcPct val="0"/>
              </a:spcBef>
              <a:spcAft>
                <a:spcPct val="0"/>
              </a:spcAft>
            </a:pPr>
            <a:r>
              <a:rPr lang="en-US" sz="2000" b="1" u="sng" dirty="0" err="1" smtClean="0">
                <a:solidFill>
                  <a:srgbClr val="000000"/>
                </a:solidFill>
                <a:latin typeface="Arial" pitchFamily="34" charset="0"/>
              </a:rPr>
              <a:t>Ordem</a:t>
            </a:r>
            <a:r>
              <a:rPr lang="en-US" sz="2000" b="1" u="sng" dirty="0" smtClean="0">
                <a:solidFill>
                  <a:srgbClr val="000000"/>
                </a:solidFill>
                <a:latin typeface="Arial" pitchFamily="34" charset="0"/>
              </a:rPr>
              <a:t> do </a:t>
            </a:r>
            <a:r>
              <a:rPr lang="en-US" sz="2000" b="1" u="sng" dirty="0" err="1" smtClean="0">
                <a:solidFill>
                  <a:srgbClr val="000000"/>
                </a:solidFill>
                <a:latin typeface="Arial" pitchFamily="34" charset="0"/>
              </a:rPr>
              <a:t>Triagem</a:t>
            </a:r>
            <a:r>
              <a:rPr lang="en-US" sz="2000" b="1" u="sng" dirty="0" smtClean="0">
                <a:solidFill>
                  <a:srgbClr val="000000"/>
                </a:solidFill>
                <a:latin typeface="Arial" pitchFamily="34" charset="0"/>
              </a:rPr>
              <a:t>:</a:t>
            </a:r>
          </a:p>
          <a:p>
            <a:pPr algn="ctr" eaLnBrk="0" fontAlgn="base" hangingPunct="0">
              <a:spcBef>
                <a:spcPct val="0"/>
              </a:spcBef>
              <a:spcAft>
                <a:spcPct val="0"/>
              </a:spcAft>
            </a:pPr>
            <a:endParaRPr lang="en-US" sz="2000" dirty="0" smtClean="0">
              <a:solidFill>
                <a:srgbClr val="000000"/>
              </a:solidFill>
              <a:latin typeface="Arial" pitchFamily="34" charset="0"/>
            </a:endParaRPr>
          </a:p>
          <a:p>
            <a:pPr marL="187325" indent="-187325" eaLnBrk="0" fontAlgn="base" hangingPunct="0">
              <a:spcBef>
                <a:spcPct val="0"/>
              </a:spcBef>
              <a:spcAft>
                <a:spcPct val="0"/>
              </a:spcAft>
              <a:buFontTx/>
              <a:buChar char="•"/>
            </a:pPr>
            <a:r>
              <a:rPr lang="pt-PT" sz="2000" dirty="0" smtClean="0"/>
              <a:t>Homem</a:t>
            </a:r>
          </a:p>
          <a:p>
            <a:pPr marL="187325" indent="-187325" eaLnBrk="0" fontAlgn="base" hangingPunct="0">
              <a:spcBef>
                <a:spcPct val="0"/>
              </a:spcBef>
              <a:spcAft>
                <a:spcPct val="0"/>
              </a:spcAft>
              <a:buFontTx/>
              <a:buChar char="•"/>
            </a:pPr>
            <a:r>
              <a:rPr lang="pt-PT" sz="2000" dirty="0" smtClean="0"/>
              <a:t>Terrestres de sangue quente</a:t>
            </a:r>
          </a:p>
          <a:p>
            <a:pPr marL="187325" indent="-187325" eaLnBrk="0" fontAlgn="base" hangingPunct="0">
              <a:spcBef>
                <a:spcPct val="0"/>
              </a:spcBef>
              <a:spcAft>
                <a:spcPct val="0"/>
              </a:spcAft>
              <a:buFontTx/>
              <a:buChar char="•"/>
            </a:pPr>
            <a:r>
              <a:rPr lang="pt-PT" sz="2000" dirty="0" smtClean="0"/>
              <a:t>Terrestres de sangue frio</a:t>
            </a:r>
          </a:p>
          <a:p>
            <a:pPr marL="187325" indent="-187325" eaLnBrk="0" fontAlgn="base" hangingPunct="0">
              <a:spcBef>
                <a:spcPct val="0"/>
              </a:spcBef>
              <a:spcAft>
                <a:spcPct val="0"/>
              </a:spcAft>
              <a:buFontTx/>
              <a:buChar char="•"/>
            </a:pPr>
            <a:r>
              <a:rPr lang="pt-PT" sz="2000" dirty="0" smtClean="0"/>
              <a:t>Nadadores livres </a:t>
            </a:r>
          </a:p>
          <a:p>
            <a:pPr marL="187325" indent="-187325" eaLnBrk="0" fontAlgn="base" hangingPunct="0">
              <a:spcBef>
                <a:spcPct val="0"/>
              </a:spcBef>
              <a:spcAft>
                <a:spcPct val="0"/>
              </a:spcAft>
              <a:buFontTx/>
              <a:buChar char="•"/>
            </a:pPr>
            <a:r>
              <a:rPr lang="pt-PT" sz="2000" dirty="0" smtClean="0"/>
              <a:t>Viventes do fundo</a:t>
            </a:r>
            <a:endParaRPr lang="en-US" sz="2000" dirty="0">
              <a:solidFill>
                <a:srgbClr val="FFFFFF"/>
              </a:solidFill>
              <a:latin typeface="Arial" pitchFamily="34" charset="0"/>
            </a:endParaRPr>
          </a:p>
        </p:txBody>
      </p:sp>
      <p:sp>
        <p:nvSpPr>
          <p:cNvPr id="7" name="Rectangle 24"/>
          <p:cNvSpPr>
            <a:spLocks noChangeArrowheads="1"/>
          </p:cNvSpPr>
          <p:nvPr/>
        </p:nvSpPr>
        <p:spPr bwMode="auto">
          <a:xfrm>
            <a:off x="132183" y="3928593"/>
            <a:ext cx="3276600" cy="2862322"/>
          </a:xfrm>
          <a:prstGeom prst="rect">
            <a:avLst/>
          </a:prstGeom>
          <a:noFill/>
          <a:ln w="38100">
            <a:solidFill>
              <a:schemeClr val="bg1"/>
            </a:solidFill>
            <a:miter lim="800000"/>
            <a:headEnd/>
            <a:tailEnd/>
          </a:ln>
          <a:effectLst/>
        </p:spPr>
        <p:txBody>
          <a:bodyPr wrap="square">
            <a:spAutoFit/>
          </a:bodyPr>
          <a:lstStyle/>
          <a:p>
            <a:pPr algn="ctr" eaLnBrk="0" fontAlgn="base" hangingPunct="0">
              <a:spcBef>
                <a:spcPct val="0"/>
              </a:spcBef>
              <a:spcAft>
                <a:spcPct val="0"/>
              </a:spcAft>
            </a:pPr>
            <a:r>
              <a:rPr lang="en-US" sz="2000" b="1" u="sng" dirty="0" err="1" smtClean="0">
                <a:solidFill>
                  <a:srgbClr val="000000"/>
                </a:solidFill>
                <a:latin typeface="Arial" pitchFamily="34" charset="0"/>
              </a:rPr>
              <a:t>Fatores</a:t>
            </a:r>
            <a:r>
              <a:rPr lang="en-US" sz="2000" b="1" u="sng" dirty="0" smtClean="0">
                <a:solidFill>
                  <a:srgbClr val="000000"/>
                </a:solidFill>
                <a:latin typeface="Arial" pitchFamily="34" charset="0"/>
              </a:rPr>
              <a:t> De </a:t>
            </a:r>
            <a:r>
              <a:rPr lang="en-US" sz="2000" b="1" u="sng" dirty="0" err="1" smtClean="0">
                <a:solidFill>
                  <a:srgbClr val="000000"/>
                </a:solidFill>
                <a:latin typeface="Arial" pitchFamily="34" charset="0"/>
              </a:rPr>
              <a:t>Sobrevivencia</a:t>
            </a:r>
            <a:r>
              <a:rPr lang="en-US" sz="2000" b="1" u="sng" dirty="0" smtClean="0">
                <a:solidFill>
                  <a:srgbClr val="000000"/>
                </a:solidFill>
                <a:latin typeface="Arial" pitchFamily="34" charset="0"/>
              </a:rPr>
              <a:t>:</a:t>
            </a:r>
          </a:p>
          <a:p>
            <a:pPr eaLnBrk="0" fontAlgn="base" hangingPunct="0">
              <a:spcBef>
                <a:spcPct val="0"/>
              </a:spcBef>
              <a:spcAft>
                <a:spcPct val="0"/>
              </a:spcAft>
            </a:pPr>
            <a:endParaRPr lang="en-US" sz="2000" dirty="0">
              <a:solidFill>
                <a:srgbClr val="000000"/>
              </a:solidFill>
              <a:effectLst>
                <a:outerShdw blurRad="38100" dist="38100" dir="2700000" algn="tl">
                  <a:srgbClr val="FFFFFF"/>
                </a:outerShdw>
              </a:effectLst>
              <a:latin typeface="Arial" pitchFamily="34" charset="0"/>
            </a:endParaRPr>
          </a:p>
          <a:p>
            <a:pPr marL="187325" indent="-187325" eaLnBrk="0" fontAlgn="base" hangingPunct="0">
              <a:spcBef>
                <a:spcPct val="0"/>
              </a:spcBef>
              <a:spcAft>
                <a:spcPct val="0"/>
              </a:spcAft>
              <a:buFontTx/>
              <a:buChar char="•"/>
            </a:pPr>
            <a:r>
              <a:rPr lang="pt-BR" sz="2000" dirty="0" smtClean="0">
                <a:solidFill>
                  <a:srgbClr val="000000"/>
                </a:solidFill>
                <a:latin typeface="Arial" pitchFamily="34" charset="0"/>
              </a:rPr>
              <a:t>Inteligência </a:t>
            </a:r>
          </a:p>
          <a:p>
            <a:pPr marL="187325" indent="-187325" eaLnBrk="0" fontAlgn="base" hangingPunct="0">
              <a:spcBef>
                <a:spcPct val="0"/>
              </a:spcBef>
              <a:spcAft>
                <a:spcPct val="0"/>
              </a:spcAft>
              <a:buFontTx/>
              <a:buChar char="•"/>
            </a:pPr>
            <a:r>
              <a:rPr lang="pt-BR" sz="2000" dirty="0" smtClean="0">
                <a:solidFill>
                  <a:srgbClr val="000000"/>
                </a:solidFill>
                <a:latin typeface="Arial" pitchFamily="34" charset="0"/>
              </a:rPr>
              <a:t>Zoneamento Ecológico</a:t>
            </a:r>
          </a:p>
          <a:p>
            <a:pPr marL="187325" indent="-187325" eaLnBrk="0" fontAlgn="base" hangingPunct="0">
              <a:spcBef>
                <a:spcPct val="0"/>
              </a:spcBef>
              <a:spcAft>
                <a:spcPct val="0"/>
              </a:spcAft>
              <a:buFontTx/>
              <a:buChar char="•"/>
            </a:pPr>
            <a:r>
              <a:rPr lang="pt-BR" sz="2000" dirty="0" smtClean="0">
                <a:solidFill>
                  <a:srgbClr val="000000"/>
                </a:solidFill>
                <a:latin typeface="Arial" pitchFamily="34" charset="0"/>
              </a:rPr>
              <a:t>Mobilidade vs. Mobilidade Limitado (Séssil)</a:t>
            </a:r>
          </a:p>
          <a:p>
            <a:pPr marL="187325" indent="-187325" eaLnBrk="0" fontAlgn="base" hangingPunct="0">
              <a:spcBef>
                <a:spcPct val="0"/>
              </a:spcBef>
              <a:spcAft>
                <a:spcPct val="0"/>
              </a:spcAft>
              <a:buFontTx/>
              <a:buChar char="•"/>
            </a:pPr>
            <a:r>
              <a:rPr lang="pt-PT" sz="2000" dirty="0" smtClean="0"/>
              <a:t>Flutuabilidade</a:t>
            </a:r>
            <a:endParaRPr lang="en-US" sz="2000" dirty="0">
              <a:solidFill>
                <a:srgbClr val="FFFFFF"/>
              </a:solidFill>
              <a:latin typeface="Arial" pitchFamily="34" charset="0"/>
            </a:endParaRPr>
          </a:p>
        </p:txBody>
      </p:sp>
      <p:pic>
        <p:nvPicPr>
          <p:cNvPr id="9" name="Picture 2" descr="File:Geo time.JPG">
            <a:hlinkClick r:id="rId4"/>
          </p:cNvPr>
          <p:cNvPicPr>
            <a:picLocks noChangeAspect="1" noChangeArrowheads="1"/>
          </p:cNvPicPr>
          <p:nvPr/>
        </p:nvPicPr>
        <p:blipFill>
          <a:blip r:embed="rId5" cstate="print"/>
          <a:srcRect/>
          <a:stretch>
            <a:fillRect/>
          </a:stretch>
        </p:blipFill>
        <p:spPr bwMode="auto">
          <a:xfrm>
            <a:off x="3539359" y="0"/>
            <a:ext cx="5604642" cy="685800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4" name="TextBox 3"/>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5" name="TextBox 4"/>
          <p:cNvSpPr txBox="1"/>
          <p:nvPr/>
        </p:nvSpPr>
        <p:spPr>
          <a:xfrm>
            <a:off x="323528" y="2001029"/>
            <a:ext cx="8568952" cy="4524315"/>
          </a:xfrm>
          <a:prstGeom prst="rect">
            <a:avLst/>
          </a:prstGeom>
          <a:noFill/>
        </p:spPr>
        <p:txBody>
          <a:bodyPr wrap="square" rtlCol="0">
            <a:spAutoFit/>
          </a:bodyPr>
          <a:lstStyle/>
          <a:p>
            <a:r>
              <a:rPr lang="pt-PT" sz="2400" b="1" dirty="0" smtClean="0">
                <a:solidFill>
                  <a:schemeClr val="bg1"/>
                </a:solidFill>
              </a:rPr>
              <a:t>Há pelo menos quatro explicações da progressão geral aparente, a partir de organismos unicelulares simples para os organismo grantes e complexos, que é vista na interpretação evolucionista da coluna geológica. </a:t>
            </a:r>
          </a:p>
          <a:p>
            <a:endParaRPr lang="pt-PT" sz="2400" b="1" dirty="0" smtClean="0">
              <a:solidFill>
                <a:schemeClr val="bg1"/>
              </a:solidFill>
            </a:endParaRPr>
          </a:p>
          <a:p>
            <a:r>
              <a:rPr lang="pt-PT" sz="2400" b="1" dirty="0" smtClean="0">
                <a:solidFill>
                  <a:schemeClr val="bg1"/>
                </a:solidFill>
              </a:rPr>
              <a:t>Estes são (1) </a:t>
            </a:r>
            <a:r>
              <a:rPr lang="pt-BR" sz="2400" b="1" dirty="0" smtClean="0">
                <a:solidFill>
                  <a:schemeClr val="bg1"/>
                </a:solidFill>
              </a:rPr>
              <a:t>Inteligência, (2) Zoneamento Ecológico, (3) Mobilidade vs. Mobilidade Limitado (Séssil), e (4) Flutibilidade.</a:t>
            </a:r>
          </a:p>
          <a:p>
            <a:endParaRPr lang="pt-BR" sz="2400" b="1" dirty="0" smtClean="0">
              <a:solidFill>
                <a:schemeClr val="bg1"/>
              </a:solidFill>
            </a:endParaRPr>
          </a:p>
          <a:p>
            <a:r>
              <a:rPr lang="pt-PT" sz="2400" b="1" dirty="0" smtClean="0">
                <a:solidFill>
                  <a:schemeClr val="bg1"/>
                </a:solidFill>
              </a:rPr>
              <a:t>Estas explicações relacionam com o Dilúvio de Noé que é o evento que concilia o registro fóssil para a criação recente da terra cerca de 6 mil anos atrás.</a:t>
            </a:r>
            <a:endParaRPr lang="en-US" sz="2400" b="1" dirty="0" smtClean="0">
              <a:solidFill>
                <a:schemeClr val="bg1"/>
              </a:solidFill>
            </a:endParaRPr>
          </a:p>
        </p:txBody>
      </p:sp>
      <p:sp>
        <p:nvSpPr>
          <p:cNvPr id="6" name="TextBox 5"/>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rPr>
              <a:t>As explicações de criação para a fóssil sequência.</a:t>
            </a:r>
            <a:endParaRPr lang="en-US" sz="28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Rectangle 8"/>
          <p:cNvSpPr/>
          <p:nvPr/>
        </p:nvSpPr>
        <p:spPr bwMode="auto">
          <a:xfrm>
            <a:off x="0" y="0"/>
            <a:ext cx="9144000" cy="1844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pitchFamily="34" charset="0"/>
            </a:endParaRPr>
          </a:p>
        </p:txBody>
      </p:sp>
      <p:sp>
        <p:nvSpPr>
          <p:cNvPr id="10" name="Rectangle 6"/>
          <p:cNvSpPr>
            <a:spLocks noGrp="1" noChangeArrowheads="1"/>
          </p:cNvSpPr>
          <p:nvPr>
            <p:ph type="title" idx="4294967295"/>
          </p:nvPr>
        </p:nvSpPr>
        <p:spPr>
          <a:xfrm>
            <a:off x="251520" y="118300"/>
            <a:ext cx="8640960" cy="1440160"/>
          </a:xfrm>
          <a:effectLst>
            <a:outerShdw dist="17961" dir="2700000" algn="ctr" rotWithShape="0">
              <a:schemeClr val="bg1"/>
            </a:outerShdw>
          </a:effectLst>
        </p:spPr>
        <p:txBody>
          <a:bodyPr/>
          <a:lstStyle/>
          <a:p>
            <a:pPr>
              <a:defRPr/>
            </a:pPr>
            <a:r>
              <a:rPr lang="pt-BR" sz="3800" dirty="0" smtClean="0">
                <a:solidFill>
                  <a:srgbClr val="333333"/>
                </a:solidFill>
                <a:latin typeface="Arial Black" pitchFamily="34" charset="0"/>
              </a:rPr>
              <a:t>DEPÓSITO CATASTRÓFICO EM GRANDE ESCALA</a:t>
            </a:r>
            <a:endParaRPr lang="en-US" sz="3800" dirty="0">
              <a:solidFill>
                <a:srgbClr val="333333"/>
              </a:solidFill>
              <a:latin typeface="Arial Black" pitchFamily="34" charset="0"/>
            </a:endParaRPr>
          </a:p>
        </p:txBody>
      </p:sp>
      <p:pic>
        <p:nvPicPr>
          <p:cNvPr id="7" name="Picture 4" descr="http://www.icr.org/i/articles/af/st_peter_sandstone_wide.jpg"/>
          <p:cNvPicPr>
            <a:picLocks noChangeAspect="1" noChangeArrowheads="1"/>
          </p:cNvPicPr>
          <p:nvPr/>
        </p:nvPicPr>
        <p:blipFill>
          <a:blip r:embed="rId4" cstate="print"/>
          <a:srcRect/>
          <a:stretch>
            <a:fillRect/>
          </a:stretch>
        </p:blipFill>
        <p:spPr bwMode="auto">
          <a:xfrm>
            <a:off x="-3385406" y="1844824"/>
            <a:ext cx="14150094" cy="5013176"/>
          </a:xfrm>
          <a:prstGeom prst="rect">
            <a:avLst/>
          </a:prstGeom>
          <a:noFill/>
        </p:spPr>
      </p:pic>
      <p:sp>
        <p:nvSpPr>
          <p:cNvPr id="14" name="TextBox 13"/>
          <p:cNvSpPr txBox="1"/>
          <p:nvPr/>
        </p:nvSpPr>
        <p:spPr>
          <a:xfrm>
            <a:off x="6372200" y="4293096"/>
            <a:ext cx="2448272" cy="1384995"/>
          </a:xfrm>
          <a:prstGeom prst="rect">
            <a:avLst/>
          </a:prstGeom>
          <a:noFill/>
        </p:spPr>
        <p:txBody>
          <a:bodyPr wrap="square" rtlCol="0">
            <a:spAutoFit/>
          </a:bodyPr>
          <a:lstStyle/>
          <a:p>
            <a:pPr algn="ctr"/>
            <a:r>
              <a:rPr lang="pt-BR" sz="2800" b="1" dirty="0" err="1" smtClean="0">
                <a:solidFill>
                  <a:schemeClr val="bg1"/>
                </a:solidFill>
                <a:latin typeface="Arial" pitchFamily="34" charset="0"/>
                <a:cs typeface="Arial" pitchFamily="34" charset="0"/>
              </a:rPr>
              <a:t>St</a:t>
            </a:r>
            <a:r>
              <a:rPr lang="pt-BR" sz="2800" b="1" dirty="0" smtClean="0">
                <a:solidFill>
                  <a:schemeClr val="bg1"/>
                </a:solidFill>
                <a:latin typeface="Arial" pitchFamily="34" charset="0"/>
                <a:cs typeface="Arial" pitchFamily="34" charset="0"/>
              </a:rPr>
              <a:t>. Peter </a:t>
            </a:r>
            <a:r>
              <a:rPr lang="pt-BR" sz="2800" b="1" dirty="0" err="1" smtClean="0">
                <a:solidFill>
                  <a:schemeClr val="bg1"/>
                </a:solidFill>
                <a:latin typeface="Arial" pitchFamily="34" charset="0"/>
                <a:cs typeface="Arial" pitchFamily="34" charset="0"/>
              </a:rPr>
              <a:t>Sandstone</a:t>
            </a:r>
            <a:r>
              <a:rPr lang="pt-BR" sz="2800" b="1" dirty="0" smtClean="0">
                <a:solidFill>
                  <a:schemeClr val="bg1"/>
                </a:solidFill>
                <a:latin typeface="Arial" pitchFamily="34" charset="0"/>
                <a:cs typeface="Arial" pitchFamily="34" charset="0"/>
              </a:rPr>
              <a:t> (Arenito)</a:t>
            </a:r>
            <a:endParaRPr lang="pt-BR" sz="2800" b="1" dirty="0">
              <a:solidFill>
                <a:schemeClr val="bg1"/>
              </a:solidFill>
              <a:latin typeface="Arial" pitchFamily="34" charset="0"/>
              <a:cs typeface="Arial" pitchFamily="34" charset="0"/>
            </a:endParaRPr>
          </a:p>
        </p:txBody>
      </p:sp>
    </p:spTree>
  </p:cSld>
  <p:clrMapOvr>
    <a:masterClrMapping/>
  </p:clrMapOvr>
  <p:transition advClick="0">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4" name="TextBox 3"/>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6" name="TextBox 5"/>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pic>
        <p:nvPicPr>
          <p:cNvPr id="7" name="Picture 2" descr="http://newbeginningschurch.cc/wp-content/uploads/2011/06/Noah.jpg"/>
          <p:cNvPicPr>
            <a:picLocks noChangeAspect="1" noChangeArrowheads="1"/>
          </p:cNvPicPr>
          <p:nvPr/>
        </p:nvPicPr>
        <p:blipFill>
          <a:blip r:embed="rId3" cstate="print"/>
          <a:srcRect/>
          <a:stretch>
            <a:fillRect/>
          </a:stretch>
        </p:blipFill>
        <p:spPr bwMode="auto">
          <a:xfrm>
            <a:off x="36512" y="1628800"/>
            <a:ext cx="9144000" cy="5229200"/>
          </a:xfrm>
          <a:prstGeom prst="rect">
            <a:avLst/>
          </a:prstGeom>
          <a:noFill/>
        </p:spPr>
      </p:pic>
      <p:sp>
        <p:nvSpPr>
          <p:cNvPr id="5" name="TextBox 4"/>
          <p:cNvSpPr txBox="1"/>
          <p:nvPr/>
        </p:nvSpPr>
        <p:spPr>
          <a:xfrm>
            <a:off x="270181" y="1796623"/>
            <a:ext cx="8568952" cy="1200329"/>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INTELIGENCIA: </a:t>
            </a:r>
          </a:p>
          <a:p>
            <a:pPr algn="ctr"/>
            <a:r>
              <a:rPr lang="pt-BR" sz="2400" b="1" dirty="0" smtClean="0">
                <a:solidFill>
                  <a:schemeClr val="bg1"/>
                </a:solidFill>
                <a:effectLst>
                  <a:outerShdw blurRad="38100" dist="38100" dir="2700000" algn="tl">
                    <a:srgbClr val="000000">
                      <a:alpha val="43137"/>
                    </a:srgbClr>
                  </a:outerShdw>
                </a:effectLst>
              </a:rPr>
              <a:t>O homem iria achar meios de prolongar o inevitável para mais tempo do que a maior parte dos animais.</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650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60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21:13</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6000" b="0" i="0" u="none" strike="noStrike" cap="none" normalizeH="0" baseline="0" smtClean="0">
              <a:ln>
                <a:noFill/>
              </a:ln>
              <a:solidFill>
                <a:schemeClr val="tx1"/>
              </a:solidFill>
              <a:effectLst/>
              <a:latin typeface="Arial" pitchFamily="34" charset="0"/>
              <a:cs typeface="Arial" pitchFamily="34" charset="0"/>
            </a:endParaRPr>
          </a:p>
        </p:txBody>
      </p:sp>
      <p:sp>
        <p:nvSpPr>
          <p:cNvPr id="196506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6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21:11</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61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9" descr="origin-design-sorting-ecological-zones-global-flooda.jpg"/>
          <p:cNvPicPr>
            <a:picLocks noChangeAspect="1"/>
          </p:cNvPicPr>
          <p:nvPr/>
        </p:nvPicPr>
        <p:blipFill>
          <a:blip r:embed="rId3" cstate="print"/>
          <a:stretch>
            <a:fillRect/>
          </a:stretch>
        </p:blipFill>
        <p:spPr>
          <a:xfrm>
            <a:off x="0" y="1536284"/>
            <a:ext cx="9144000" cy="5349100"/>
          </a:xfrm>
          <a:prstGeom prst="rect">
            <a:avLst/>
          </a:prstGeom>
        </p:spPr>
      </p:pic>
      <p:sp>
        <p:nvSpPr>
          <p:cNvPr id="1965065"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21:11</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p:txBody>
      </p:sp>
      <p:sp>
        <p:nvSpPr>
          <p:cNvPr id="1965068"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21:09</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12" name="TextBox 11"/>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197363" y="6255973"/>
            <a:ext cx="8820472" cy="646331"/>
          </a:xfrm>
          <a:prstGeom prst="rect">
            <a:avLst/>
          </a:prstGeom>
          <a:noFill/>
        </p:spPr>
        <p:txBody>
          <a:bodyPr wrap="square" rtlCol="0">
            <a:spAutoFit/>
          </a:bodyPr>
          <a:lstStyle/>
          <a:p>
            <a:pPr algn="ctr"/>
            <a:r>
              <a:rPr lang="pt-PT" dirty="0" smtClean="0">
                <a:solidFill>
                  <a:srgbClr val="000000"/>
                </a:solidFill>
                <a:ea typeface="Calibri"/>
              </a:rPr>
              <a:t>Ilustração de Coffin Harold como os animais poderiam ter sido enterrado em uma ordem mais ou menos previsível pela subida das águas do Dilúvio.</a:t>
            </a:r>
            <a:endParaRPr lang="pt-BR" dirty="0">
              <a:solidFill>
                <a:srgbClr val="000000"/>
              </a:solidFill>
            </a:endParaRPr>
          </a:p>
        </p:txBody>
      </p:sp>
      <p:sp>
        <p:nvSpPr>
          <p:cNvPr id="14" name="TextBox 13"/>
          <p:cNvSpPr txBox="1"/>
          <p:nvPr/>
        </p:nvSpPr>
        <p:spPr>
          <a:xfrm>
            <a:off x="4054555" y="5541354"/>
            <a:ext cx="3672408" cy="338554"/>
          </a:xfrm>
          <a:prstGeom prst="rect">
            <a:avLst/>
          </a:prstGeom>
          <a:noFill/>
        </p:spPr>
        <p:txBody>
          <a:bodyPr wrap="square" rtlCol="0">
            <a:spAutoFit/>
          </a:bodyPr>
          <a:lstStyle/>
          <a:p>
            <a:pPr algn="r"/>
            <a:r>
              <a:rPr lang="pt-PT" sz="1600" b="1" dirty="0" smtClean="0">
                <a:solidFill>
                  <a:schemeClr val="bg1"/>
                </a:solidFill>
              </a:rPr>
              <a:t>Animais Nadadores marinhos</a:t>
            </a:r>
            <a:endParaRPr lang="pt-BR" sz="1600" b="1" dirty="0">
              <a:solidFill>
                <a:schemeClr val="bg1"/>
              </a:solidFill>
            </a:endParaRPr>
          </a:p>
        </p:txBody>
      </p:sp>
      <p:sp>
        <p:nvSpPr>
          <p:cNvPr id="15" name="TextBox 14"/>
          <p:cNvSpPr txBox="1"/>
          <p:nvPr/>
        </p:nvSpPr>
        <p:spPr>
          <a:xfrm>
            <a:off x="755576" y="2564904"/>
            <a:ext cx="6408712" cy="338554"/>
          </a:xfrm>
          <a:prstGeom prst="rect">
            <a:avLst/>
          </a:prstGeom>
          <a:noFill/>
        </p:spPr>
        <p:txBody>
          <a:bodyPr wrap="square" rtlCol="0">
            <a:spAutoFit/>
          </a:bodyPr>
          <a:lstStyle/>
          <a:p>
            <a:r>
              <a:rPr lang="pt-PT" sz="1600" b="1" dirty="0" smtClean="0">
                <a:solidFill>
                  <a:srgbClr val="000000"/>
                </a:solidFill>
              </a:rPr>
              <a:t>Grandes animais, pássaros, e florestas de terra alta</a:t>
            </a:r>
            <a:endParaRPr lang="pt-BR" sz="1600" b="1" dirty="0">
              <a:solidFill>
                <a:srgbClr val="000000"/>
              </a:solidFill>
            </a:endParaRPr>
          </a:p>
        </p:txBody>
      </p:sp>
      <p:sp>
        <p:nvSpPr>
          <p:cNvPr id="16" name="TextBox 15"/>
          <p:cNvSpPr txBox="1"/>
          <p:nvPr/>
        </p:nvSpPr>
        <p:spPr>
          <a:xfrm>
            <a:off x="3707904" y="5160017"/>
            <a:ext cx="3672408" cy="338554"/>
          </a:xfrm>
          <a:prstGeom prst="rect">
            <a:avLst/>
          </a:prstGeom>
          <a:noFill/>
        </p:spPr>
        <p:txBody>
          <a:bodyPr wrap="square" rtlCol="0">
            <a:spAutoFit/>
          </a:bodyPr>
          <a:lstStyle/>
          <a:p>
            <a:pPr algn="r"/>
            <a:r>
              <a:rPr lang="pt-PT" sz="1600" b="1" dirty="0" smtClean="0">
                <a:solidFill>
                  <a:schemeClr val="bg1"/>
                </a:solidFill>
              </a:rPr>
              <a:t>Animais e plantas na beira do mar</a:t>
            </a:r>
            <a:endParaRPr lang="pt-BR" sz="1600" b="1" dirty="0">
              <a:solidFill>
                <a:schemeClr val="bg1"/>
              </a:solidFill>
            </a:endParaRPr>
          </a:p>
        </p:txBody>
      </p:sp>
      <p:sp>
        <p:nvSpPr>
          <p:cNvPr id="17" name="TextBox 16"/>
          <p:cNvSpPr txBox="1"/>
          <p:nvPr/>
        </p:nvSpPr>
        <p:spPr>
          <a:xfrm>
            <a:off x="1923366" y="5924025"/>
            <a:ext cx="6408712" cy="338554"/>
          </a:xfrm>
          <a:prstGeom prst="rect">
            <a:avLst/>
          </a:prstGeom>
          <a:noFill/>
        </p:spPr>
        <p:txBody>
          <a:bodyPr wrap="square" rtlCol="0">
            <a:spAutoFit/>
          </a:bodyPr>
          <a:lstStyle/>
          <a:p>
            <a:pPr algn="r"/>
            <a:r>
              <a:rPr lang="pt-PT" sz="1600" b="1" dirty="0" smtClean="0">
                <a:solidFill>
                  <a:schemeClr val="bg1"/>
                </a:solidFill>
              </a:rPr>
              <a:t>Animais marinhos que vivem no fundo do mar.</a:t>
            </a:r>
            <a:endParaRPr lang="pt-BR" sz="1600" b="1" dirty="0">
              <a:solidFill>
                <a:schemeClr val="bg1"/>
              </a:solidFill>
            </a:endParaRPr>
          </a:p>
        </p:txBody>
      </p:sp>
      <p:sp>
        <p:nvSpPr>
          <p:cNvPr id="19" name="TextBox 18"/>
          <p:cNvSpPr txBox="1"/>
          <p:nvPr/>
        </p:nvSpPr>
        <p:spPr>
          <a:xfrm>
            <a:off x="467544" y="4110171"/>
            <a:ext cx="6408712" cy="830997"/>
          </a:xfrm>
          <a:prstGeom prst="rect">
            <a:avLst/>
          </a:prstGeom>
          <a:noFill/>
        </p:spPr>
        <p:txBody>
          <a:bodyPr wrap="square" rtlCol="0">
            <a:spAutoFit/>
          </a:bodyPr>
          <a:lstStyle/>
          <a:p>
            <a:r>
              <a:rPr lang="pt-PT" sz="1600" b="1" dirty="0" smtClean="0">
                <a:solidFill>
                  <a:schemeClr val="bg1"/>
                </a:solidFill>
              </a:rPr>
              <a:t> Pequenos mamíferos, </a:t>
            </a:r>
          </a:p>
          <a:p>
            <a:r>
              <a:rPr lang="pt-PT" sz="1600" b="1" dirty="0" smtClean="0">
                <a:solidFill>
                  <a:schemeClr val="bg1"/>
                </a:solidFill>
              </a:rPr>
              <a:t>                   dinossauros, anfíbios </a:t>
            </a:r>
          </a:p>
          <a:p>
            <a:r>
              <a:rPr lang="pt-PT" sz="1600" b="1" dirty="0" smtClean="0">
                <a:solidFill>
                  <a:schemeClr val="bg1"/>
                </a:solidFill>
              </a:rPr>
              <a:t>                              e florestas de terra baixa.</a:t>
            </a:r>
            <a:endParaRPr lang="pt-BR" sz="1600" b="1" dirty="0">
              <a:solidFill>
                <a:schemeClr val="bg1"/>
              </a:solidFill>
            </a:endParaRPr>
          </a:p>
        </p:txBody>
      </p:sp>
      <p:sp>
        <p:nvSpPr>
          <p:cNvPr id="20" name="TextBox 19"/>
          <p:cNvSpPr txBox="1"/>
          <p:nvPr/>
        </p:nvSpPr>
        <p:spPr>
          <a:xfrm>
            <a:off x="5868144" y="4938532"/>
            <a:ext cx="1620688" cy="307777"/>
          </a:xfrm>
          <a:prstGeom prst="rect">
            <a:avLst/>
          </a:prstGeom>
          <a:noFill/>
        </p:spPr>
        <p:txBody>
          <a:bodyPr wrap="square" rtlCol="0">
            <a:spAutoFit/>
          </a:bodyPr>
          <a:lstStyle/>
          <a:p>
            <a:r>
              <a:rPr lang="pt-PT" sz="1400" b="1" dirty="0" smtClean="0">
                <a:solidFill>
                  <a:srgbClr val="000000"/>
                </a:solidFill>
              </a:rPr>
              <a:t>Pântano</a:t>
            </a:r>
            <a:endParaRPr lang="pt-BR" sz="1400" b="1" dirty="0">
              <a:solidFill>
                <a:srgbClr val="000000"/>
              </a:solidFill>
            </a:endParaRPr>
          </a:p>
        </p:txBody>
      </p:sp>
      <p:sp>
        <p:nvSpPr>
          <p:cNvPr id="21" name="TextBox 20"/>
          <p:cNvSpPr txBox="1"/>
          <p:nvPr/>
        </p:nvSpPr>
        <p:spPr>
          <a:xfrm>
            <a:off x="2987824" y="1575453"/>
            <a:ext cx="3672408" cy="369332"/>
          </a:xfrm>
          <a:prstGeom prst="rect">
            <a:avLst/>
          </a:prstGeom>
          <a:noFill/>
        </p:spPr>
        <p:txBody>
          <a:bodyPr wrap="square" rtlCol="0">
            <a:spAutoFit/>
          </a:bodyPr>
          <a:lstStyle/>
          <a:p>
            <a:pPr algn="ctr"/>
            <a:r>
              <a:rPr lang="pt-PT" dirty="0" smtClean="0">
                <a:solidFill>
                  <a:srgbClr val="000000"/>
                </a:solidFill>
                <a:latin typeface="Arial Black" pitchFamily="34" charset="0"/>
              </a:rPr>
              <a:t>ZONEAMENTO ECOLÓGICO:</a:t>
            </a:r>
            <a:endParaRPr lang="pt-BR" dirty="0">
              <a:solidFill>
                <a:srgbClr val="000000"/>
              </a:solidFill>
              <a:latin typeface="Arial Black" pitchFamily="34" charset="0"/>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12" name="TextBox 11"/>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pic>
        <p:nvPicPr>
          <p:cNvPr id="21" name="Picture 20" descr="ezta.jpg"/>
          <p:cNvPicPr>
            <a:picLocks noChangeAspect="1"/>
          </p:cNvPicPr>
          <p:nvPr/>
        </p:nvPicPr>
        <p:blipFill>
          <a:blip r:embed="rId3" cstate="print"/>
          <a:stretch>
            <a:fillRect/>
          </a:stretch>
        </p:blipFill>
        <p:spPr>
          <a:xfrm>
            <a:off x="0" y="1556792"/>
            <a:ext cx="9144000" cy="5266981"/>
          </a:xfrm>
          <a:prstGeom prst="rect">
            <a:avLst/>
          </a:prstGeom>
        </p:spPr>
      </p:pic>
      <p:sp>
        <p:nvSpPr>
          <p:cNvPr id="22" name="TextBox 21"/>
          <p:cNvSpPr txBox="1"/>
          <p:nvPr/>
        </p:nvSpPr>
        <p:spPr>
          <a:xfrm>
            <a:off x="742187" y="6167325"/>
            <a:ext cx="7560840" cy="646331"/>
          </a:xfrm>
          <a:prstGeom prst="rect">
            <a:avLst/>
          </a:prstGeom>
          <a:noFill/>
        </p:spPr>
        <p:txBody>
          <a:bodyPr wrap="square" rtlCol="0">
            <a:spAutoFit/>
          </a:bodyPr>
          <a:lstStyle/>
          <a:p>
            <a:pPr algn="ctr"/>
            <a:r>
              <a:rPr lang="pt-PT" b="1" dirty="0" smtClean="0">
                <a:solidFill>
                  <a:srgbClr val="000000"/>
                </a:solidFill>
              </a:rPr>
              <a:t>Distribuição proposta dos organismos antes do dilúvio e a sua ordem na coluna geológica.</a:t>
            </a:r>
            <a:endParaRPr lang="en-US" b="1" dirty="0" smtClean="0">
              <a:solidFill>
                <a:srgbClr val="000000"/>
              </a:solidFill>
            </a:endParaRPr>
          </a:p>
        </p:txBody>
      </p:sp>
      <p:cxnSp>
        <p:nvCxnSpPr>
          <p:cNvPr id="25" name="Straight Arrow Connector 24"/>
          <p:cNvCxnSpPr/>
          <p:nvPr/>
        </p:nvCxnSpPr>
        <p:spPr bwMode="auto">
          <a:xfrm flipH="1">
            <a:off x="6084168" y="4581128"/>
            <a:ext cx="936104" cy="0"/>
          </a:xfrm>
          <a:prstGeom prst="straightConnector1">
            <a:avLst/>
          </a:prstGeom>
          <a:solidFill>
            <a:schemeClr val="accent1"/>
          </a:solidFill>
          <a:ln w="127000" cap="flat" cmpd="sng" algn="ctr">
            <a:solidFill>
              <a:schemeClr val="tx1"/>
            </a:solidFill>
            <a:prstDash val="solid"/>
            <a:round/>
            <a:headEnd type="none" w="med" len="med"/>
            <a:tailEnd type="triangle"/>
          </a:ln>
          <a:effectLst/>
        </p:spPr>
      </p:cxnSp>
      <p:cxnSp>
        <p:nvCxnSpPr>
          <p:cNvPr id="28" name="Straight Arrow Connector 27"/>
          <p:cNvCxnSpPr/>
          <p:nvPr/>
        </p:nvCxnSpPr>
        <p:spPr bwMode="auto">
          <a:xfrm flipH="1">
            <a:off x="6228184" y="5661248"/>
            <a:ext cx="936104" cy="0"/>
          </a:xfrm>
          <a:prstGeom prst="straightConnector1">
            <a:avLst/>
          </a:prstGeom>
          <a:solidFill>
            <a:schemeClr val="accent1"/>
          </a:solidFill>
          <a:ln w="127000" cap="flat" cmpd="sng" algn="ctr">
            <a:solidFill>
              <a:schemeClr val="accent6">
                <a:lumMod val="60000"/>
                <a:lumOff val="40000"/>
              </a:schemeClr>
            </a:solidFill>
            <a:prstDash val="solid"/>
            <a:round/>
            <a:headEnd type="none" w="med" len="med"/>
            <a:tailEnd type="triangle"/>
          </a:ln>
          <a:effectLst/>
        </p:spPr>
      </p:cxnSp>
      <p:cxnSp>
        <p:nvCxnSpPr>
          <p:cNvPr id="29" name="Straight Arrow Connector 28"/>
          <p:cNvCxnSpPr>
            <a:stCxn id="40" idx="1"/>
          </p:cNvCxnSpPr>
          <p:nvPr/>
        </p:nvCxnSpPr>
        <p:spPr bwMode="auto">
          <a:xfrm flipH="1">
            <a:off x="5076056" y="3597117"/>
            <a:ext cx="1763688" cy="551963"/>
          </a:xfrm>
          <a:prstGeom prst="straightConnector1">
            <a:avLst/>
          </a:prstGeom>
          <a:solidFill>
            <a:schemeClr val="accent1"/>
          </a:solidFill>
          <a:ln w="127000" cap="flat" cmpd="sng" algn="ctr">
            <a:solidFill>
              <a:srgbClr val="00B050"/>
            </a:solidFill>
            <a:prstDash val="solid"/>
            <a:round/>
            <a:headEnd type="none" w="med" len="med"/>
            <a:tailEnd type="triangle"/>
          </a:ln>
          <a:effectLst/>
        </p:spPr>
      </p:cxnSp>
      <p:cxnSp>
        <p:nvCxnSpPr>
          <p:cNvPr id="30" name="Straight Arrow Connector 29"/>
          <p:cNvCxnSpPr/>
          <p:nvPr/>
        </p:nvCxnSpPr>
        <p:spPr bwMode="auto">
          <a:xfrm flipH="1">
            <a:off x="1979712" y="1916832"/>
            <a:ext cx="864097" cy="1008112"/>
          </a:xfrm>
          <a:prstGeom prst="straightConnector1">
            <a:avLst/>
          </a:prstGeom>
          <a:solidFill>
            <a:schemeClr val="accent1"/>
          </a:solidFill>
          <a:ln w="127000" cap="flat" cmpd="sng" algn="ctr">
            <a:solidFill>
              <a:schemeClr val="tx2">
                <a:lumMod val="50000"/>
                <a:lumOff val="50000"/>
              </a:schemeClr>
            </a:solidFill>
            <a:prstDash val="solid"/>
            <a:round/>
            <a:headEnd type="none" w="med" len="med"/>
            <a:tailEnd type="triangle"/>
          </a:ln>
          <a:effectLst/>
        </p:spPr>
      </p:cxnSp>
      <p:cxnSp>
        <p:nvCxnSpPr>
          <p:cNvPr id="31" name="Straight Arrow Connector 30"/>
          <p:cNvCxnSpPr/>
          <p:nvPr/>
        </p:nvCxnSpPr>
        <p:spPr bwMode="auto">
          <a:xfrm flipH="1">
            <a:off x="3635896" y="2708920"/>
            <a:ext cx="1944216" cy="864096"/>
          </a:xfrm>
          <a:prstGeom prst="straightConnector1">
            <a:avLst/>
          </a:prstGeom>
          <a:solidFill>
            <a:schemeClr val="accent1"/>
          </a:solidFill>
          <a:ln w="127000" cap="flat" cmpd="sng" algn="ctr">
            <a:solidFill>
              <a:srgbClr val="00B0F0"/>
            </a:solidFill>
            <a:prstDash val="solid"/>
            <a:round/>
            <a:headEnd type="none" w="med" len="med"/>
            <a:tailEnd type="triangle"/>
          </a:ln>
          <a:effectLst/>
        </p:spPr>
      </p:cxnSp>
      <p:sp>
        <p:nvSpPr>
          <p:cNvPr id="32" name="TextBox 31"/>
          <p:cNvSpPr txBox="1"/>
          <p:nvPr/>
        </p:nvSpPr>
        <p:spPr>
          <a:xfrm rot="695407">
            <a:off x="725110" y="3258831"/>
            <a:ext cx="2135194" cy="246221"/>
          </a:xfrm>
          <a:prstGeom prst="rect">
            <a:avLst/>
          </a:prstGeom>
          <a:noFill/>
        </p:spPr>
        <p:txBody>
          <a:bodyPr wrap="square" rtlCol="0">
            <a:spAutoFit/>
          </a:bodyPr>
          <a:lstStyle/>
          <a:p>
            <a:r>
              <a:rPr lang="pt-BR" sz="1000" b="1" dirty="0" smtClean="0">
                <a:solidFill>
                  <a:schemeClr val="bg1"/>
                </a:solidFill>
                <a:latin typeface="Arial Black" pitchFamily="34" charset="0"/>
              </a:rPr>
              <a:t>CENOZÓICA</a:t>
            </a:r>
            <a:endParaRPr lang="pt-BR" sz="1000" b="1" dirty="0">
              <a:solidFill>
                <a:schemeClr val="bg1"/>
              </a:solidFill>
              <a:latin typeface="Arial Black" pitchFamily="34" charset="0"/>
            </a:endParaRPr>
          </a:p>
        </p:txBody>
      </p:sp>
      <p:sp>
        <p:nvSpPr>
          <p:cNvPr id="33" name="TextBox 32"/>
          <p:cNvSpPr txBox="1"/>
          <p:nvPr/>
        </p:nvSpPr>
        <p:spPr>
          <a:xfrm rot="552552">
            <a:off x="744695" y="3480484"/>
            <a:ext cx="2232248" cy="276999"/>
          </a:xfrm>
          <a:prstGeom prst="rect">
            <a:avLst/>
          </a:prstGeom>
          <a:noFill/>
        </p:spPr>
        <p:txBody>
          <a:bodyPr wrap="square" rtlCol="0">
            <a:spAutoFit/>
          </a:bodyPr>
          <a:lstStyle/>
          <a:p>
            <a:r>
              <a:rPr lang="pt-BR" sz="1200" b="1" dirty="0" smtClean="0">
                <a:solidFill>
                  <a:schemeClr val="bg1"/>
                </a:solidFill>
                <a:latin typeface="Arial Black" pitchFamily="34" charset="0"/>
              </a:rPr>
              <a:t>MESOZÓICA</a:t>
            </a:r>
            <a:endParaRPr lang="pt-BR" sz="1200" b="1" dirty="0">
              <a:solidFill>
                <a:schemeClr val="bg1"/>
              </a:solidFill>
              <a:latin typeface="Arial Black" pitchFamily="34" charset="0"/>
            </a:endParaRPr>
          </a:p>
        </p:txBody>
      </p:sp>
      <p:sp>
        <p:nvSpPr>
          <p:cNvPr id="34" name="TextBox 33"/>
          <p:cNvSpPr txBox="1"/>
          <p:nvPr/>
        </p:nvSpPr>
        <p:spPr>
          <a:xfrm rot="763235">
            <a:off x="744159" y="3854051"/>
            <a:ext cx="2232248" cy="338554"/>
          </a:xfrm>
          <a:prstGeom prst="rect">
            <a:avLst/>
          </a:prstGeom>
          <a:noFill/>
        </p:spPr>
        <p:txBody>
          <a:bodyPr wrap="square" rtlCol="0">
            <a:spAutoFit/>
          </a:bodyPr>
          <a:lstStyle/>
          <a:p>
            <a:r>
              <a:rPr lang="pt-BR" sz="1600" b="1" dirty="0" smtClean="0">
                <a:solidFill>
                  <a:schemeClr val="bg1"/>
                </a:solidFill>
                <a:latin typeface="Arial Black" pitchFamily="34" charset="0"/>
              </a:rPr>
              <a:t>PALEOZÓICA</a:t>
            </a:r>
            <a:endParaRPr lang="pt-BR" sz="1600" b="1" dirty="0">
              <a:solidFill>
                <a:schemeClr val="bg1"/>
              </a:solidFill>
              <a:latin typeface="Arial Black" pitchFamily="34" charset="0"/>
            </a:endParaRPr>
          </a:p>
        </p:txBody>
      </p:sp>
      <p:sp>
        <p:nvSpPr>
          <p:cNvPr id="35" name="TextBox 34"/>
          <p:cNvSpPr txBox="1"/>
          <p:nvPr/>
        </p:nvSpPr>
        <p:spPr>
          <a:xfrm rot="856987">
            <a:off x="746214" y="4337255"/>
            <a:ext cx="2591781" cy="400110"/>
          </a:xfrm>
          <a:prstGeom prst="rect">
            <a:avLst/>
          </a:prstGeom>
          <a:noFill/>
        </p:spPr>
        <p:txBody>
          <a:bodyPr wrap="square" rtlCol="0">
            <a:spAutoFit/>
          </a:bodyPr>
          <a:lstStyle/>
          <a:p>
            <a:r>
              <a:rPr lang="en-US" sz="2000" b="1" dirty="0" smtClean="0">
                <a:solidFill>
                  <a:schemeClr val="bg1"/>
                </a:solidFill>
                <a:latin typeface="Arial Black" pitchFamily="34" charset="0"/>
              </a:rPr>
              <a:t>PRÉ-CAMBRIANO</a:t>
            </a:r>
            <a:endParaRPr lang="pt-BR" sz="2000" b="1" dirty="0">
              <a:solidFill>
                <a:schemeClr val="bg1"/>
              </a:solidFill>
              <a:latin typeface="Arial Black" pitchFamily="34" charset="0"/>
            </a:endParaRPr>
          </a:p>
        </p:txBody>
      </p:sp>
      <p:sp>
        <p:nvSpPr>
          <p:cNvPr id="36" name="TextBox 35"/>
          <p:cNvSpPr txBox="1"/>
          <p:nvPr/>
        </p:nvSpPr>
        <p:spPr>
          <a:xfrm>
            <a:off x="1833060" y="3446766"/>
            <a:ext cx="2232248" cy="646331"/>
          </a:xfrm>
          <a:prstGeom prst="rect">
            <a:avLst/>
          </a:prstGeom>
          <a:noFill/>
        </p:spPr>
        <p:txBody>
          <a:bodyPr wrap="square" rtlCol="0">
            <a:spAutoFit/>
          </a:bodyPr>
          <a:lstStyle/>
          <a:p>
            <a:r>
              <a:rPr lang="pt-PT" b="1" dirty="0" smtClean="0">
                <a:solidFill>
                  <a:srgbClr val="FFFF00"/>
                </a:solidFill>
                <a:effectLst>
                  <a:outerShdw blurRad="38100" dist="38100" dir="2700000" algn="tl">
                    <a:srgbClr val="000000">
                      <a:alpha val="43137"/>
                    </a:srgbClr>
                  </a:outerShdw>
                </a:effectLst>
              </a:rPr>
              <a:t>Lago</a:t>
            </a:r>
            <a:endParaRPr lang="en-US" b="1" dirty="0" smtClean="0">
              <a:solidFill>
                <a:srgbClr val="FFFF00"/>
              </a:solidFill>
              <a:effectLst>
                <a:outerShdw blurRad="38100" dist="38100" dir="2700000" algn="tl">
                  <a:srgbClr val="000000">
                    <a:alpha val="43137"/>
                  </a:srgbClr>
                </a:outerShdw>
              </a:effectLst>
            </a:endParaRPr>
          </a:p>
          <a:p>
            <a:endParaRPr lang="pt-BR" b="1" dirty="0">
              <a:solidFill>
                <a:srgbClr val="FFFF00"/>
              </a:solidFill>
              <a:effectLst>
                <a:outerShdw blurRad="38100" dist="38100" dir="2700000" algn="tl">
                  <a:srgbClr val="000000">
                    <a:alpha val="43137"/>
                  </a:srgbClr>
                </a:outerShdw>
              </a:effectLst>
            </a:endParaRPr>
          </a:p>
        </p:txBody>
      </p:sp>
      <p:sp>
        <p:nvSpPr>
          <p:cNvPr id="37" name="TextBox 36"/>
          <p:cNvSpPr txBox="1"/>
          <p:nvPr/>
        </p:nvSpPr>
        <p:spPr>
          <a:xfrm>
            <a:off x="5364088" y="4803885"/>
            <a:ext cx="2232248" cy="369332"/>
          </a:xfrm>
          <a:prstGeom prst="rect">
            <a:avLst/>
          </a:prstGeom>
          <a:noFill/>
        </p:spPr>
        <p:txBody>
          <a:bodyPr wrap="square" rtlCol="0">
            <a:spAutoFit/>
          </a:bodyPr>
          <a:lstStyle/>
          <a:p>
            <a:r>
              <a:rPr lang="pt-PT" b="1" dirty="0" smtClean="0">
                <a:solidFill>
                  <a:srgbClr val="FFFF00"/>
                </a:solidFill>
                <a:effectLst>
                  <a:outerShdw blurRad="38100" dist="38100" dir="2700000" algn="tl">
                    <a:srgbClr val="000000">
                      <a:alpha val="43137"/>
                    </a:srgbClr>
                  </a:outerShdw>
                </a:effectLst>
              </a:rPr>
              <a:t>Grande Mar</a:t>
            </a:r>
            <a:endParaRPr lang="en-US" b="1" dirty="0" smtClean="0">
              <a:solidFill>
                <a:srgbClr val="FFFF00"/>
              </a:solidFill>
              <a:effectLst>
                <a:outerShdw blurRad="38100" dist="38100" dir="2700000" algn="tl">
                  <a:srgbClr val="000000">
                    <a:alpha val="43137"/>
                  </a:srgbClr>
                </a:outerShdw>
              </a:effectLst>
            </a:endParaRPr>
          </a:p>
        </p:txBody>
      </p:sp>
      <p:sp>
        <p:nvSpPr>
          <p:cNvPr id="38" name="TextBox 37"/>
          <p:cNvSpPr txBox="1"/>
          <p:nvPr/>
        </p:nvSpPr>
        <p:spPr>
          <a:xfrm>
            <a:off x="3419872" y="4294837"/>
            <a:ext cx="2232248" cy="646331"/>
          </a:xfrm>
          <a:prstGeom prst="rect">
            <a:avLst/>
          </a:prstGeom>
          <a:noFill/>
        </p:spPr>
        <p:txBody>
          <a:bodyPr wrap="square" rtlCol="0">
            <a:spAutoFit/>
          </a:bodyPr>
          <a:lstStyle/>
          <a:p>
            <a:r>
              <a:rPr lang="pt-PT" b="1" dirty="0" smtClean="0">
                <a:solidFill>
                  <a:srgbClr val="FFFF00"/>
                </a:solidFill>
                <a:effectLst>
                  <a:outerShdw blurRad="38100" dist="38100" dir="2700000" algn="tl">
                    <a:srgbClr val="000000">
                      <a:alpha val="43137"/>
                    </a:srgbClr>
                  </a:outerShdw>
                </a:effectLst>
              </a:rPr>
              <a:t>Pântano</a:t>
            </a:r>
            <a:endParaRPr lang="en-US" b="1" dirty="0" smtClean="0">
              <a:solidFill>
                <a:srgbClr val="FFFF00"/>
              </a:solidFill>
              <a:effectLst>
                <a:outerShdw blurRad="38100" dist="38100" dir="2700000" algn="tl">
                  <a:srgbClr val="000000">
                    <a:alpha val="43137"/>
                  </a:srgbClr>
                </a:outerShdw>
              </a:effectLst>
            </a:endParaRPr>
          </a:p>
          <a:p>
            <a:endParaRPr lang="pt-BR" b="1" dirty="0">
              <a:solidFill>
                <a:srgbClr val="FFFF00"/>
              </a:solidFill>
              <a:effectLst>
                <a:outerShdw blurRad="38100" dist="38100" dir="2700000" algn="tl">
                  <a:srgbClr val="000000">
                    <a:alpha val="43137"/>
                  </a:srgbClr>
                </a:outerShdw>
              </a:effectLst>
            </a:endParaRPr>
          </a:p>
        </p:txBody>
      </p:sp>
      <p:sp>
        <p:nvSpPr>
          <p:cNvPr id="39" name="TextBox 38"/>
          <p:cNvSpPr txBox="1"/>
          <p:nvPr/>
        </p:nvSpPr>
        <p:spPr>
          <a:xfrm>
            <a:off x="6804248" y="5374957"/>
            <a:ext cx="2304256" cy="646331"/>
          </a:xfrm>
          <a:prstGeom prst="rect">
            <a:avLst/>
          </a:prstGeom>
          <a:solidFill>
            <a:schemeClr val="accent6">
              <a:lumMod val="60000"/>
              <a:lumOff val="40000"/>
            </a:schemeClr>
          </a:solidFill>
          <a:ln>
            <a:solidFill>
              <a:srgbClr val="000000"/>
            </a:solidFill>
          </a:ln>
        </p:spPr>
        <p:txBody>
          <a:bodyPr wrap="square" rtlCol="0">
            <a:spAutoFit/>
          </a:bodyPr>
          <a:lstStyle/>
          <a:p>
            <a:pPr algn="ctr"/>
            <a:r>
              <a:rPr lang="pt-BR" b="1" dirty="0" smtClean="0">
                <a:solidFill>
                  <a:srgbClr val="000000"/>
                </a:solidFill>
              </a:rPr>
              <a:t>Rochas de Criação (sem vida)</a:t>
            </a:r>
            <a:endParaRPr lang="pt-BR" b="1" dirty="0">
              <a:solidFill>
                <a:srgbClr val="000000"/>
              </a:solidFill>
            </a:endParaRPr>
          </a:p>
        </p:txBody>
      </p:sp>
      <p:sp>
        <p:nvSpPr>
          <p:cNvPr id="40" name="TextBox 39"/>
          <p:cNvSpPr txBox="1"/>
          <p:nvPr/>
        </p:nvSpPr>
        <p:spPr>
          <a:xfrm>
            <a:off x="6839744" y="2996952"/>
            <a:ext cx="2304256" cy="1200329"/>
          </a:xfrm>
          <a:prstGeom prst="rect">
            <a:avLst/>
          </a:prstGeom>
          <a:solidFill>
            <a:srgbClr val="00B050"/>
          </a:solidFill>
          <a:ln>
            <a:solidFill>
              <a:srgbClr val="000000"/>
            </a:solidFill>
          </a:ln>
        </p:spPr>
        <p:txBody>
          <a:bodyPr wrap="square" rtlCol="0">
            <a:spAutoFit/>
          </a:bodyPr>
          <a:lstStyle/>
          <a:p>
            <a:pPr algn="ctr"/>
            <a:r>
              <a:rPr lang="pt-BR" b="1" dirty="0" smtClean="0">
                <a:solidFill>
                  <a:srgbClr val="000000"/>
                </a:solidFill>
              </a:rPr>
              <a:t>Rochas com fósseis de animais e plantas na beira do mar.</a:t>
            </a:r>
            <a:endParaRPr lang="pt-BR" b="1" dirty="0">
              <a:solidFill>
                <a:srgbClr val="000000"/>
              </a:solidFill>
            </a:endParaRPr>
          </a:p>
        </p:txBody>
      </p:sp>
      <p:sp>
        <p:nvSpPr>
          <p:cNvPr id="41" name="TextBox 40"/>
          <p:cNvSpPr txBox="1"/>
          <p:nvPr/>
        </p:nvSpPr>
        <p:spPr>
          <a:xfrm>
            <a:off x="5220072" y="1988840"/>
            <a:ext cx="2736304" cy="923330"/>
          </a:xfrm>
          <a:prstGeom prst="rect">
            <a:avLst/>
          </a:prstGeom>
          <a:solidFill>
            <a:srgbClr val="00B0F0"/>
          </a:solidFill>
          <a:ln>
            <a:solidFill>
              <a:srgbClr val="000000"/>
            </a:solidFill>
          </a:ln>
        </p:spPr>
        <p:txBody>
          <a:bodyPr wrap="square" rtlCol="0">
            <a:spAutoFit/>
          </a:bodyPr>
          <a:lstStyle/>
          <a:p>
            <a:pPr algn="ctr"/>
            <a:r>
              <a:rPr lang="pt-BR" b="1" dirty="0" smtClean="0">
                <a:solidFill>
                  <a:srgbClr val="000000"/>
                </a:solidFill>
              </a:rPr>
              <a:t>Rochas com fósseis de pequenos mamíferos da terra baixa.</a:t>
            </a:r>
            <a:endParaRPr lang="pt-BR" b="1" dirty="0">
              <a:solidFill>
                <a:srgbClr val="000000"/>
              </a:solidFill>
            </a:endParaRPr>
          </a:p>
        </p:txBody>
      </p:sp>
      <p:sp>
        <p:nvSpPr>
          <p:cNvPr id="42" name="TextBox 41"/>
          <p:cNvSpPr txBox="1"/>
          <p:nvPr/>
        </p:nvSpPr>
        <p:spPr>
          <a:xfrm>
            <a:off x="2699792" y="1700808"/>
            <a:ext cx="2304256" cy="923330"/>
          </a:xfrm>
          <a:prstGeom prst="rect">
            <a:avLst/>
          </a:prstGeom>
          <a:solidFill>
            <a:schemeClr val="tx2">
              <a:lumMod val="50000"/>
              <a:lumOff val="50000"/>
            </a:schemeClr>
          </a:solidFill>
          <a:ln>
            <a:solidFill>
              <a:srgbClr val="000000"/>
            </a:solidFill>
          </a:ln>
        </p:spPr>
        <p:txBody>
          <a:bodyPr wrap="square" rtlCol="0">
            <a:spAutoFit/>
          </a:bodyPr>
          <a:lstStyle/>
          <a:p>
            <a:pPr algn="ctr"/>
            <a:r>
              <a:rPr lang="pt-BR" b="1" dirty="0" smtClean="0">
                <a:solidFill>
                  <a:srgbClr val="000000"/>
                </a:solidFill>
              </a:rPr>
              <a:t>Rochas com fósseis de animais grandes.</a:t>
            </a:r>
            <a:endParaRPr lang="pt-BR" b="1" dirty="0">
              <a:solidFill>
                <a:srgbClr val="000000"/>
              </a:solidFill>
            </a:endParaRPr>
          </a:p>
        </p:txBody>
      </p:sp>
      <p:sp>
        <p:nvSpPr>
          <p:cNvPr id="43" name="TextBox 42"/>
          <p:cNvSpPr txBox="1"/>
          <p:nvPr/>
        </p:nvSpPr>
        <p:spPr>
          <a:xfrm>
            <a:off x="6839744" y="4293096"/>
            <a:ext cx="2304256" cy="923330"/>
          </a:xfrm>
          <a:prstGeom prst="rect">
            <a:avLst/>
          </a:prstGeom>
          <a:solidFill>
            <a:schemeClr val="tx1"/>
          </a:solidFill>
          <a:ln>
            <a:solidFill>
              <a:schemeClr val="tx1"/>
            </a:solidFill>
          </a:ln>
        </p:spPr>
        <p:txBody>
          <a:bodyPr wrap="square" rtlCol="0">
            <a:spAutoFit/>
          </a:bodyPr>
          <a:lstStyle/>
          <a:p>
            <a:pPr algn="ctr"/>
            <a:r>
              <a:rPr lang="pt-BR" b="1" dirty="0" smtClean="0">
                <a:solidFill>
                  <a:srgbClr val="000000"/>
                </a:solidFill>
              </a:rPr>
              <a:t>Rochas com fósseis marinas e costais.</a:t>
            </a:r>
            <a:endParaRPr lang="pt-BR" b="1" dirty="0">
              <a:solidFill>
                <a:srgbClr val="000000"/>
              </a:solidFill>
            </a:endParaRPr>
          </a:p>
        </p:txBody>
      </p:sp>
      <p:sp>
        <p:nvSpPr>
          <p:cNvPr id="51" name="TextBox 50"/>
          <p:cNvSpPr txBox="1"/>
          <p:nvPr/>
        </p:nvSpPr>
        <p:spPr>
          <a:xfrm>
            <a:off x="54157" y="1610138"/>
            <a:ext cx="2520280" cy="646331"/>
          </a:xfrm>
          <a:prstGeom prst="rect">
            <a:avLst/>
          </a:prstGeom>
          <a:noFill/>
        </p:spPr>
        <p:txBody>
          <a:bodyPr wrap="square" rtlCol="0">
            <a:spAutoFit/>
          </a:bodyPr>
          <a:lstStyle/>
          <a:p>
            <a:pPr algn="ctr"/>
            <a:r>
              <a:rPr lang="pt-PT" dirty="0" smtClean="0">
                <a:solidFill>
                  <a:srgbClr val="000000"/>
                </a:solidFill>
                <a:latin typeface="Arial Black" pitchFamily="34" charset="0"/>
              </a:rPr>
              <a:t>ZONEAMENTO ECOLÓGICO:</a:t>
            </a:r>
            <a:endParaRPr lang="pt-BR" dirty="0">
              <a:solidFill>
                <a:srgbClr val="000000"/>
              </a:solidFill>
              <a:latin typeface="Arial Black" pitchFamily="34" charset="0"/>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206"/>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12" name="TextBox 11"/>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pic>
        <p:nvPicPr>
          <p:cNvPr id="14" name="Picture 13" descr="Picture1ab.png"/>
          <p:cNvPicPr>
            <a:picLocks noChangeAspect="1"/>
          </p:cNvPicPr>
          <p:nvPr/>
        </p:nvPicPr>
        <p:blipFill>
          <a:blip r:embed="rId3" cstate="print"/>
          <a:stretch>
            <a:fillRect/>
          </a:stretch>
        </p:blipFill>
        <p:spPr>
          <a:xfrm flipH="1">
            <a:off x="1574950" y="1745530"/>
            <a:ext cx="5979518" cy="4983694"/>
          </a:xfrm>
          <a:prstGeom prst="rect">
            <a:avLst/>
          </a:prstGeom>
        </p:spPr>
      </p:pic>
      <p:grpSp>
        <p:nvGrpSpPr>
          <p:cNvPr id="33" name="Group 32"/>
          <p:cNvGrpSpPr/>
          <p:nvPr/>
        </p:nvGrpSpPr>
        <p:grpSpPr>
          <a:xfrm>
            <a:off x="1331640" y="2376166"/>
            <a:ext cx="6480720" cy="4258065"/>
            <a:chOff x="1331640" y="2376166"/>
            <a:chExt cx="6480720" cy="4258065"/>
          </a:xfrm>
        </p:grpSpPr>
        <p:sp>
          <p:nvSpPr>
            <p:cNvPr id="18" name="TextBox 17"/>
            <p:cNvSpPr txBox="1"/>
            <p:nvPr/>
          </p:nvSpPr>
          <p:spPr>
            <a:xfrm>
              <a:off x="1450389" y="2376166"/>
              <a:ext cx="936104" cy="338554"/>
            </a:xfrm>
            <a:prstGeom prst="rect">
              <a:avLst/>
            </a:prstGeom>
            <a:noFill/>
          </p:spPr>
          <p:txBody>
            <a:bodyPr wrap="square" rtlCol="0">
              <a:spAutoFit/>
            </a:bodyPr>
            <a:lstStyle/>
            <a:p>
              <a:pPr algn="ctr"/>
              <a:r>
                <a:rPr lang="pt-PT" sz="1600" b="1" dirty="0" smtClean="0">
                  <a:solidFill>
                    <a:srgbClr val="000000"/>
                  </a:solidFill>
                </a:rPr>
                <a:t>Neve</a:t>
              </a:r>
              <a:endParaRPr lang="pt-BR" sz="1600" b="1" dirty="0">
                <a:solidFill>
                  <a:srgbClr val="000000"/>
                </a:solidFill>
              </a:endParaRPr>
            </a:p>
          </p:txBody>
        </p:sp>
        <p:sp>
          <p:nvSpPr>
            <p:cNvPr id="19" name="TextBox 18"/>
            <p:cNvSpPr txBox="1"/>
            <p:nvPr/>
          </p:nvSpPr>
          <p:spPr>
            <a:xfrm>
              <a:off x="1600217" y="2924944"/>
              <a:ext cx="1080120" cy="338554"/>
            </a:xfrm>
            <a:prstGeom prst="rect">
              <a:avLst/>
            </a:prstGeom>
            <a:noFill/>
          </p:spPr>
          <p:txBody>
            <a:bodyPr wrap="square" rtlCol="0">
              <a:spAutoFit/>
            </a:bodyPr>
            <a:lstStyle/>
            <a:p>
              <a:pPr algn="ctr"/>
              <a:r>
                <a:rPr lang="pt-PT" sz="1600" b="1" dirty="0" smtClean="0">
                  <a:solidFill>
                    <a:srgbClr val="000000"/>
                  </a:solidFill>
                </a:rPr>
                <a:t>Tundra</a:t>
              </a:r>
              <a:endParaRPr lang="pt-BR" sz="1600" b="1" dirty="0">
                <a:solidFill>
                  <a:srgbClr val="000000"/>
                </a:solidFill>
              </a:endParaRPr>
            </a:p>
          </p:txBody>
        </p:sp>
        <p:sp>
          <p:nvSpPr>
            <p:cNvPr id="20" name="TextBox 19"/>
            <p:cNvSpPr txBox="1"/>
            <p:nvPr/>
          </p:nvSpPr>
          <p:spPr>
            <a:xfrm>
              <a:off x="1672225" y="3528294"/>
              <a:ext cx="1584176" cy="584775"/>
            </a:xfrm>
            <a:prstGeom prst="rect">
              <a:avLst/>
            </a:prstGeom>
            <a:noFill/>
          </p:spPr>
          <p:txBody>
            <a:bodyPr wrap="square" rtlCol="0">
              <a:spAutoFit/>
            </a:bodyPr>
            <a:lstStyle/>
            <a:p>
              <a:pPr algn="ctr"/>
              <a:r>
                <a:rPr lang="pt-PT" sz="1600" b="1" dirty="0" smtClean="0">
                  <a:solidFill>
                    <a:srgbClr val="000000"/>
                  </a:solidFill>
                </a:rPr>
                <a:t>Floresta conífera</a:t>
              </a:r>
              <a:endParaRPr lang="pt-BR" sz="1600" b="1" dirty="0">
                <a:solidFill>
                  <a:srgbClr val="000000"/>
                </a:solidFill>
              </a:endParaRPr>
            </a:p>
          </p:txBody>
        </p:sp>
        <p:sp>
          <p:nvSpPr>
            <p:cNvPr id="21" name="TextBox 20"/>
            <p:cNvSpPr txBox="1"/>
            <p:nvPr/>
          </p:nvSpPr>
          <p:spPr>
            <a:xfrm>
              <a:off x="1979712" y="5085184"/>
              <a:ext cx="2736304" cy="338554"/>
            </a:xfrm>
            <a:prstGeom prst="rect">
              <a:avLst/>
            </a:prstGeom>
            <a:noFill/>
          </p:spPr>
          <p:txBody>
            <a:bodyPr wrap="square" rtlCol="0">
              <a:spAutoFit/>
            </a:bodyPr>
            <a:lstStyle/>
            <a:p>
              <a:pPr algn="ctr"/>
              <a:r>
                <a:rPr lang="pt-PT" sz="1600" b="1" dirty="0" smtClean="0">
                  <a:solidFill>
                    <a:srgbClr val="000000"/>
                  </a:solidFill>
                </a:rPr>
                <a:t>Campinas ou pradaria</a:t>
              </a:r>
              <a:endParaRPr lang="pt-BR" sz="1600" b="1" dirty="0">
                <a:solidFill>
                  <a:srgbClr val="000000"/>
                </a:solidFill>
              </a:endParaRPr>
            </a:p>
          </p:txBody>
        </p:sp>
        <p:sp>
          <p:nvSpPr>
            <p:cNvPr id="22" name="TextBox 21"/>
            <p:cNvSpPr txBox="1"/>
            <p:nvPr/>
          </p:nvSpPr>
          <p:spPr>
            <a:xfrm>
              <a:off x="1403648" y="4674622"/>
              <a:ext cx="2736304" cy="338554"/>
            </a:xfrm>
            <a:prstGeom prst="rect">
              <a:avLst/>
            </a:prstGeom>
            <a:noFill/>
          </p:spPr>
          <p:txBody>
            <a:bodyPr wrap="square" rtlCol="0">
              <a:spAutoFit/>
            </a:bodyPr>
            <a:lstStyle/>
            <a:p>
              <a:pPr algn="ctr"/>
              <a:r>
                <a:rPr lang="pt-PT" sz="1600" b="1" dirty="0" smtClean="0">
                  <a:solidFill>
                    <a:srgbClr val="000000"/>
                  </a:solidFill>
                </a:rPr>
                <a:t>Floresta tropical</a:t>
              </a:r>
              <a:endParaRPr lang="pt-BR" sz="1600" b="1" dirty="0">
                <a:solidFill>
                  <a:srgbClr val="000000"/>
                </a:solidFill>
              </a:endParaRPr>
            </a:p>
          </p:txBody>
        </p:sp>
        <p:sp>
          <p:nvSpPr>
            <p:cNvPr id="23" name="TextBox 22"/>
            <p:cNvSpPr txBox="1"/>
            <p:nvPr/>
          </p:nvSpPr>
          <p:spPr>
            <a:xfrm>
              <a:off x="1331640" y="4293096"/>
              <a:ext cx="2736304" cy="338554"/>
            </a:xfrm>
            <a:prstGeom prst="rect">
              <a:avLst/>
            </a:prstGeom>
            <a:noFill/>
          </p:spPr>
          <p:txBody>
            <a:bodyPr wrap="square" rtlCol="0">
              <a:spAutoFit/>
            </a:bodyPr>
            <a:lstStyle/>
            <a:p>
              <a:pPr algn="ctr"/>
              <a:r>
                <a:rPr lang="pt-PT" sz="1600" b="1" dirty="0" smtClean="0">
                  <a:solidFill>
                    <a:srgbClr val="000000"/>
                  </a:solidFill>
                </a:rPr>
                <a:t>Floresta temperada</a:t>
              </a:r>
              <a:endParaRPr lang="pt-BR" sz="1600" b="1" dirty="0">
                <a:solidFill>
                  <a:srgbClr val="000000"/>
                </a:solidFill>
              </a:endParaRPr>
            </a:p>
          </p:txBody>
        </p:sp>
        <p:sp>
          <p:nvSpPr>
            <p:cNvPr id="24" name="TextBox 23"/>
            <p:cNvSpPr txBox="1"/>
            <p:nvPr/>
          </p:nvSpPr>
          <p:spPr>
            <a:xfrm>
              <a:off x="2987824" y="5877272"/>
              <a:ext cx="3312368" cy="338554"/>
            </a:xfrm>
            <a:prstGeom prst="rect">
              <a:avLst/>
            </a:prstGeom>
            <a:noFill/>
          </p:spPr>
          <p:txBody>
            <a:bodyPr wrap="square" rtlCol="0">
              <a:spAutoFit/>
            </a:bodyPr>
            <a:lstStyle/>
            <a:p>
              <a:pPr algn="ctr"/>
              <a:r>
                <a:rPr lang="pt-BR" sz="1600" b="1" dirty="0" smtClean="0">
                  <a:solidFill>
                    <a:srgbClr val="000000"/>
                  </a:solidFill>
                </a:rPr>
                <a:t>Zona de superfície (mar aberto)</a:t>
              </a:r>
              <a:endParaRPr lang="pt-BR" sz="1600" b="1" dirty="0">
                <a:solidFill>
                  <a:srgbClr val="000000"/>
                </a:solidFill>
              </a:endParaRPr>
            </a:p>
          </p:txBody>
        </p:sp>
        <p:sp>
          <p:nvSpPr>
            <p:cNvPr id="25" name="TextBox 24"/>
            <p:cNvSpPr txBox="1"/>
            <p:nvPr/>
          </p:nvSpPr>
          <p:spPr>
            <a:xfrm>
              <a:off x="4824915" y="6237312"/>
              <a:ext cx="2736304" cy="338554"/>
            </a:xfrm>
            <a:prstGeom prst="rect">
              <a:avLst/>
            </a:prstGeom>
            <a:noFill/>
          </p:spPr>
          <p:txBody>
            <a:bodyPr wrap="square" rtlCol="0">
              <a:spAutoFit/>
            </a:bodyPr>
            <a:lstStyle/>
            <a:p>
              <a:pPr algn="ctr"/>
              <a:r>
                <a:rPr lang="pt-BR" sz="1600" b="1" dirty="0" smtClean="0">
                  <a:solidFill>
                    <a:srgbClr val="000000"/>
                  </a:solidFill>
                </a:rPr>
                <a:t>Zona abissal</a:t>
              </a:r>
              <a:endParaRPr lang="pt-BR" sz="1600" b="1" dirty="0">
                <a:solidFill>
                  <a:srgbClr val="000000"/>
                </a:solidFill>
              </a:endParaRPr>
            </a:p>
          </p:txBody>
        </p:sp>
        <p:sp>
          <p:nvSpPr>
            <p:cNvPr id="26" name="TextBox 25"/>
            <p:cNvSpPr txBox="1"/>
            <p:nvPr/>
          </p:nvSpPr>
          <p:spPr>
            <a:xfrm>
              <a:off x="4283968" y="5242843"/>
              <a:ext cx="1728192" cy="338554"/>
            </a:xfrm>
            <a:prstGeom prst="rect">
              <a:avLst/>
            </a:prstGeom>
            <a:noFill/>
          </p:spPr>
          <p:txBody>
            <a:bodyPr wrap="square" rtlCol="0">
              <a:spAutoFit/>
            </a:bodyPr>
            <a:lstStyle/>
            <a:p>
              <a:pPr algn="ctr"/>
              <a:r>
                <a:rPr lang="pt-BR" sz="1600" b="1" dirty="0" smtClean="0">
                  <a:solidFill>
                    <a:srgbClr val="000000"/>
                  </a:solidFill>
                </a:rPr>
                <a:t>Pântano</a:t>
              </a:r>
              <a:endParaRPr lang="pt-BR" sz="1600" b="1" dirty="0">
                <a:solidFill>
                  <a:srgbClr val="000000"/>
                </a:solidFill>
              </a:endParaRPr>
            </a:p>
          </p:txBody>
        </p:sp>
        <p:sp>
          <p:nvSpPr>
            <p:cNvPr id="27" name="TextBox 26"/>
            <p:cNvSpPr txBox="1"/>
            <p:nvPr/>
          </p:nvSpPr>
          <p:spPr>
            <a:xfrm>
              <a:off x="3995936" y="5538718"/>
              <a:ext cx="2736304" cy="338554"/>
            </a:xfrm>
            <a:prstGeom prst="rect">
              <a:avLst/>
            </a:prstGeom>
            <a:noFill/>
          </p:spPr>
          <p:txBody>
            <a:bodyPr wrap="square" rtlCol="0">
              <a:spAutoFit/>
            </a:bodyPr>
            <a:lstStyle/>
            <a:p>
              <a:pPr algn="ctr"/>
              <a:r>
                <a:rPr lang="pt-BR" sz="1600" b="1" dirty="0" smtClean="0">
                  <a:solidFill>
                    <a:srgbClr val="000000"/>
                  </a:solidFill>
                </a:rPr>
                <a:t>Costeiras rasas</a:t>
              </a:r>
              <a:endParaRPr lang="pt-BR" sz="1600" b="1" dirty="0">
                <a:solidFill>
                  <a:srgbClr val="000000"/>
                </a:solidFill>
              </a:endParaRPr>
            </a:p>
          </p:txBody>
        </p:sp>
        <p:sp>
          <p:nvSpPr>
            <p:cNvPr id="28" name="TextBox 27"/>
            <p:cNvSpPr txBox="1"/>
            <p:nvPr/>
          </p:nvSpPr>
          <p:spPr>
            <a:xfrm>
              <a:off x="3563888" y="3738518"/>
              <a:ext cx="1800200" cy="338554"/>
            </a:xfrm>
            <a:prstGeom prst="rect">
              <a:avLst/>
            </a:prstGeom>
            <a:noFill/>
          </p:spPr>
          <p:txBody>
            <a:bodyPr wrap="square" rtlCol="0">
              <a:spAutoFit/>
            </a:bodyPr>
            <a:lstStyle/>
            <a:p>
              <a:pPr algn="ctr"/>
              <a:r>
                <a:rPr lang="pt-PT" sz="1600" b="1" dirty="0" smtClean="0">
                  <a:solidFill>
                    <a:srgbClr val="000000"/>
                  </a:solidFill>
                </a:rPr>
                <a:t>Montanha</a:t>
              </a:r>
              <a:endParaRPr lang="pt-BR" sz="1600" b="1" dirty="0">
                <a:solidFill>
                  <a:srgbClr val="000000"/>
                </a:solidFill>
              </a:endParaRPr>
            </a:p>
          </p:txBody>
        </p:sp>
        <p:sp>
          <p:nvSpPr>
            <p:cNvPr id="29" name="TextBox 28"/>
            <p:cNvSpPr txBox="1"/>
            <p:nvPr/>
          </p:nvSpPr>
          <p:spPr>
            <a:xfrm>
              <a:off x="4951495" y="3789040"/>
              <a:ext cx="1872208" cy="584775"/>
            </a:xfrm>
            <a:prstGeom prst="rect">
              <a:avLst/>
            </a:prstGeom>
            <a:noFill/>
          </p:spPr>
          <p:txBody>
            <a:bodyPr wrap="square" rtlCol="0">
              <a:spAutoFit/>
            </a:bodyPr>
            <a:lstStyle/>
            <a:p>
              <a:pPr algn="ctr"/>
              <a:r>
                <a:rPr lang="pt-PT" sz="1600" b="1" dirty="0" smtClean="0">
                  <a:solidFill>
                    <a:srgbClr val="000000"/>
                  </a:solidFill>
                </a:rPr>
                <a:t>Plataforma continental</a:t>
              </a:r>
              <a:endParaRPr lang="pt-BR" sz="1600" b="1" dirty="0">
                <a:solidFill>
                  <a:srgbClr val="000000"/>
                </a:solidFill>
              </a:endParaRPr>
            </a:p>
          </p:txBody>
        </p:sp>
        <p:sp>
          <p:nvSpPr>
            <p:cNvPr id="30" name="TextBox 29"/>
            <p:cNvSpPr txBox="1"/>
            <p:nvPr/>
          </p:nvSpPr>
          <p:spPr>
            <a:xfrm>
              <a:off x="6084168" y="4221088"/>
              <a:ext cx="1368152" cy="338554"/>
            </a:xfrm>
            <a:prstGeom prst="rect">
              <a:avLst/>
            </a:prstGeom>
            <a:noFill/>
          </p:spPr>
          <p:txBody>
            <a:bodyPr wrap="square" rtlCol="0">
              <a:spAutoFit/>
            </a:bodyPr>
            <a:lstStyle/>
            <a:p>
              <a:pPr algn="ctr"/>
              <a:r>
                <a:rPr lang="pt-PT" sz="1600" b="1" dirty="0" smtClean="0">
                  <a:solidFill>
                    <a:srgbClr val="000000"/>
                  </a:solidFill>
                </a:rPr>
                <a:t>Ilha</a:t>
              </a:r>
              <a:endParaRPr lang="pt-BR" sz="1600" b="1" dirty="0">
                <a:solidFill>
                  <a:srgbClr val="000000"/>
                </a:solidFill>
              </a:endParaRPr>
            </a:p>
          </p:txBody>
        </p:sp>
        <p:sp>
          <p:nvSpPr>
            <p:cNvPr id="31" name="TextBox 30"/>
            <p:cNvSpPr txBox="1"/>
            <p:nvPr/>
          </p:nvSpPr>
          <p:spPr>
            <a:xfrm>
              <a:off x="6372200" y="4674622"/>
              <a:ext cx="1440160" cy="338554"/>
            </a:xfrm>
            <a:prstGeom prst="rect">
              <a:avLst/>
            </a:prstGeom>
            <a:noFill/>
          </p:spPr>
          <p:txBody>
            <a:bodyPr wrap="square" rtlCol="0">
              <a:spAutoFit/>
            </a:bodyPr>
            <a:lstStyle/>
            <a:p>
              <a:pPr algn="ctr"/>
              <a:r>
                <a:rPr lang="pt-PT" sz="1600" b="1" dirty="0" smtClean="0">
                  <a:solidFill>
                    <a:srgbClr val="000000"/>
                  </a:solidFill>
                </a:rPr>
                <a:t>Oceano</a:t>
              </a:r>
              <a:endParaRPr lang="pt-BR" sz="1600" b="1" dirty="0">
                <a:solidFill>
                  <a:srgbClr val="000000"/>
                </a:solidFill>
              </a:endParaRPr>
            </a:p>
          </p:txBody>
        </p:sp>
        <p:sp>
          <p:nvSpPr>
            <p:cNvPr id="32" name="TextBox 31"/>
            <p:cNvSpPr txBox="1"/>
            <p:nvPr/>
          </p:nvSpPr>
          <p:spPr>
            <a:xfrm>
              <a:off x="1868794" y="6295677"/>
              <a:ext cx="3240360" cy="338554"/>
            </a:xfrm>
            <a:prstGeom prst="rect">
              <a:avLst/>
            </a:prstGeom>
            <a:noFill/>
          </p:spPr>
          <p:txBody>
            <a:bodyPr wrap="square" rtlCol="0">
              <a:spAutoFit/>
            </a:bodyPr>
            <a:lstStyle/>
            <a:p>
              <a:pPr algn="ctr"/>
              <a:r>
                <a:rPr lang="pt-PT" sz="1600" b="1" dirty="0" smtClean="0">
                  <a:solidFill>
                    <a:srgbClr val="000000"/>
                  </a:solidFill>
                </a:rPr>
                <a:t>Mundo antes do Dilúvio??</a:t>
              </a:r>
              <a:endParaRPr lang="pt-BR" sz="1600" b="1" dirty="0">
                <a:solidFill>
                  <a:srgbClr val="000000"/>
                </a:solidFill>
              </a:endParaRPr>
            </a:p>
          </p:txBody>
        </p:sp>
      </p:grpSp>
      <p:sp>
        <p:nvSpPr>
          <p:cNvPr id="34" name="TextBox 33"/>
          <p:cNvSpPr txBox="1"/>
          <p:nvPr/>
        </p:nvSpPr>
        <p:spPr>
          <a:xfrm>
            <a:off x="2753139" y="1835532"/>
            <a:ext cx="3672408" cy="369332"/>
          </a:xfrm>
          <a:prstGeom prst="rect">
            <a:avLst/>
          </a:prstGeom>
          <a:noFill/>
        </p:spPr>
        <p:txBody>
          <a:bodyPr wrap="square" rtlCol="0">
            <a:spAutoFit/>
          </a:bodyPr>
          <a:lstStyle/>
          <a:p>
            <a:pPr algn="ctr"/>
            <a:r>
              <a:rPr lang="pt-PT" dirty="0" smtClean="0">
                <a:solidFill>
                  <a:srgbClr val="000000"/>
                </a:solidFill>
                <a:latin typeface="Arial Black" pitchFamily="34" charset="0"/>
              </a:rPr>
              <a:t>ZONEAMENTO ECOLÓGICO:</a:t>
            </a:r>
            <a:endParaRPr lang="pt-BR" dirty="0">
              <a:solidFill>
                <a:srgbClr val="000000"/>
              </a:solidFill>
              <a:latin typeface="Arial Black" pitchFamily="34" charset="0"/>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206"/>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12" name="TextBox 11"/>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pic>
        <p:nvPicPr>
          <p:cNvPr id="13" name="Picture 12" descr="Picture1a.png"/>
          <p:cNvPicPr>
            <a:picLocks noChangeAspect="1"/>
          </p:cNvPicPr>
          <p:nvPr/>
        </p:nvPicPr>
        <p:blipFill>
          <a:blip r:embed="rId3" cstate="print"/>
          <a:stretch>
            <a:fillRect/>
          </a:stretch>
        </p:blipFill>
        <p:spPr>
          <a:xfrm flipH="1">
            <a:off x="1543747" y="1699345"/>
            <a:ext cx="6033134" cy="5028380"/>
          </a:xfrm>
          <a:prstGeom prst="rect">
            <a:avLst/>
          </a:prstGeom>
        </p:spPr>
      </p:pic>
      <p:grpSp>
        <p:nvGrpSpPr>
          <p:cNvPr id="18" name="Group 17"/>
          <p:cNvGrpSpPr/>
          <p:nvPr/>
        </p:nvGrpSpPr>
        <p:grpSpPr>
          <a:xfrm>
            <a:off x="1331640" y="2376166"/>
            <a:ext cx="6480720" cy="4258065"/>
            <a:chOff x="1331640" y="2376166"/>
            <a:chExt cx="6480720" cy="4258065"/>
          </a:xfrm>
        </p:grpSpPr>
        <p:sp>
          <p:nvSpPr>
            <p:cNvPr id="19" name="TextBox 18"/>
            <p:cNvSpPr txBox="1"/>
            <p:nvPr/>
          </p:nvSpPr>
          <p:spPr>
            <a:xfrm>
              <a:off x="1450389" y="2376166"/>
              <a:ext cx="936104" cy="338554"/>
            </a:xfrm>
            <a:prstGeom prst="rect">
              <a:avLst/>
            </a:prstGeom>
            <a:noFill/>
          </p:spPr>
          <p:txBody>
            <a:bodyPr wrap="square" rtlCol="0">
              <a:spAutoFit/>
            </a:bodyPr>
            <a:lstStyle/>
            <a:p>
              <a:pPr algn="ctr"/>
              <a:r>
                <a:rPr lang="pt-PT" sz="1600" b="1" dirty="0" smtClean="0">
                  <a:solidFill>
                    <a:srgbClr val="000000"/>
                  </a:solidFill>
                </a:rPr>
                <a:t>Neve</a:t>
              </a:r>
              <a:endParaRPr lang="pt-BR" sz="1600" b="1" dirty="0">
                <a:solidFill>
                  <a:srgbClr val="000000"/>
                </a:solidFill>
              </a:endParaRPr>
            </a:p>
          </p:txBody>
        </p:sp>
        <p:sp>
          <p:nvSpPr>
            <p:cNvPr id="20" name="TextBox 19"/>
            <p:cNvSpPr txBox="1"/>
            <p:nvPr/>
          </p:nvSpPr>
          <p:spPr>
            <a:xfrm>
              <a:off x="1600217" y="2924944"/>
              <a:ext cx="1080120" cy="338554"/>
            </a:xfrm>
            <a:prstGeom prst="rect">
              <a:avLst/>
            </a:prstGeom>
            <a:noFill/>
          </p:spPr>
          <p:txBody>
            <a:bodyPr wrap="square" rtlCol="0">
              <a:spAutoFit/>
            </a:bodyPr>
            <a:lstStyle/>
            <a:p>
              <a:pPr algn="ctr"/>
              <a:r>
                <a:rPr lang="pt-PT" sz="1600" b="1" dirty="0" smtClean="0">
                  <a:solidFill>
                    <a:srgbClr val="000000"/>
                  </a:solidFill>
                </a:rPr>
                <a:t>Tundra</a:t>
              </a:r>
              <a:endParaRPr lang="pt-BR" sz="1600" b="1" dirty="0">
                <a:solidFill>
                  <a:srgbClr val="000000"/>
                </a:solidFill>
              </a:endParaRPr>
            </a:p>
          </p:txBody>
        </p:sp>
        <p:sp>
          <p:nvSpPr>
            <p:cNvPr id="21" name="TextBox 20"/>
            <p:cNvSpPr txBox="1"/>
            <p:nvPr/>
          </p:nvSpPr>
          <p:spPr>
            <a:xfrm>
              <a:off x="1672225" y="3528294"/>
              <a:ext cx="1584176" cy="584775"/>
            </a:xfrm>
            <a:prstGeom prst="rect">
              <a:avLst/>
            </a:prstGeom>
            <a:noFill/>
          </p:spPr>
          <p:txBody>
            <a:bodyPr wrap="square" rtlCol="0">
              <a:spAutoFit/>
            </a:bodyPr>
            <a:lstStyle/>
            <a:p>
              <a:pPr algn="ctr"/>
              <a:r>
                <a:rPr lang="pt-PT" sz="1600" b="1" dirty="0" smtClean="0">
                  <a:solidFill>
                    <a:srgbClr val="000000"/>
                  </a:solidFill>
                </a:rPr>
                <a:t>Floresta conífera</a:t>
              </a:r>
              <a:endParaRPr lang="pt-BR" sz="1600" b="1" dirty="0">
                <a:solidFill>
                  <a:srgbClr val="000000"/>
                </a:solidFill>
              </a:endParaRPr>
            </a:p>
          </p:txBody>
        </p:sp>
        <p:sp>
          <p:nvSpPr>
            <p:cNvPr id="22" name="TextBox 21"/>
            <p:cNvSpPr txBox="1"/>
            <p:nvPr/>
          </p:nvSpPr>
          <p:spPr>
            <a:xfrm>
              <a:off x="1979712" y="5085184"/>
              <a:ext cx="2736304" cy="338554"/>
            </a:xfrm>
            <a:prstGeom prst="rect">
              <a:avLst/>
            </a:prstGeom>
            <a:noFill/>
          </p:spPr>
          <p:txBody>
            <a:bodyPr wrap="square" rtlCol="0">
              <a:spAutoFit/>
            </a:bodyPr>
            <a:lstStyle/>
            <a:p>
              <a:pPr algn="ctr"/>
              <a:r>
                <a:rPr lang="pt-PT" sz="1600" b="1" dirty="0" smtClean="0">
                  <a:solidFill>
                    <a:srgbClr val="000000"/>
                  </a:solidFill>
                </a:rPr>
                <a:t>Campinas ou pradaria</a:t>
              </a:r>
              <a:endParaRPr lang="pt-BR" sz="1600" b="1" dirty="0">
                <a:solidFill>
                  <a:srgbClr val="000000"/>
                </a:solidFill>
              </a:endParaRPr>
            </a:p>
          </p:txBody>
        </p:sp>
        <p:sp>
          <p:nvSpPr>
            <p:cNvPr id="23" name="TextBox 22"/>
            <p:cNvSpPr txBox="1"/>
            <p:nvPr/>
          </p:nvSpPr>
          <p:spPr>
            <a:xfrm>
              <a:off x="1403648" y="4674622"/>
              <a:ext cx="2736304" cy="338554"/>
            </a:xfrm>
            <a:prstGeom prst="rect">
              <a:avLst/>
            </a:prstGeom>
            <a:noFill/>
          </p:spPr>
          <p:txBody>
            <a:bodyPr wrap="square" rtlCol="0">
              <a:spAutoFit/>
            </a:bodyPr>
            <a:lstStyle/>
            <a:p>
              <a:pPr algn="ctr"/>
              <a:r>
                <a:rPr lang="pt-PT" sz="1600" b="1" dirty="0" smtClean="0">
                  <a:solidFill>
                    <a:srgbClr val="000000"/>
                  </a:solidFill>
                </a:rPr>
                <a:t>Floresta tropical</a:t>
              </a:r>
              <a:endParaRPr lang="pt-BR" sz="1600" b="1" dirty="0">
                <a:solidFill>
                  <a:srgbClr val="000000"/>
                </a:solidFill>
              </a:endParaRPr>
            </a:p>
          </p:txBody>
        </p:sp>
        <p:sp>
          <p:nvSpPr>
            <p:cNvPr id="24" name="TextBox 23"/>
            <p:cNvSpPr txBox="1"/>
            <p:nvPr/>
          </p:nvSpPr>
          <p:spPr>
            <a:xfrm>
              <a:off x="1331640" y="4293096"/>
              <a:ext cx="2736304" cy="338554"/>
            </a:xfrm>
            <a:prstGeom prst="rect">
              <a:avLst/>
            </a:prstGeom>
            <a:noFill/>
          </p:spPr>
          <p:txBody>
            <a:bodyPr wrap="square" rtlCol="0">
              <a:spAutoFit/>
            </a:bodyPr>
            <a:lstStyle/>
            <a:p>
              <a:pPr algn="ctr"/>
              <a:r>
                <a:rPr lang="pt-PT" sz="1600" b="1" dirty="0" smtClean="0">
                  <a:solidFill>
                    <a:srgbClr val="000000"/>
                  </a:solidFill>
                </a:rPr>
                <a:t>Floresta temperada</a:t>
              </a:r>
              <a:endParaRPr lang="pt-BR" sz="1600" b="1" dirty="0">
                <a:solidFill>
                  <a:srgbClr val="000000"/>
                </a:solidFill>
              </a:endParaRPr>
            </a:p>
          </p:txBody>
        </p:sp>
        <p:sp>
          <p:nvSpPr>
            <p:cNvPr id="25" name="TextBox 24"/>
            <p:cNvSpPr txBox="1"/>
            <p:nvPr/>
          </p:nvSpPr>
          <p:spPr>
            <a:xfrm>
              <a:off x="2987824" y="5877272"/>
              <a:ext cx="3312368" cy="338554"/>
            </a:xfrm>
            <a:prstGeom prst="rect">
              <a:avLst/>
            </a:prstGeom>
            <a:noFill/>
          </p:spPr>
          <p:txBody>
            <a:bodyPr wrap="square" rtlCol="0">
              <a:spAutoFit/>
            </a:bodyPr>
            <a:lstStyle/>
            <a:p>
              <a:pPr algn="ctr"/>
              <a:r>
                <a:rPr lang="pt-BR" sz="1600" b="1" dirty="0" smtClean="0">
                  <a:solidFill>
                    <a:srgbClr val="000000"/>
                  </a:solidFill>
                </a:rPr>
                <a:t>Zona de superfície (mar aberto)</a:t>
              </a:r>
              <a:endParaRPr lang="pt-BR" sz="1600" b="1" dirty="0">
                <a:solidFill>
                  <a:srgbClr val="000000"/>
                </a:solidFill>
              </a:endParaRPr>
            </a:p>
          </p:txBody>
        </p:sp>
        <p:sp>
          <p:nvSpPr>
            <p:cNvPr id="26" name="TextBox 25"/>
            <p:cNvSpPr txBox="1"/>
            <p:nvPr/>
          </p:nvSpPr>
          <p:spPr>
            <a:xfrm>
              <a:off x="4824915" y="6237312"/>
              <a:ext cx="2736304" cy="338554"/>
            </a:xfrm>
            <a:prstGeom prst="rect">
              <a:avLst/>
            </a:prstGeom>
            <a:noFill/>
          </p:spPr>
          <p:txBody>
            <a:bodyPr wrap="square" rtlCol="0">
              <a:spAutoFit/>
            </a:bodyPr>
            <a:lstStyle/>
            <a:p>
              <a:pPr algn="ctr"/>
              <a:r>
                <a:rPr lang="pt-BR" sz="1600" b="1" dirty="0" smtClean="0">
                  <a:solidFill>
                    <a:srgbClr val="000000"/>
                  </a:solidFill>
                </a:rPr>
                <a:t>Zona abissal</a:t>
              </a:r>
              <a:endParaRPr lang="pt-BR" sz="1600" b="1" dirty="0">
                <a:solidFill>
                  <a:srgbClr val="000000"/>
                </a:solidFill>
              </a:endParaRPr>
            </a:p>
          </p:txBody>
        </p:sp>
        <p:sp>
          <p:nvSpPr>
            <p:cNvPr id="27" name="TextBox 26"/>
            <p:cNvSpPr txBox="1"/>
            <p:nvPr/>
          </p:nvSpPr>
          <p:spPr>
            <a:xfrm>
              <a:off x="4283968" y="5242843"/>
              <a:ext cx="1728192" cy="338554"/>
            </a:xfrm>
            <a:prstGeom prst="rect">
              <a:avLst/>
            </a:prstGeom>
            <a:noFill/>
          </p:spPr>
          <p:txBody>
            <a:bodyPr wrap="square" rtlCol="0">
              <a:spAutoFit/>
            </a:bodyPr>
            <a:lstStyle/>
            <a:p>
              <a:pPr algn="ctr"/>
              <a:r>
                <a:rPr lang="pt-BR" sz="1600" b="1" dirty="0" smtClean="0">
                  <a:solidFill>
                    <a:srgbClr val="000000"/>
                  </a:solidFill>
                </a:rPr>
                <a:t>Pântano</a:t>
              </a:r>
              <a:endParaRPr lang="pt-BR" sz="1600" b="1" dirty="0">
                <a:solidFill>
                  <a:srgbClr val="000000"/>
                </a:solidFill>
              </a:endParaRPr>
            </a:p>
          </p:txBody>
        </p:sp>
        <p:sp>
          <p:nvSpPr>
            <p:cNvPr id="28" name="TextBox 27"/>
            <p:cNvSpPr txBox="1"/>
            <p:nvPr/>
          </p:nvSpPr>
          <p:spPr>
            <a:xfrm>
              <a:off x="3995936" y="5538718"/>
              <a:ext cx="2736304" cy="338554"/>
            </a:xfrm>
            <a:prstGeom prst="rect">
              <a:avLst/>
            </a:prstGeom>
            <a:noFill/>
          </p:spPr>
          <p:txBody>
            <a:bodyPr wrap="square" rtlCol="0">
              <a:spAutoFit/>
            </a:bodyPr>
            <a:lstStyle/>
            <a:p>
              <a:pPr algn="ctr"/>
              <a:r>
                <a:rPr lang="pt-BR" sz="1600" b="1" dirty="0" smtClean="0">
                  <a:solidFill>
                    <a:srgbClr val="000000"/>
                  </a:solidFill>
                </a:rPr>
                <a:t>Costeiras rasas</a:t>
              </a:r>
              <a:endParaRPr lang="pt-BR" sz="1600" b="1" dirty="0">
                <a:solidFill>
                  <a:srgbClr val="000000"/>
                </a:solidFill>
              </a:endParaRPr>
            </a:p>
          </p:txBody>
        </p:sp>
        <p:sp>
          <p:nvSpPr>
            <p:cNvPr id="29" name="TextBox 28"/>
            <p:cNvSpPr txBox="1"/>
            <p:nvPr/>
          </p:nvSpPr>
          <p:spPr>
            <a:xfrm>
              <a:off x="3563888" y="3738518"/>
              <a:ext cx="1800200" cy="338554"/>
            </a:xfrm>
            <a:prstGeom prst="rect">
              <a:avLst/>
            </a:prstGeom>
            <a:noFill/>
          </p:spPr>
          <p:txBody>
            <a:bodyPr wrap="square" rtlCol="0">
              <a:spAutoFit/>
            </a:bodyPr>
            <a:lstStyle/>
            <a:p>
              <a:pPr algn="ctr"/>
              <a:r>
                <a:rPr lang="pt-PT" sz="1600" b="1" dirty="0" smtClean="0">
                  <a:solidFill>
                    <a:srgbClr val="000000"/>
                  </a:solidFill>
                </a:rPr>
                <a:t>Montanha</a:t>
              </a:r>
              <a:endParaRPr lang="pt-BR" sz="1600" b="1" dirty="0">
                <a:solidFill>
                  <a:srgbClr val="000000"/>
                </a:solidFill>
              </a:endParaRPr>
            </a:p>
          </p:txBody>
        </p:sp>
        <p:sp>
          <p:nvSpPr>
            <p:cNvPr id="30" name="TextBox 29"/>
            <p:cNvSpPr txBox="1"/>
            <p:nvPr/>
          </p:nvSpPr>
          <p:spPr>
            <a:xfrm>
              <a:off x="4951495" y="3789040"/>
              <a:ext cx="1872208" cy="584775"/>
            </a:xfrm>
            <a:prstGeom prst="rect">
              <a:avLst/>
            </a:prstGeom>
            <a:noFill/>
          </p:spPr>
          <p:txBody>
            <a:bodyPr wrap="square" rtlCol="0">
              <a:spAutoFit/>
            </a:bodyPr>
            <a:lstStyle/>
            <a:p>
              <a:pPr algn="ctr"/>
              <a:r>
                <a:rPr lang="pt-PT" sz="1600" b="1" dirty="0" smtClean="0">
                  <a:solidFill>
                    <a:srgbClr val="000000"/>
                  </a:solidFill>
                </a:rPr>
                <a:t>Plataforma continental</a:t>
              </a:r>
              <a:endParaRPr lang="pt-BR" sz="1600" b="1" dirty="0">
                <a:solidFill>
                  <a:srgbClr val="000000"/>
                </a:solidFill>
              </a:endParaRPr>
            </a:p>
          </p:txBody>
        </p:sp>
        <p:sp>
          <p:nvSpPr>
            <p:cNvPr id="31" name="TextBox 30"/>
            <p:cNvSpPr txBox="1"/>
            <p:nvPr/>
          </p:nvSpPr>
          <p:spPr>
            <a:xfrm>
              <a:off x="6084168" y="4221088"/>
              <a:ext cx="1368152" cy="338554"/>
            </a:xfrm>
            <a:prstGeom prst="rect">
              <a:avLst/>
            </a:prstGeom>
            <a:noFill/>
          </p:spPr>
          <p:txBody>
            <a:bodyPr wrap="square" rtlCol="0">
              <a:spAutoFit/>
            </a:bodyPr>
            <a:lstStyle/>
            <a:p>
              <a:pPr algn="ctr"/>
              <a:r>
                <a:rPr lang="pt-PT" sz="1600" b="1" dirty="0" smtClean="0">
                  <a:solidFill>
                    <a:srgbClr val="000000"/>
                  </a:solidFill>
                </a:rPr>
                <a:t>Ilha</a:t>
              </a:r>
              <a:endParaRPr lang="pt-BR" sz="1600" b="1" dirty="0">
                <a:solidFill>
                  <a:srgbClr val="000000"/>
                </a:solidFill>
              </a:endParaRPr>
            </a:p>
          </p:txBody>
        </p:sp>
        <p:sp>
          <p:nvSpPr>
            <p:cNvPr id="32" name="TextBox 31"/>
            <p:cNvSpPr txBox="1"/>
            <p:nvPr/>
          </p:nvSpPr>
          <p:spPr>
            <a:xfrm>
              <a:off x="6372200" y="4674622"/>
              <a:ext cx="1440160" cy="338554"/>
            </a:xfrm>
            <a:prstGeom prst="rect">
              <a:avLst/>
            </a:prstGeom>
            <a:noFill/>
          </p:spPr>
          <p:txBody>
            <a:bodyPr wrap="square" rtlCol="0">
              <a:spAutoFit/>
            </a:bodyPr>
            <a:lstStyle/>
            <a:p>
              <a:pPr algn="ctr"/>
              <a:r>
                <a:rPr lang="pt-PT" sz="1600" b="1" dirty="0" smtClean="0">
                  <a:solidFill>
                    <a:srgbClr val="000000"/>
                  </a:solidFill>
                </a:rPr>
                <a:t>Oceano</a:t>
              </a:r>
              <a:endParaRPr lang="pt-BR" sz="1600" b="1" dirty="0">
                <a:solidFill>
                  <a:srgbClr val="000000"/>
                </a:solidFill>
              </a:endParaRPr>
            </a:p>
          </p:txBody>
        </p:sp>
        <p:sp>
          <p:nvSpPr>
            <p:cNvPr id="33" name="TextBox 32"/>
            <p:cNvSpPr txBox="1"/>
            <p:nvPr/>
          </p:nvSpPr>
          <p:spPr>
            <a:xfrm>
              <a:off x="1635697" y="6295677"/>
              <a:ext cx="3600400" cy="338554"/>
            </a:xfrm>
            <a:prstGeom prst="rect">
              <a:avLst/>
            </a:prstGeom>
            <a:noFill/>
          </p:spPr>
          <p:txBody>
            <a:bodyPr wrap="square" rtlCol="0">
              <a:spAutoFit/>
            </a:bodyPr>
            <a:lstStyle/>
            <a:p>
              <a:pPr algn="ctr"/>
              <a:r>
                <a:rPr lang="pt-BR" sz="1600" b="1" dirty="0" smtClean="0">
                  <a:solidFill>
                    <a:srgbClr val="000000"/>
                  </a:solidFill>
                </a:rPr>
                <a:t>Fase 1: Perturbação no oceano</a:t>
              </a:r>
              <a:endParaRPr lang="pt-BR" sz="1600" b="1" dirty="0">
                <a:solidFill>
                  <a:srgbClr val="000000"/>
                </a:solidFill>
              </a:endParaRPr>
            </a:p>
          </p:txBody>
        </p:sp>
      </p:grpSp>
      <p:sp>
        <p:nvSpPr>
          <p:cNvPr id="34" name="TextBox 33"/>
          <p:cNvSpPr txBox="1"/>
          <p:nvPr/>
        </p:nvSpPr>
        <p:spPr>
          <a:xfrm>
            <a:off x="2753139" y="1835532"/>
            <a:ext cx="3672408" cy="369332"/>
          </a:xfrm>
          <a:prstGeom prst="rect">
            <a:avLst/>
          </a:prstGeom>
          <a:noFill/>
        </p:spPr>
        <p:txBody>
          <a:bodyPr wrap="square" rtlCol="0">
            <a:spAutoFit/>
          </a:bodyPr>
          <a:lstStyle/>
          <a:p>
            <a:pPr algn="ctr"/>
            <a:r>
              <a:rPr lang="pt-PT" dirty="0" smtClean="0">
                <a:solidFill>
                  <a:srgbClr val="000000"/>
                </a:solidFill>
                <a:latin typeface="Arial Black" pitchFamily="34" charset="0"/>
              </a:rPr>
              <a:t>ZONEAMENTO ECOLÓGICO:</a:t>
            </a:r>
            <a:endParaRPr lang="pt-BR" dirty="0">
              <a:solidFill>
                <a:srgbClr val="000000"/>
              </a:solidFill>
              <a:latin typeface="Arial Black" pitchFamily="34" charset="0"/>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206"/>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12" name="TextBox 11"/>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pic>
        <p:nvPicPr>
          <p:cNvPr id="15" name="Picture 14" descr="Picture2a.png"/>
          <p:cNvPicPr>
            <a:picLocks noChangeAspect="1"/>
          </p:cNvPicPr>
          <p:nvPr/>
        </p:nvPicPr>
        <p:blipFill>
          <a:blip r:embed="rId3" cstate="print"/>
          <a:stretch>
            <a:fillRect/>
          </a:stretch>
        </p:blipFill>
        <p:spPr>
          <a:xfrm flipH="1">
            <a:off x="1580762" y="1744736"/>
            <a:ext cx="5980472" cy="4998837"/>
          </a:xfrm>
          <a:prstGeom prst="rect">
            <a:avLst/>
          </a:prstGeom>
        </p:spPr>
      </p:pic>
      <p:grpSp>
        <p:nvGrpSpPr>
          <p:cNvPr id="18" name="Group 17"/>
          <p:cNvGrpSpPr/>
          <p:nvPr/>
        </p:nvGrpSpPr>
        <p:grpSpPr>
          <a:xfrm>
            <a:off x="1331640" y="2376166"/>
            <a:ext cx="6480720" cy="4199700"/>
            <a:chOff x="1331640" y="2376166"/>
            <a:chExt cx="6480720" cy="4199700"/>
          </a:xfrm>
        </p:grpSpPr>
        <p:sp>
          <p:nvSpPr>
            <p:cNvPr id="19" name="TextBox 18"/>
            <p:cNvSpPr txBox="1"/>
            <p:nvPr/>
          </p:nvSpPr>
          <p:spPr>
            <a:xfrm>
              <a:off x="1450389" y="2376166"/>
              <a:ext cx="936104" cy="338554"/>
            </a:xfrm>
            <a:prstGeom prst="rect">
              <a:avLst/>
            </a:prstGeom>
            <a:noFill/>
          </p:spPr>
          <p:txBody>
            <a:bodyPr wrap="square" rtlCol="0">
              <a:spAutoFit/>
            </a:bodyPr>
            <a:lstStyle/>
            <a:p>
              <a:pPr algn="ctr"/>
              <a:r>
                <a:rPr lang="pt-PT" sz="1600" b="1" dirty="0" smtClean="0">
                  <a:solidFill>
                    <a:srgbClr val="000000"/>
                  </a:solidFill>
                </a:rPr>
                <a:t>Neve</a:t>
              </a:r>
              <a:endParaRPr lang="pt-BR" sz="1600" b="1" dirty="0">
                <a:solidFill>
                  <a:srgbClr val="000000"/>
                </a:solidFill>
              </a:endParaRPr>
            </a:p>
          </p:txBody>
        </p:sp>
        <p:sp>
          <p:nvSpPr>
            <p:cNvPr id="20" name="TextBox 19"/>
            <p:cNvSpPr txBox="1"/>
            <p:nvPr/>
          </p:nvSpPr>
          <p:spPr>
            <a:xfrm>
              <a:off x="1600217" y="2924944"/>
              <a:ext cx="1080120" cy="338554"/>
            </a:xfrm>
            <a:prstGeom prst="rect">
              <a:avLst/>
            </a:prstGeom>
            <a:noFill/>
          </p:spPr>
          <p:txBody>
            <a:bodyPr wrap="square" rtlCol="0">
              <a:spAutoFit/>
            </a:bodyPr>
            <a:lstStyle/>
            <a:p>
              <a:pPr algn="ctr"/>
              <a:r>
                <a:rPr lang="pt-PT" sz="1600" b="1" dirty="0" smtClean="0">
                  <a:solidFill>
                    <a:srgbClr val="000000"/>
                  </a:solidFill>
                </a:rPr>
                <a:t>Tundra</a:t>
              </a:r>
              <a:endParaRPr lang="pt-BR" sz="1600" b="1" dirty="0">
                <a:solidFill>
                  <a:srgbClr val="000000"/>
                </a:solidFill>
              </a:endParaRPr>
            </a:p>
          </p:txBody>
        </p:sp>
        <p:sp>
          <p:nvSpPr>
            <p:cNvPr id="21" name="TextBox 20"/>
            <p:cNvSpPr txBox="1"/>
            <p:nvPr/>
          </p:nvSpPr>
          <p:spPr>
            <a:xfrm>
              <a:off x="1672225" y="3528294"/>
              <a:ext cx="1584176" cy="584775"/>
            </a:xfrm>
            <a:prstGeom prst="rect">
              <a:avLst/>
            </a:prstGeom>
            <a:noFill/>
          </p:spPr>
          <p:txBody>
            <a:bodyPr wrap="square" rtlCol="0">
              <a:spAutoFit/>
            </a:bodyPr>
            <a:lstStyle/>
            <a:p>
              <a:pPr algn="ctr"/>
              <a:r>
                <a:rPr lang="pt-PT" sz="1600" b="1" dirty="0" smtClean="0">
                  <a:solidFill>
                    <a:srgbClr val="000000"/>
                  </a:solidFill>
                </a:rPr>
                <a:t>Floresta conífera</a:t>
              </a:r>
              <a:endParaRPr lang="pt-BR" sz="1600" b="1" dirty="0">
                <a:solidFill>
                  <a:srgbClr val="000000"/>
                </a:solidFill>
              </a:endParaRPr>
            </a:p>
          </p:txBody>
        </p:sp>
        <p:sp>
          <p:nvSpPr>
            <p:cNvPr id="22" name="TextBox 21"/>
            <p:cNvSpPr txBox="1"/>
            <p:nvPr/>
          </p:nvSpPr>
          <p:spPr>
            <a:xfrm>
              <a:off x="1979712" y="5085184"/>
              <a:ext cx="2736304" cy="338554"/>
            </a:xfrm>
            <a:prstGeom prst="rect">
              <a:avLst/>
            </a:prstGeom>
            <a:noFill/>
          </p:spPr>
          <p:txBody>
            <a:bodyPr wrap="square" rtlCol="0">
              <a:spAutoFit/>
            </a:bodyPr>
            <a:lstStyle/>
            <a:p>
              <a:pPr algn="ctr"/>
              <a:r>
                <a:rPr lang="pt-PT" sz="1600" b="1" dirty="0" smtClean="0">
                  <a:solidFill>
                    <a:srgbClr val="000000"/>
                  </a:solidFill>
                </a:rPr>
                <a:t>Campinas ou pradaria</a:t>
              </a:r>
              <a:endParaRPr lang="pt-BR" sz="1600" b="1" dirty="0">
                <a:solidFill>
                  <a:srgbClr val="000000"/>
                </a:solidFill>
              </a:endParaRPr>
            </a:p>
          </p:txBody>
        </p:sp>
        <p:sp>
          <p:nvSpPr>
            <p:cNvPr id="23" name="TextBox 22"/>
            <p:cNvSpPr txBox="1"/>
            <p:nvPr/>
          </p:nvSpPr>
          <p:spPr>
            <a:xfrm>
              <a:off x="1403648" y="4674622"/>
              <a:ext cx="2736304" cy="338554"/>
            </a:xfrm>
            <a:prstGeom prst="rect">
              <a:avLst/>
            </a:prstGeom>
            <a:noFill/>
          </p:spPr>
          <p:txBody>
            <a:bodyPr wrap="square" rtlCol="0">
              <a:spAutoFit/>
            </a:bodyPr>
            <a:lstStyle/>
            <a:p>
              <a:pPr algn="ctr"/>
              <a:r>
                <a:rPr lang="pt-PT" sz="1600" b="1" dirty="0" smtClean="0">
                  <a:solidFill>
                    <a:srgbClr val="000000"/>
                  </a:solidFill>
                </a:rPr>
                <a:t>Floresta tropical</a:t>
              </a:r>
              <a:endParaRPr lang="pt-BR" sz="1600" b="1" dirty="0">
                <a:solidFill>
                  <a:srgbClr val="000000"/>
                </a:solidFill>
              </a:endParaRPr>
            </a:p>
          </p:txBody>
        </p:sp>
        <p:sp>
          <p:nvSpPr>
            <p:cNvPr id="24" name="TextBox 23"/>
            <p:cNvSpPr txBox="1"/>
            <p:nvPr/>
          </p:nvSpPr>
          <p:spPr>
            <a:xfrm>
              <a:off x="1331640" y="4293096"/>
              <a:ext cx="2736304" cy="338554"/>
            </a:xfrm>
            <a:prstGeom prst="rect">
              <a:avLst/>
            </a:prstGeom>
            <a:noFill/>
          </p:spPr>
          <p:txBody>
            <a:bodyPr wrap="square" rtlCol="0">
              <a:spAutoFit/>
            </a:bodyPr>
            <a:lstStyle/>
            <a:p>
              <a:pPr algn="ctr"/>
              <a:r>
                <a:rPr lang="pt-PT" sz="1600" b="1" dirty="0" smtClean="0">
                  <a:solidFill>
                    <a:srgbClr val="000000"/>
                  </a:solidFill>
                </a:rPr>
                <a:t>Floresta temperada</a:t>
              </a:r>
              <a:endParaRPr lang="pt-BR" sz="1600" b="1" dirty="0">
                <a:solidFill>
                  <a:srgbClr val="000000"/>
                </a:solidFill>
              </a:endParaRPr>
            </a:p>
          </p:txBody>
        </p:sp>
        <p:sp>
          <p:nvSpPr>
            <p:cNvPr id="25" name="TextBox 24"/>
            <p:cNvSpPr txBox="1"/>
            <p:nvPr/>
          </p:nvSpPr>
          <p:spPr>
            <a:xfrm>
              <a:off x="2987824" y="5877272"/>
              <a:ext cx="3312368" cy="338554"/>
            </a:xfrm>
            <a:prstGeom prst="rect">
              <a:avLst/>
            </a:prstGeom>
            <a:noFill/>
          </p:spPr>
          <p:txBody>
            <a:bodyPr wrap="square" rtlCol="0">
              <a:spAutoFit/>
            </a:bodyPr>
            <a:lstStyle/>
            <a:p>
              <a:pPr algn="ctr"/>
              <a:r>
                <a:rPr lang="pt-BR" sz="1600" b="1" dirty="0" smtClean="0">
                  <a:solidFill>
                    <a:srgbClr val="000000"/>
                  </a:solidFill>
                </a:rPr>
                <a:t>Zona de superfície (mar aberto)</a:t>
              </a:r>
              <a:endParaRPr lang="pt-BR" sz="1600" b="1" dirty="0">
                <a:solidFill>
                  <a:srgbClr val="000000"/>
                </a:solidFill>
              </a:endParaRPr>
            </a:p>
          </p:txBody>
        </p:sp>
        <p:sp>
          <p:nvSpPr>
            <p:cNvPr id="26" name="TextBox 25"/>
            <p:cNvSpPr txBox="1"/>
            <p:nvPr/>
          </p:nvSpPr>
          <p:spPr>
            <a:xfrm>
              <a:off x="4824915" y="6237312"/>
              <a:ext cx="2736304" cy="338554"/>
            </a:xfrm>
            <a:prstGeom prst="rect">
              <a:avLst/>
            </a:prstGeom>
            <a:noFill/>
          </p:spPr>
          <p:txBody>
            <a:bodyPr wrap="square" rtlCol="0">
              <a:spAutoFit/>
            </a:bodyPr>
            <a:lstStyle/>
            <a:p>
              <a:pPr algn="ctr"/>
              <a:r>
                <a:rPr lang="pt-BR" sz="1600" b="1" dirty="0" smtClean="0">
                  <a:solidFill>
                    <a:srgbClr val="000000"/>
                  </a:solidFill>
                </a:rPr>
                <a:t>Zona abissal</a:t>
              </a:r>
              <a:endParaRPr lang="pt-BR" sz="1600" b="1" dirty="0">
                <a:solidFill>
                  <a:srgbClr val="000000"/>
                </a:solidFill>
              </a:endParaRPr>
            </a:p>
          </p:txBody>
        </p:sp>
        <p:sp>
          <p:nvSpPr>
            <p:cNvPr id="27" name="TextBox 26"/>
            <p:cNvSpPr txBox="1"/>
            <p:nvPr/>
          </p:nvSpPr>
          <p:spPr>
            <a:xfrm>
              <a:off x="4283968" y="5242843"/>
              <a:ext cx="1728192" cy="338554"/>
            </a:xfrm>
            <a:prstGeom prst="rect">
              <a:avLst/>
            </a:prstGeom>
            <a:noFill/>
          </p:spPr>
          <p:txBody>
            <a:bodyPr wrap="square" rtlCol="0">
              <a:spAutoFit/>
            </a:bodyPr>
            <a:lstStyle/>
            <a:p>
              <a:pPr algn="ctr"/>
              <a:r>
                <a:rPr lang="pt-BR" sz="1600" b="1" dirty="0" smtClean="0">
                  <a:solidFill>
                    <a:srgbClr val="000000"/>
                  </a:solidFill>
                </a:rPr>
                <a:t>Pântano</a:t>
              </a:r>
              <a:endParaRPr lang="pt-BR" sz="1600" b="1" dirty="0">
                <a:solidFill>
                  <a:srgbClr val="000000"/>
                </a:solidFill>
              </a:endParaRPr>
            </a:p>
          </p:txBody>
        </p:sp>
        <p:sp>
          <p:nvSpPr>
            <p:cNvPr id="28" name="TextBox 27"/>
            <p:cNvSpPr txBox="1"/>
            <p:nvPr/>
          </p:nvSpPr>
          <p:spPr>
            <a:xfrm>
              <a:off x="3995936" y="5538718"/>
              <a:ext cx="2736304" cy="338554"/>
            </a:xfrm>
            <a:prstGeom prst="rect">
              <a:avLst/>
            </a:prstGeom>
            <a:noFill/>
          </p:spPr>
          <p:txBody>
            <a:bodyPr wrap="square" rtlCol="0">
              <a:spAutoFit/>
            </a:bodyPr>
            <a:lstStyle/>
            <a:p>
              <a:pPr algn="ctr"/>
              <a:r>
                <a:rPr lang="pt-BR" sz="1600" b="1" dirty="0" smtClean="0">
                  <a:solidFill>
                    <a:srgbClr val="000000"/>
                  </a:solidFill>
                </a:rPr>
                <a:t>Costeiras rasas</a:t>
              </a:r>
              <a:endParaRPr lang="pt-BR" sz="1600" b="1" dirty="0">
                <a:solidFill>
                  <a:srgbClr val="000000"/>
                </a:solidFill>
              </a:endParaRPr>
            </a:p>
          </p:txBody>
        </p:sp>
        <p:sp>
          <p:nvSpPr>
            <p:cNvPr id="29" name="TextBox 28"/>
            <p:cNvSpPr txBox="1"/>
            <p:nvPr/>
          </p:nvSpPr>
          <p:spPr>
            <a:xfrm>
              <a:off x="3563888" y="3738518"/>
              <a:ext cx="1800200" cy="338554"/>
            </a:xfrm>
            <a:prstGeom prst="rect">
              <a:avLst/>
            </a:prstGeom>
            <a:noFill/>
          </p:spPr>
          <p:txBody>
            <a:bodyPr wrap="square" rtlCol="0">
              <a:spAutoFit/>
            </a:bodyPr>
            <a:lstStyle/>
            <a:p>
              <a:pPr algn="ctr"/>
              <a:r>
                <a:rPr lang="pt-PT" sz="1600" b="1" dirty="0" smtClean="0">
                  <a:solidFill>
                    <a:srgbClr val="000000"/>
                  </a:solidFill>
                </a:rPr>
                <a:t>Montanha</a:t>
              </a:r>
              <a:endParaRPr lang="pt-BR" sz="1600" b="1" dirty="0">
                <a:solidFill>
                  <a:srgbClr val="000000"/>
                </a:solidFill>
              </a:endParaRPr>
            </a:p>
          </p:txBody>
        </p:sp>
        <p:sp>
          <p:nvSpPr>
            <p:cNvPr id="30" name="TextBox 29"/>
            <p:cNvSpPr txBox="1"/>
            <p:nvPr/>
          </p:nvSpPr>
          <p:spPr>
            <a:xfrm>
              <a:off x="4951495" y="3789040"/>
              <a:ext cx="1872208" cy="584775"/>
            </a:xfrm>
            <a:prstGeom prst="rect">
              <a:avLst/>
            </a:prstGeom>
            <a:noFill/>
          </p:spPr>
          <p:txBody>
            <a:bodyPr wrap="square" rtlCol="0">
              <a:spAutoFit/>
            </a:bodyPr>
            <a:lstStyle/>
            <a:p>
              <a:pPr algn="ctr"/>
              <a:r>
                <a:rPr lang="pt-PT" sz="1600" b="1" dirty="0" smtClean="0">
                  <a:solidFill>
                    <a:srgbClr val="000000"/>
                  </a:solidFill>
                </a:rPr>
                <a:t>Plataforma continental</a:t>
              </a:r>
              <a:endParaRPr lang="pt-BR" sz="1600" b="1" dirty="0">
                <a:solidFill>
                  <a:srgbClr val="000000"/>
                </a:solidFill>
              </a:endParaRPr>
            </a:p>
          </p:txBody>
        </p:sp>
        <p:sp>
          <p:nvSpPr>
            <p:cNvPr id="31" name="TextBox 30"/>
            <p:cNvSpPr txBox="1"/>
            <p:nvPr/>
          </p:nvSpPr>
          <p:spPr>
            <a:xfrm>
              <a:off x="6084168" y="4221088"/>
              <a:ext cx="1368152" cy="338554"/>
            </a:xfrm>
            <a:prstGeom prst="rect">
              <a:avLst/>
            </a:prstGeom>
            <a:noFill/>
          </p:spPr>
          <p:txBody>
            <a:bodyPr wrap="square" rtlCol="0">
              <a:spAutoFit/>
            </a:bodyPr>
            <a:lstStyle/>
            <a:p>
              <a:pPr algn="ctr"/>
              <a:r>
                <a:rPr lang="pt-PT" sz="1600" b="1" dirty="0" smtClean="0">
                  <a:solidFill>
                    <a:srgbClr val="000000"/>
                  </a:solidFill>
                </a:rPr>
                <a:t>Ilha</a:t>
              </a:r>
              <a:endParaRPr lang="pt-BR" sz="1600" b="1" dirty="0">
                <a:solidFill>
                  <a:srgbClr val="000000"/>
                </a:solidFill>
              </a:endParaRPr>
            </a:p>
          </p:txBody>
        </p:sp>
        <p:sp>
          <p:nvSpPr>
            <p:cNvPr id="32" name="TextBox 31"/>
            <p:cNvSpPr txBox="1"/>
            <p:nvPr/>
          </p:nvSpPr>
          <p:spPr>
            <a:xfrm>
              <a:off x="6372200" y="4674622"/>
              <a:ext cx="1440160" cy="338554"/>
            </a:xfrm>
            <a:prstGeom prst="rect">
              <a:avLst/>
            </a:prstGeom>
            <a:noFill/>
          </p:spPr>
          <p:txBody>
            <a:bodyPr wrap="square" rtlCol="0">
              <a:spAutoFit/>
            </a:bodyPr>
            <a:lstStyle/>
            <a:p>
              <a:pPr algn="ctr"/>
              <a:r>
                <a:rPr lang="pt-PT" sz="1600" b="1" dirty="0" smtClean="0">
                  <a:solidFill>
                    <a:srgbClr val="000000"/>
                  </a:solidFill>
                </a:rPr>
                <a:t>Oceano</a:t>
              </a:r>
              <a:endParaRPr lang="pt-BR" sz="1600" b="1" dirty="0">
                <a:solidFill>
                  <a:srgbClr val="000000"/>
                </a:solidFill>
              </a:endParaRPr>
            </a:p>
          </p:txBody>
        </p:sp>
        <p:sp>
          <p:nvSpPr>
            <p:cNvPr id="33" name="TextBox 32"/>
            <p:cNvSpPr txBox="1"/>
            <p:nvPr/>
          </p:nvSpPr>
          <p:spPr>
            <a:xfrm>
              <a:off x="1663523" y="6183711"/>
              <a:ext cx="3240360" cy="338554"/>
            </a:xfrm>
            <a:prstGeom prst="rect">
              <a:avLst/>
            </a:prstGeom>
            <a:noFill/>
          </p:spPr>
          <p:txBody>
            <a:bodyPr wrap="square" rtlCol="0">
              <a:spAutoFit/>
            </a:bodyPr>
            <a:lstStyle/>
            <a:p>
              <a:pPr algn="ctr"/>
              <a:r>
                <a:rPr lang="pt-PT" sz="1600" b="1" dirty="0" smtClean="0">
                  <a:solidFill>
                    <a:srgbClr val="000000"/>
                  </a:solidFill>
                </a:rPr>
                <a:t>Fase 2: Planícies Inundados</a:t>
              </a:r>
              <a:endParaRPr lang="pt-BR" sz="1600" b="1" dirty="0">
                <a:solidFill>
                  <a:srgbClr val="000000"/>
                </a:solidFill>
              </a:endParaRPr>
            </a:p>
          </p:txBody>
        </p:sp>
      </p:grpSp>
      <p:sp>
        <p:nvSpPr>
          <p:cNvPr id="34" name="TextBox 33"/>
          <p:cNvSpPr txBox="1"/>
          <p:nvPr/>
        </p:nvSpPr>
        <p:spPr>
          <a:xfrm>
            <a:off x="2753139" y="1835532"/>
            <a:ext cx="3672408" cy="369332"/>
          </a:xfrm>
          <a:prstGeom prst="rect">
            <a:avLst/>
          </a:prstGeom>
          <a:noFill/>
        </p:spPr>
        <p:txBody>
          <a:bodyPr wrap="square" rtlCol="0">
            <a:spAutoFit/>
          </a:bodyPr>
          <a:lstStyle/>
          <a:p>
            <a:pPr algn="ctr"/>
            <a:r>
              <a:rPr lang="pt-PT" dirty="0" smtClean="0">
                <a:solidFill>
                  <a:srgbClr val="000000"/>
                </a:solidFill>
                <a:latin typeface="Arial Black" pitchFamily="34" charset="0"/>
              </a:rPr>
              <a:t>ZONEAMENTO ECOLÓGICO:</a:t>
            </a:r>
            <a:endParaRPr lang="pt-BR" dirty="0">
              <a:solidFill>
                <a:srgbClr val="000000"/>
              </a:solidFill>
              <a:latin typeface="Arial Black" pitchFamily="34" charset="0"/>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206"/>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12" name="TextBox 11"/>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pic>
        <p:nvPicPr>
          <p:cNvPr id="16" name="Picture 15" descr="Picture3.png"/>
          <p:cNvPicPr>
            <a:picLocks noChangeAspect="1"/>
          </p:cNvPicPr>
          <p:nvPr/>
        </p:nvPicPr>
        <p:blipFill>
          <a:blip r:embed="rId3" cstate="print"/>
          <a:stretch>
            <a:fillRect/>
          </a:stretch>
        </p:blipFill>
        <p:spPr>
          <a:xfrm flipH="1">
            <a:off x="1567119" y="1778628"/>
            <a:ext cx="5979517" cy="4941602"/>
          </a:xfrm>
          <a:prstGeom prst="rect">
            <a:avLst/>
          </a:prstGeom>
        </p:spPr>
      </p:pic>
      <p:grpSp>
        <p:nvGrpSpPr>
          <p:cNvPr id="18" name="Group 17"/>
          <p:cNvGrpSpPr/>
          <p:nvPr/>
        </p:nvGrpSpPr>
        <p:grpSpPr>
          <a:xfrm>
            <a:off x="1331640" y="2376166"/>
            <a:ext cx="6480720" cy="4199700"/>
            <a:chOff x="1331640" y="2376166"/>
            <a:chExt cx="6480720" cy="4199700"/>
          </a:xfrm>
        </p:grpSpPr>
        <p:sp>
          <p:nvSpPr>
            <p:cNvPr id="19" name="TextBox 18"/>
            <p:cNvSpPr txBox="1"/>
            <p:nvPr/>
          </p:nvSpPr>
          <p:spPr>
            <a:xfrm>
              <a:off x="1450389" y="2376166"/>
              <a:ext cx="936104" cy="338554"/>
            </a:xfrm>
            <a:prstGeom prst="rect">
              <a:avLst/>
            </a:prstGeom>
            <a:noFill/>
          </p:spPr>
          <p:txBody>
            <a:bodyPr wrap="square" rtlCol="0">
              <a:spAutoFit/>
            </a:bodyPr>
            <a:lstStyle/>
            <a:p>
              <a:pPr algn="ctr"/>
              <a:r>
                <a:rPr lang="pt-PT" sz="1600" b="1" dirty="0" smtClean="0">
                  <a:solidFill>
                    <a:srgbClr val="000000"/>
                  </a:solidFill>
                </a:rPr>
                <a:t>Neve</a:t>
              </a:r>
              <a:endParaRPr lang="pt-BR" sz="1600" b="1" dirty="0">
                <a:solidFill>
                  <a:srgbClr val="000000"/>
                </a:solidFill>
              </a:endParaRPr>
            </a:p>
          </p:txBody>
        </p:sp>
        <p:sp>
          <p:nvSpPr>
            <p:cNvPr id="20" name="TextBox 19"/>
            <p:cNvSpPr txBox="1"/>
            <p:nvPr/>
          </p:nvSpPr>
          <p:spPr>
            <a:xfrm>
              <a:off x="1600217" y="2924944"/>
              <a:ext cx="1080120" cy="338554"/>
            </a:xfrm>
            <a:prstGeom prst="rect">
              <a:avLst/>
            </a:prstGeom>
            <a:noFill/>
          </p:spPr>
          <p:txBody>
            <a:bodyPr wrap="square" rtlCol="0">
              <a:spAutoFit/>
            </a:bodyPr>
            <a:lstStyle/>
            <a:p>
              <a:pPr algn="ctr"/>
              <a:r>
                <a:rPr lang="pt-PT" sz="1600" b="1" dirty="0" smtClean="0">
                  <a:solidFill>
                    <a:srgbClr val="000000"/>
                  </a:solidFill>
                </a:rPr>
                <a:t>Tundra</a:t>
              </a:r>
              <a:endParaRPr lang="pt-BR" sz="1600" b="1" dirty="0">
                <a:solidFill>
                  <a:srgbClr val="000000"/>
                </a:solidFill>
              </a:endParaRPr>
            </a:p>
          </p:txBody>
        </p:sp>
        <p:sp>
          <p:nvSpPr>
            <p:cNvPr id="21" name="TextBox 20"/>
            <p:cNvSpPr txBox="1"/>
            <p:nvPr/>
          </p:nvSpPr>
          <p:spPr>
            <a:xfrm>
              <a:off x="1672225" y="3528294"/>
              <a:ext cx="1584176" cy="584775"/>
            </a:xfrm>
            <a:prstGeom prst="rect">
              <a:avLst/>
            </a:prstGeom>
            <a:noFill/>
          </p:spPr>
          <p:txBody>
            <a:bodyPr wrap="square" rtlCol="0">
              <a:spAutoFit/>
            </a:bodyPr>
            <a:lstStyle/>
            <a:p>
              <a:pPr algn="ctr"/>
              <a:r>
                <a:rPr lang="pt-PT" sz="1600" b="1" dirty="0" smtClean="0">
                  <a:solidFill>
                    <a:srgbClr val="000000"/>
                  </a:solidFill>
                </a:rPr>
                <a:t>Floresta conífera</a:t>
              </a:r>
              <a:endParaRPr lang="pt-BR" sz="1600" b="1" dirty="0">
                <a:solidFill>
                  <a:srgbClr val="000000"/>
                </a:solidFill>
              </a:endParaRPr>
            </a:p>
          </p:txBody>
        </p:sp>
        <p:sp>
          <p:nvSpPr>
            <p:cNvPr id="22" name="TextBox 21"/>
            <p:cNvSpPr txBox="1"/>
            <p:nvPr/>
          </p:nvSpPr>
          <p:spPr>
            <a:xfrm>
              <a:off x="1979712" y="5085184"/>
              <a:ext cx="2736304" cy="338554"/>
            </a:xfrm>
            <a:prstGeom prst="rect">
              <a:avLst/>
            </a:prstGeom>
            <a:noFill/>
          </p:spPr>
          <p:txBody>
            <a:bodyPr wrap="square" rtlCol="0">
              <a:spAutoFit/>
            </a:bodyPr>
            <a:lstStyle/>
            <a:p>
              <a:pPr algn="ctr"/>
              <a:r>
                <a:rPr lang="pt-PT" sz="1600" b="1" dirty="0" smtClean="0">
                  <a:solidFill>
                    <a:srgbClr val="000000"/>
                  </a:solidFill>
                </a:rPr>
                <a:t>Campinas ou pradaria</a:t>
              </a:r>
              <a:endParaRPr lang="pt-BR" sz="1600" b="1" dirty="0">
                <a:solidFill>
                  <a:srgbClr val="000000"/>
                </a:solidFill>
              </a:endParaRPr>
            </a:p>
          </p:txBody>
        </p:sp>
        <p:sp>
          <p:nvSpPr>
            <p:cNvPr id="23" name="TextBox 22"/>
            <p:cNvSpPr txBox="1"/>
            <p:nvPr/>
          </p:nvSpPr>
          <p:spPr>
            <a:xfrm>
              <a:off x="1403648" y="4674622"/>
              <a:ext cx="2736304" cy="338554"/>
            </a:xfrm>
            <a:prstGeom prst="rect">
              <a:avLst/>
            </a:prstGeom>
            <a:noFill/>
          </p:spPr>
          <p:txBody>
            <a:bodyPr wrap="square" rtlCol="0">
              <a:spAutoFit/>
            </a:bodyPr>
            <a:lstStyle/>
            <a:p>
              <a:pPr algn="ctr"/>
              <a:r>
                <a:rPr lang="pt-PT" sz="1600" b="1" dirty="0" smtClean="0">
                  <a:solidFill>
                    <a:srgbClr val="000000"/>
                  </a:solidFill>
                </a:rPr>
                <a:t>Floresta tropical</a:t>
              </a:r>
              <a:endParaRPr lang="pt-BR" sz="1600" b="1" dirty="0">
                <a:solidFill>
                  <a:srgbClr val="000000"/>
                </a:solidFill>
              </a:endParaRPr>
            </a:p>
          </p:txBody>
        </p:sp>
        <p:sp>
          <p:nvSpPr>
            <p:cNvPr id="24" name="TextBox 23"/>
            <p:cNvSpPr txBox="1"/>
            <p:nvPr/>
          </p:nvSpPr>
          <p:spPr>
            <a:xfrm>
              <a:off x="1331640" y="4293096"/>
              <a:ext cx="2736304" cy="338554"/>
            </a:xfrm>
            <a:prstGeom prst="rect">
              <a:avLst/>
            </a:prstGeom>
            <a:noFill/>
          </p:spPr>
          <p:txBody>
            <a:bodyPr wrap="square" rtlCol="0">
              <a:spAutoFit/>
            </a:bodyPr>
            <a:lstStyle/>
            <a:p>
              <a:pPr algn="ctr"/>
              <a:r>
                <a:rPr lang="pt-PT" sz="1600" b="1" dirty="0" smtClean="0">
                  <a:solidFill>
                    <a:srgbClr val="000000"/>
                  </a:solidFill>
                </a:rPr>
                <a:t>Floresta temperada</a:t>
              </a:r>
              <a:endParaRPr lang="pt-BR" sz="1600" b="1" dirty="0">
                <a:solidFill>
                  <a:srgbClr val="000000"/>
                </a:solidFill>
              </a:endParaRPr>
            </a:p>
          </p:txBody>
        </p:sp>
        <p:sp>
          <p:nvSpPr>
            <p:cNvPr id="25" name="TextBox 24"/>
            <p:cNvSpPr txBox="1"/>
            <p:nvPr/>
          </p:nvSpPr>
          <p:spPr>
            <a:xfrm>
              <a:off x="2987824" y="5877272"/>
              <a:ext cx="3312368" cy="338554"/>
            </a:xfrm>
            <a:prstGeom prst="rect">
              <a:avLst/>
            </a:prstGeom>
            <a:noFill/>
          </p:spPr>
          <p:txBody>
            <a:bodyPr wrap="square" rtlCol="0">
              <a:spAutoFit/>
            </a:bodyPr>
            <a:lstStyle/>
            <a:p>
              <a:pPr algn="ctr"/>
              <a:r>
                <a:rPr lang="pt-BR" sz="1600" b="1" dirty="0" smtClean="0">
                  <a:solidFill>
                    <a:srgbClr val="000000"/>
                  </a:solidFill>
                </a:rPr>
                <a:t>Zona de superfície (mar aberto)</a:t>
              </a:r>
              <a:endParaRPr lang="pt-BR" sz="1600" b="1" dirty="0">
                <a:solidFill>
                  <a:srgbClr val="000000"/>
                </a:solidFill>
              </a:endParaRPr>
            </a:p>
          </p:txBody>
        </p:sp>
        <p:sp>
          <p:nvSpPr>
            <p:cNvPr id="26" name="TextBox 25"/>
            <p:cNvSpPr txBox="1"/>
            <p:nvPr/>
          </p:nvSpPr>
          <p:spPr>
            <a:xfrm>
              <a:off x="4824915" y="6237312"/>
              <a:ext cx="2736304" cy="338554"/>
            </a:xfrm>
            <a:prstGeom prst="rect">
              <a:avLst/>
            </a:prstGeom>
            <a:noFill/>
          </p:spPr>
          <p:txBody>
            <a:bodyPr wrap="square" rtlCol="0">
              <a:spAutoFit/>
            </a:bodyPr>
            <a:lstStyle/>
            <a:p>
              <a:pPr algn="ctr"/>
              <a:r>
                <a:rPr lang="pt-BR" sz="1600" b="1" dirty="0" smtClean="0">
                  <a:solidFill>
                    <a:srgbClr val="000000"/>
                  </a:solidFill>
                </a:rPr>
                <a:t>Zona abissal</a:t>
              </a:r>
              <a:endParaRPr lang="pt-BR" sz="1600" b="1" dirty="0">
                <a:solidFill>
                  <a:srgbClr val="000000"/>
                </a:solidFill>
              </a:endParaRPr>
            </a:p>
          </p:txBody>
        </p:sp>
        <p:sp>
          <p:nvSpPr>
            <p:cNvPr id="27" name="TextBox 26"/>
            <p:cNvSpPr txBox="1"/>
            <p:nvPr/>
          </p:nvSpPr>
          <p:spPr>
            <a:xfrm>
              <a:off x="4283968" y="5242843"/>
              <a:ext cx="1728192" cy="338554"/>
            </a:xfrm>
            <a:prstGeom prst="rect">
              <a:avLst/>
            </a:prstGeom>
            <a:noFill/>
          </p:spPr>
          <p:txBody>
            <a:bodyPr wrap="square" rtlCol="0">
              <a:spAutoFit/>
            </a:bodyPr>
            <a:lstStyle/>
            <a:p>
              <a:pPr algn="ctr"/>
              <a:r>
                <a:rPr lang="pt-BR" sz="1600" b="1" dirty="0" smtClean="0">
                  <a:solidFill>
                    <a:srgbClr val="000000"/>
                  </a:solidFill>
                </a:rPr>
                <a:t>Pântano</a:t>
              </a:r>
              <a:endParaRPr lang="pt-BR" sz="1600" b="1" dirty="0">
                <a:solidFill>
                  <a:srgbClr val="000000"/>
                </a:solidFill>
              </a:endParaRPr>
            </a:p>
          </p:txBody>
        </p:sp>
        <p:sp>
          <p:nvSpPr>
            <p:cNvPr id="28" name="TextBox 27"/>
            <p:cNvSpPr txBox="1"/>
            <p:nvPr/>
          </p:nvSpPr>
          <p:spPr>
            <a:xfrm>
              <a:off x="3995936" y="5538718"/>
              <a:ext cx="2736304" cy="338554"/>
            </a:xfrm>
            <a:prstGeom prst="rect">
              <a:avLst/>
            </a:prstGeom>
            <a:noFill/>
          </p:spPr>
          <p:txBody>
            <a:bodyPr wrap="square" rtlCol="0">
              <a:spAutoFit/>
            </a:bodyPr>
            <a:lstStyle/>
            <a:p>
              <a:pPr algn="ctr"/>
              <a:r>
                <a:rPr lang="pt-BR" sz="1600" b="1" dirty="0" smtClean="0">
                  <a:solidFill>
                    <a:srgbClr val="000000"/>
                  </a:solidFill>
                </a:rPr>
                <a:t>Costeiras rasas</a:t>
              </a:r>
              <a:endParaRPr lang="pt-BR" sz="1600" b="1" dirty="0">
                <a:solidFill>
                  <a:srgbClr val="000000"/>
                </a:solidFill>
              </a:endParaRPr>
            </a:p>
          </p:txBody>
        </p:sp>
        <p:sp>
          <p:nvSpPr>
            <p:cNvPr id="29" name="TextBox 28"/>
            <p:cNvSpPr txBox="1"/>
            <p:nvPr/>
          </p:nvSpPr>
          <p:spPr>
            <a:xfrm>
              <a:off x="3563888" y="3738518"/>
              <a:ext cx="1800200" cy="338554"/>
            </a:xfrm>
            <a:prstGeom prst="rect">
              <a:avLst/>
            </a:prstGeom>
            <a:noFill/>
          </p:spPr>
          <p:txBody>
            <a:bodyPr wrap="square" rtlCol="0">
              <a:spAutoFit/>
            </a:bodyPr>
            <a:lstStyle/>
            <a:p>
              <a:pPr algn="ctr"/>
              <a:r>
                <a:rPr lang="pt-PT" sz="1600" b="1" dirty="0" smtClean="0">
                  <a:solidFill>
                    <a:srgbClr val="000000"/>
                  </a:solidFill>
                </a:rPr>
                <a:t>Montanha</a:t>
              </a:r>
              <a:endParaRPr lang="pt-BR" sz="1600" b="1" dirty="0">
                <a:solidFill>
                  <a:srgbClr val="000000"/>
                </a:solidFill>
              </a:endParaRPr>
            </a:p>
          </p:txBody>
        </p:sp>
        <p:sp>
          <p:nvSpPr>
            <p:cNvPr id="30" name="TextBox 29"/>
            <p:cNvSpPr txBox="1"/>
            <p:nvPr/>
          </p:nvSpPr>
          <p:spPr>
            <a:xfrm>
              <a:off x="4951495" y="3789040"/>
              <a:ext cx="1872208" cy="584775"/>
            </a:xfrm>
            <a:prstGeom prst="rect">
              <a:avLst/>
            </a:prstGeom>
            <a:noFill/>
          </p:spPr>
          <p:txBody>
            <a:bodyPr wrap="square" rtlCol="0">
              <a:spAutoFit/>
            </a:bodyPr>
            <a:lstStyle/>
            <a:p>
              <a:pPr algn="ctr"/>
              <a:r>
                <a:rPr lang="pt-PT" sz="1600" b="1" dirty="0" smtClean="0">
                  <a:solidFill>
                    <a:srgbClr val="000000"/>
                  </a:solidFill>
                </a:rPr>
                <a:t>Plataforma continental</a:t>
              </a:r>
              <a:endParaRPr lang="pt-BR" sz="1600" b="1" dirty="0">
                <a:solidFill>
                  <a:srgbClr val="000000"/>
                </a:solidFill>
              </a:endParaRPr>
            </a:p>
          </p:txBody>
        </p:sp>
        <p:sp>
          <p:nvSpPr>
            <p:cNvPr id="31" name="TextBox 30"/>
            <p:cNvSpPr txBox="1"/>
            <p:nvPr/>
          </p:nvSpPr>
          <p:spPr>
            <a:xfrm>
              <a:off x="6084168" y="4221088"/>
              <a:ext cx="1368152" cy="338554"/>
            </a:xfrm>
            <a:prstGeom prst="rect">
              <a:avLst/>
            </a:prstGeom>
            <a:noFill/>
          </p:spPr>
          <p:txBody>
            <a:bodyPr wrap="square" rtlCol="0">
              <a:spAutoFit/>
            </a:bodyPr>
            <a:lstStyle/>
            <a:p>
              <a:pPr algn="ctr"/>
              <a:r>
                <a:rPr lang="pt-PT" sz="1600" b="1" dirty="0" smtClean="0">
                  <a:solidFill>
                    <a:srgbClr val="000000"/>
                  </a:solidFill>
                </a:rPr>
                <a:t>Ilha</a:t>
              </a:r>
              <a:endParaRPr lang="pt-BR" sz="1600" b="1" dirty="0">
                <a:solidFill>
                  <a:srgbClr val="000000"/>
                </a:solidFill>
              </a:endParaRPr>
            </a:p>
          </p:txBody>
        </p:sp>
        <p:sp>
          <p:nvSpPr>
            <p:cNvPr id="32" name="TextBox 31"/>
            <p:cNvSpPr txBox="1"/>
            <p:nvPr/>
          </p:nvSpPr>
          <p:spPr>
            <a:xfrm>
              <a:off x="6372200" y="4674622"/>
              <a:ext cx="1440160" cy="338554"/>
            </a:xfrm>
            <a:prstGeom prst="rect">
              <a:avLst/>
            </a:prstGeom>
            <a:noFill/>
          </p:spPr>
          <p:txBody>
            <a:bodyPr wrap="square" rtlCol="0">
              <a:spAutoFit/>
            </a:bodyPr>
            <a:lstStyle/>
            <a:p>
              <a:pPr algn="ctr"/>
              <a:r>
                <a:rPr lang="pt-PT" sz="1600" b="1" dirty="0" smtClean="0">
                  <a:solidFill>
                    <a:srgbClr val="000000"/>
                  </a:solidFill>
                </a:rPr>
                <a:t>Oceano</a:t>
              </a:r>
              <a:endParaRPr lang="pt-BR" sz="1600" b="1" dirty="0">
                <a:solidFill>
                  <a:srgbClr val="000000"/>
                </a:solidFill>
              </a:endParaRPr>
            </a:p>
          </p:txBody>
        </p:sp>
        <p:sp>
          <p:nvSpPr>
            <p:cNvPr id="33" name="TextBox 32"/>
            <p:cNvSpPr txBox="1"/>
            <p:nvPr/>
          </p:nvSpPr>
          <p:spPr>
            <a:xfrm>
              <a:off x="1523731" y="6202372"/>
              <a:ext cx="3417474" cy="338554"/>
            </a:xfrm>
            <a:prstGeom prst="rect">
              <a:avLst/>
            </a:prstGeom>
            <a:noFill/>
          </p:spPr>
          <p:txBody>
            <a:bodyPr wrap="square" rtlCol="0">
              <a:spAutoFit/>
            </a:bodyPr>
            <a:lstStyle/>
            <a:p>
              <a:pPr algn="ctr"/>
              <a:r>
                <a:rPr lang="pt-BR" sz="1600" b="1" dirty="0" smtClean="0">
                  <a:solidFill>
                    <a:srgbClr val="000000"/>
                  </a:solidFill>
                </a:rPr>
                <a:t>Fase 3: Região central Inundada</a:t>
              </a:r>
              <a:endParaRPr lang="pt-BR" sz="1600" b="1" dirty="0">
                <a:solidFill>
                  <a:srgbClr val="000000"/>
                </a:solidFill>
              </a:endParaRPr>
            </a:p>
          </p:txBody>
        </p:sp>
      </p:grpSp>
      <p:sp>
        <p:nvSpPr>
          <p:cNvPr id="34" name="TextBox 33"/>
          <p:cNvSpPr txBox="1"/>
          <p:nvPr/>
        </p:nvSpPr>
        <p:spPr>
          <a:xfrm>
            <a:off x="2753139" y="1835532"/>
            <a:ext cx="3672408" cy="369332"/>
          </a:xfrm>
          <a:prstGeom prst="rect">
            <a:avLst/>
          </a:prstGeom>
          <a:noFill/>
        </p:spPr>
        <p:txBody>
          <a:bodyPr wrap="square" rtlCol="0">
            <a:spAutoFit/>
          </a:bodyPr>
          <a:lstStyle/>
          <a:p>
            <a:pPr algn="ctr"/>
            <a:r>
              <a:rPr lang="pt-PT" dirty="0" smtClean="0">
                <a:solidFill>
                  <a:srgbClr val="000000"/>
                </a:solidFill>
                <a:latin typeface="Arial Black" pitchFamily="34" charset="0"/>
              </a:rPr>
              <a:t>ZONEAMENTO ECOLÓGICO:</a:t>
            </a:r>
            <a:endParaRPr lang="pt-BR" dirty="0">
              <a:solidFill>
                <a:srgbClr val="000000"/>
              </a:solidFill>
              <a:latin typeface="Arial Black" pitchFamily="34" charset="0"/>
            </a:endParaRP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8723"/>
            <a:ext cx="9144000" cy="6858000"/>
          </a:xfrm>
          <a:prstGeom prst="rect">
            <a:avLst/>
          </a:prstGeom>
          <a:noFill/>
          <a:ln w="9525">
            <a:noFill/>
            <a:miter lim="800000"/>
            <a:headEnd/>
            <a:tailEnd/>
          </a:ln>
        </p:spPr>
      </p:pic>
      <p:sp>
        <p:nvSpPr>
          <p:cNvPr id="1701892" name="AutoShape 4"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701894" name="AutoShape 6" descr="Resultado de imagem para heart Mountain Thrust are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650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60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21:13</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6000" b="0" i="0" u="none" strike="noStrike" cap="none" normalizeH="0" baseline="0" smtClean="0">
              <a:ln>
                <a:noFill/>
              </a:ln>
              <a:solidFill>
                <a:schemeClr val="tx1"/>
              </a:solidFill>
              <a:effectLst/>
              <a:latin typeface="Arial" pitchFamily="34" charset="0"/>
              <a:cs typeface="Arial" pitchFamily="34" charset="0"/>
            </a:endParaRPr>
          </a:p>
        </p:txBody>
      </p:sp>
      <p:sp>
        <p:nvSpPr>
          <p:cNvPr id="196506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6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21:11</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6100" b="0" i="0" u="none" strike="noStrike" cap="none" normalizeH="0" baseline="0" smtClean="0">
              <a:ln>
                <a:noFill/>
              </a:ln>
              <a:solidFill>
                <a:schemeClr val="tx1"/>
              </a:solidFill>
              <a:effectLst/>
              <a:latin typeface="Arial" pitchFamily="34" charset="0"/>
              <a:cs typeface="Arial" pitchFamily="34" charset="0"/>
            </a:endParaRPr>
          </a:p>
        </p:txBody>
      </p:sp>
      <p:sp>
        <p:nvSpPr>
          <p:cNvPr id="1965065"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21:11</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81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Box 10"/>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12" name="TextBox 11"/>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pic>
        <p:nvPicPr>
          <p:cNvPr id="17" name="Picture 16" descr="Picture4.png"/>
          <p:cNvPicPr>
            <a:picLocks noChangeAspect="1"/>
          </p:cNvPicPr>
          <p:nvPr/>
        </p:nvPicPr>
        <p:blipFill>
          <a:blip r:embed="rId3" cstate="print"/>
          <a:stretch>
            <a:fillRect/>
          </a:stretch>
        </p:blipFill>
        <p:spPr>
          <a:xfrm flipH="1">
            <a:off x="1547664" y="1746043"/>
            <a:ext cx="6045019" cy="4975870"/>
          </a:xfrm>
          <a:prstGeom prst="rect">
            <a:avLst/>
          </a:prstGeom>
        </p:spPr>
      </p:pic>
      <p:grpSp>
        <p:nvGrpSpPr>
          <p:cNvPr id="18" name="Group 17"/>
          <p:cNvGrpSpPr/>
          <p:nvPr/>
        </p:nvGrpSpPr>
        <p:grpSpPr>
          <a:xfrm>
            <a:off x="1331640" y="2376166"/>
            <a:ext cx="6480720" cy="4199700"/>
            <a:chOff x="1331640" y="2376166"/>
            <a:chExt cx="6480720" cy="4199700"/>
          </a:xfrm>
        </p:grpSpPr>
        <p:sp>
          <p:nvSpPr>
            <p:cNvPr id="19" name="TextBox 18"/>
            <p:cNvSpPr txBox="1"/>
            <p:nvPr/>
          </p:nvSpPr>
          <p:spPr>
            <a:xfrm>
              <a:off x="1450389" y="2376166"/>
              <a:ext cx="936104" cy="338554"/>
            </a:xfrm>
            <a:prstGeom prst="rect">
              <a:avLst/>
            </a:prstGeom>
            <a:noFill/>
          </p:spPr>
          <p:txBody>
            <a:bodyPr wrap="square" rtlCol="0">
              <a:spAutoFit/>
            </a:bodyPr>
            <a:lstStyle/>
            <a:p>
              <a:pPr algn="ctr"/>
              <a:r>
                <a:rPr lang="pt-PT" sz="1600" b="1" dirty="0" smtClean="0">
                  <a:solidFill>
                    <a:srgbClr val="000000"/>
                  </a:solidFill>
                </a:rPr>
                <a:t>Neve</a:t>
              </a:r>
              <a:endParaRPr lang="pt-BR" sz="1600" b="1" dirty="0">
                <a:solidFill>
                  <a:srgbClr val="000000"/>
                </a:solidFill>
              </a:endParaRPr>
            </a:p>
          </p:txBody>
        </p:sp>
        <p:sp>
          <p:nvSpPr>
            <p:cNvPr id="20" name="TextBox 19"/>
            <p:cNvSpPr txBox="1"/>
            <p:nvPr/>
          </p:nvSpPr>
          <p:spPr>
            <a:xfrm>
              <a:off x="1600217" y="2924944"/>
              <a:ext cx="1080120" cy="338554"/>
            </a:xfrm>
            <a:prstGeom prst="rect">
              <a:avLst/>
            </a:prstGeom>
            <a:noFill/>
          </p:spPr>
          <p:txBody>
            <a:bodyPr wrap="square" rtlCol="0">
              <a:spAutoFit/>
            </a:bodyPr>
            <a:lstStyle/>
            <a:p>
              <a:pPr algn="ctr"/>
              <a:r>
                <a:rPr lang="pt-PT" sz="1600" b="1" dirty="0" smtClean="0">
                  <a:solidFill>
                    <a:srgbClr val="000000"/>
                  </a:solidFill>
                </a:rPr>
                <a:t>Tundra</a:t>
              </a:r>
              <a:endParaRPr lang="pt-BR" sz="1600" b="1" dirty="0">
                <a:solidFill>
                  <a:srgbClr val="000000"/>
                </a:solidFill>
              </a:endParaRPr>
            </a:p>
          </p:txBody>
        </p:sp>
        <p:sp>
          <p:nvSpPr>
            <p:cNvPr id="21" name="TextBox 20"/>
            <p:cNvSpPr txBox="1"/>
            <p:nvPr/>
          </p:nvSpPr>
          <p:spPr>
            <a:xfrm>
              <a:off x="1672225" y="3528294"/>
              <a:ext cx="1584176" cy="584775"/>
            </a:xfrm>
            <a:prstGeom prst="rect">
              <a:avLst/>
            </a:prstGeom>
            <a:noFill/>
          </p:spPr>
          <p:txBody>
            <a:bodyPr wrap="square" rtlCol="0">
              <a:spAutoFit/>
            </a:bodyPr>
            <a:lstStyle/>
            <a:p>
              <a:pPr algn="ctr"/>
              <a:r>
                <a:rPr lang="pt-PT" sz="1600" b="1" dirty="0" smtClean="0">
                  <a:solidFill>
                    <a:srgbClr val="000000"/>
                  </a:solidFill>
                </a:rPr>
                <a:t>Floresta conífera</a:t>
              </a:r>
              <a:endParaRPr lang="pt-BR" sz="1600" b="1" dirty="0">
                <a:solidFill>
                  <a:srgbClr val="000000"/>
                </a:solidFill>
              </a:endParaRPr>
            </a:p>
          </p:txBody>
        </p:sp>
        <p:sp>
          <p:nvSpPr>
            <p:cNvPr id="22" name="TextBox 21"/>
            <p:cNvSpPr txBox="1"/>
            <p:nvPr/>
          </p:nvSpPr>
          <p:spPr>
            <a:xfrm>
              <a:off x="1979712" y="5085184"/>
              <a:ext cx="2736304" cy="338554"/>
            </a:xfrm>
            <a:prstGeom prst="rect">
              <a:avLst/>
            </a:prstGeom>
            <a:noFill/>
          </p:spPr>
          <p:txBody>
            <a:bodyPr wrap="square" rtlCol="0">
              <a:spAutoFit/>
            </a:bodyPr>
            <a:lstStyle/>
            <a:p>
              <a:pPr algn="ctr"/>
              <a:r>
                <a:rPr lang="pt-PT" sz="1600" b="1" dirty="0" smtClean="0">
                  <a:solidFill>
                    <a:srgbClr val="000000"/>
                  </a:solidFill>
                </a:rPr>
                <a:t>Campinas ou pradaria</a:t>
              </a:r>
              <a:endParaRPr lang="pt-BR" sz="1600" b="1" dirty="0">
                <a:solidFill>
                  <a:srgbClr val="000000"/>
                </a:solidFill>
              </a:endParaRPr>
            </a:p>
          </p:txBody>
        </p:sp>
        <p:sp>
          <p:nvSpPr>
            <p:cNvPr id="23" name="TextBox 22"/>
            <p:cNvSpPr txBox="1"/>
            <p:nvPr/>
          </p:nvSpPr>
          <p:spPr>
            <a:xfrm>
              <a:off x="1403648" y="4674622"/>
              <a:ext cx="2736304" cy="338554"/>
            </a:xfrm>
            <a:prstGeom prst="rect">
              <a:avLst/>
            </a:prstGeom>
            <a:noFill/>
          </p:spPr>
          <p:txBody>
            <a:bodyPr wrap="square" rtlCol="0">
              <a:spAutoFit/>
            </a:bodyPr>
            <a:lstStyle/>
            <a:p>
              <a:pPr algn="ctr"/>
              <a:r>
                <a:rPr lang="pt-PT" sz="1600" b="1" dirty="0" smtClean="0">
                  <a:solidFill>
                    <a:srgbClr val="000000"/>
                  </a:solidFill>
                </a:rPr>
                <a:t>Floresta tropical</a:t>
              </a:r>
              <a:endParaRPr lang="pt-BR" sz="1600" b="1" dirty="0">
                <a:solidFill>
                  <a:srgbClr val="000000"/>
                </a:solidFill>
              </a:endParaRPr>
            </a:p>
          </p:txBody>
        </p:sp>
        <p:sp>
          <p:nvSpPr>
            <p:cNvPr id="24" name="TextBox 23"/>
            <p:cNvSpPr txBox="1"/>
            <p:nvPr/>
          </p:nvSpPr>
          <p:spPr>
            <a:xfrm>
              <a:off x="1331640" y="4293096"/>
              <a:ext cx="2736304" cy="338554"/>
            </a:xfrm>
            <a:prstGeom prst="rect">
              <a:avLst/>
            </a:prstGeom>
            <a:noFill/>
          </p:spPr>
          <p:txBody>
            <a:bodyPr wrap="square" rtlCol="0">
              <a:spAutoFit/>
            </a:bodyPr>
            <a:lstStyle/>
            <a:p>
              <a:pPr algn="ctr"/>
              <a:r>
                <a:rPr lang="pt-PT" sz="1600" b="1" dirty="0" smtClean="0">
                  <a:solidFill>
                    <a:srgbClr val="000000"/>
                  </a:solidFill>
                </a:rPr>
                <a:t>Floresta temperada</a:t>
              </a:r>
              <a:endParaRPr lang="pt-BR" sz="1600" b="1" dirty="0">
                <a:solidFill>
                  <a:srgbClr val="000000"/>
                </a:solidFill>
              </a:endParaRPr>
            </a:p>
          </p:txBody>
        </p:sp>
        <p:sp>
          <p:nvSpPr>
            <p:cNvPr id="25" name="TextBox 24"/>
            <p:cNvSpPr txBox="1"/>
            <p:nvPr/>
          </p:nvSpPr>
          <p:spPr>
            <a:xfrm>
              <a:off x="2987824" y="5877272"/>
              <a:ext cx="3312368" cy="338554"/>
            </a:xfrm>
            <a:prstGeom prst="rect">
              <a:avLst/>
            </a:prstGeom>
            <a:noFill/>
          </p:spPr>
          <p:txBody>
            <a:bodyPr wrap="square" rtlCol="0">
              <a:spAutoFit/>
            </a:bodyPr>
            <a:lstStyle/>
            <a:p>
              <a:pPr algn="ctr"/>
              <a:r>
                <a:rPr lang="pt-BR" sz="1600" b="1" dirty="0" smtClean="0">
                  <a:solidFill>
                    <a:srgbClr val="000000"/>
                  </a:solidFill>
                </a:rPr>
                <a:t>Zona de superfície (mar aberto)</a:t>
              </a:r>
              <a:endParaRPr lang="pt-BR" sz="1600" b="1" dirty="0">
                <a:solidFill>
                  <a:srgbClr val="000000"/>
                </a:solidFill>
              </a:endParaRPr>
            </a:p>
          </p:txBody>
        </p:sp>
        <p:sp>
          <p:nvSpPr>
            <p:cNvPr id="26" name="TextBox 25"/>
            <p:cNvSpPr txBox="1"/>
            <p:nvPr/>
          </p:nvSpPr>
          <p:spPr>
            <a:xfrm>
              <a:off x="4824915" y="6237312"/>
              <a:ext cx="2736304" cy="338554"/>
            </a:xfrm>
            <a:prstGeom prst="rect">
              <a:avLst/>
            </a:prstGeom>
            <a:noFill/>
          </p:spPr>
          <p:txBody>
            <a:bodyPr wrap="square" rtlCol="0">
              <a:spAutoFit/>
            </a:bodyPr>
            <a:lstStyle/>
            <a:p>
              <a:pPr algn="ctr"/>
              <a:r>
                <a:rPr lang="pt-BR" sz="1600" b="1" dirty="0" smtClean="0">
                  <a:solidFill>
                    <a:srgbClr val="000000"/>
                  </a:solidFill>
                </a:rPr>
                <a:t>Zona abissal</a:t>
              </a:r>
              <a:endParaRPr lang="pt-BR" sz="1600" b="1" dirty="0">
                <a:solidFill>
                  <a:srgbClr val="000000"/>
                </a:solidFill>
              </a:endParaRPr>
            </a:p>
          </p:txBody>
        </p:sp>
        <p:sp>
          <p:nvSpPr>
            <p:cNvPr id="27" name="TextBox 26"/>
            <p:cNvSpPr txBox="1"/>
            <p:nvPr/>
          </p:nvSpPr>
          <p:spPr>
            <a:xfrm>
              <a:off x="4283968" y="5242843"/>
              <a:ext cx="1728192" cy="338554"/>
            </a:xfrm>
            <a:prstGeom prst="rect">
              <a:avLst/>
            </a:prstGeom>
            <a:noFill/>
          </p:spPr>
          <p:txBody>
            <a:bodyPr wrap="square" rtlCol="0">
              <a:spAutoFit/>
            </a:bodyPr>
            <a:lstStyle/>
            <a:p>
              <a:pPr algn="ctr"/>
              <a:r>
                <a:rPr lang="pt-BR" sz="1600" b="1" dirty="0" smtClean="0">
                  <a:solidFill>
                    <a:srgbClr val="000000"/>
                  </a:solidFill>
                </a:rPr>
                <a:t>Pântano</a:t>
              </a:r>
              <a:endParaRPr lang="pt-BR" sz="1600" b="1" dirty="0">
                <a:solidFill>
                  <a:srgbClr val="000000"/>
                </a:solidFill>
              </a:endParaRPr>
            </a:p>
          </p:txBody>
        </p:sp>
        <p:sp>
          <p:nvSpPr>
            <p:cNvPr id="28" name="TextBox 27"/>
            <p:cNvSpPr txBox="1"/>
            <p:nvPr/>
          </p:nvSpPr>
          <p:spPr>
            <a:xfrm>
              <a:off x="3995936" y="5538718"/>
              <a:ext cx="2736304" cy="338554"/>
            </a:xfrm>
            <a:prstGeom prst="rect">
              <a:avLst/>
            </a:prstGeom>
            <a:noFill/>
          </p:spPr>
          <p:txBody>
            <a:bodyPr wrap="square" rtlCol="0">
              <a:spAutoFit/>
            </a:bodyPr>
            <a:lstStyle/>
            <a:p>
              <a:pPr algn="ctr"/>
              <a:r>
                <a:rPr lang="pt-BR" sz="1600" b="1" dirty="0" smtClean="0">
                  <a:solidFill>
                    <a:srgbClr val="000000"/>
                  </a:solidFill>
                </a:rPr>
                <a:t>Costeiras rasas</a:t>
              </a:r>
              <a:endParaRPr lang="pt-BR" sz="1600" b="1" dirty="0">
                <a:solidFill>
                  <a:srgbClr val="000000"/>
                </a:solidFill>
              </a:endParaRPr>
            </a:p>
          </p:txBody>
        </p:sp>
        <p:sp>
          <p:nvSpPr>
            <p:cNvPr id="29" name="TextBox 28"/>
            <p:cNvSpPr txBox="1"/>
            <p:nvPr/>
          </p:nvSpPr>
          <p:spPr>
            <a:xfrm>
              <a:off x="3563888" y="3738518"/>
              <a:ext cx="1800200" cy="338554"/>
            </a:xfrm>
            <a:prstGeom prst="rect">
              <a:avLst/>
            </a:prstGeom>
            <a:noFill/>
          </p:spPr>
          <p:txBody>
            <a:bodyPr wrap="square" rtlCol="0">
              <a:spAutoFit/>
            </a:bodyPr>
            <a:lstStyle/>
            <a:p>
              <a:pPr algn="ctr"/>
              <a:r>
                <a:rPr lang="pt-PT" sz="1600" b="1" dirty="0" smtClean="0">
                  <a:solidFill>
                    <a:srgbClr val="000000"/>
                  </a:solidFill>
                </a:rPr>
                <a:t>Montanha</a:t>
              </a:r>
              <a:endParaRPr lang="pt-BR" sz="1600" b="1" dirty="0">
                <a:solidFill>
                  <a:srgbClr val="000000"/>
                </a:solidFill>
              </a:endParaRPr>
            </a:p>
          </p:txBody>
        </p:sp>
        <p:sp>
          <p:nvSpPr>
            <p:cNvPr id="30" name="TextBox 29"/>
            <p:cNvSpPr txBox="1"/>
            <p:nvPr/>
          </p:nvSpPr>
          <p:spPr>
            <a:xfrm>
              <a:off x="4951495" y="3789040"/>
              <a:ext cx="1872208" cy="584775"/>
            </a:xfrm>
            <a:prstGeom prst="rect">
              <a:avLst/>
            </a:prstGeom>
            <a:noFill/>
          </p:spPr>
          <p:txBody>
            <a:bodyPr wrap="square" rtlCol="0">
              <a:spAutoFit/>
            </a:bodyPr>
            <a:lstStyle/>
            <a:p>
              <a:pPr algn="ctr"/>
              <a:r>
                <a:rPr lang="pt-PT" sz="1600" b="1" dirty="0" smtClean="0">
                  <a:solidFill>
                    <a:srgbClr val="000000"/>
                  </a:solidFill>
                </a:rPr>
                <a:t>Plataforma continental</a:t>
              </a:r>
              <a:endParaRPr lang="pt-BR" sz="1600" b="1" dirty="0">
                <a:solidFill>
                  <a:srgbClr val="000000"/>
                </a:solidFill>
              </a:endParaRPr>
            </a:p>
          </p:txBody>
        </p:sp>
        <p:sp>
          <p:nvSpPr>
            <p:cNvPr id="31" name="TextBox 30"/>
            <p:cNvSpPr txBox="1"/>
            <p:nvPr/>
          </p:nvSpPr>
          <p:spPr>
            <a:xfrm>
              <a:off x="6084168" y="4221088"/>
              <a:ext cx="1368152" cy="338554"/>
            </a:xfrm>
            <a:prstGeom prst="rect">
              <a:avLst/>
            </a:prstGeom>
            <a:noFill/>
          </p:spPr>
          <p:txBody>
            <a:bodyPr wrap="square" rtlCol="0">
              <a:spAutoFit/>
            </a:bodyPr>
            <a:lstStyle/>
            <a:p>
              <a:pPr algn="ctr"/>
              <a:r>
                <a:rPr lang="pt-PT" sz="1600" b="1" dirty="0" smtClean="0">
                  <a:solidFill>
                    <a:srgbClr val="000000"/>
                  </a:solidFill>
                </a:rPr>
                <a:t>Ilha</a:t>
              </a:r>
              <a:endParaRPr lang="pt-BR" sz="1600" b="1" dirty="0">
                <a:solidFill>
                  <a:srgbClr val="000000"/>
                </a:solidFill>
              </a:endParaRPr>
            </a:p>
          </p:txBody>
        </p:sp>
        <p:sp>
          <p:nvSpPr>
            <p:cNvPr id="32" name="TextBox 31"/>
            <p:cNvSpPr txBox="1"/>
            <p:nvPr/>
          </p:nvSpPr>
          <p:spPr>
            <a:xfrm>
              <a:off x="6372200" y="4674622"/>
              <a:ext cx="1440160" cy="338554"/>
            </a:xfrm>
            <a:prstGeom prst="rect">
              <a:avLst/>
            </a:prstGeom>
            <a:noFill/>
          </p:spPr>
          <p:txBody>
            <a:bodyPr wrap="square" rtlCol="0">
              <a:spAutoFit/>
            </a:bodyPr>
            <a:lstStyle/>
            <a:p>
              <a:pPr algn="ctr"/>
              <a:r>
                <a:rPr lang="pt-PT" sz="1600" b="1" dirty="0" smtClean="0">
                  <a:solidFill>
                    <a:srgbClr val="000000"/>
                  </a:solidFill>
                </a:rPr>
                <a:t>Oceano</a:t>
              </a:r>
              <a:endParaRPr lang="pt-BR" sz="1600" b="1" dirty="0">
                <a:solidFill>
                  <a:srgbClr val="000000"/>
                </a:solidFill>
              </a:endParaRPr>
            </a:p>
          </p:txBody>
        </p:sp>
        <p:sp>
          <p:nvSpPr>
            <p:cNvPr id="33" name="TextBox 32"/>
            <p:cNvSpPr txBox="1"/>
            <p:nvPr/>
          </p:nvSpPr>
          <p:spPr>
            <a:xfrm>
              <a:off x="1738167" y="6202372"/>
              <a:ext cx="3240360" cy="338554"/>
            </a:xfrm>
            <a:prstGeom prst="rect">
              <a:avLst/>
            </a:prstGeom>
            <a:noFill/>
          </p:spPr>
          <p:txBody>
            <a:bodyPr wrap="square" rtlCol="0">
              <a:spAutoFit/>
            </a:bodyPr>
            <a:lstStyle/>
            <a:p>
              <a:pPr algn="ctr"/>
              <a:r>
                <a:rPr lang="pt-BR" sz="1600" b="1" dirty="0" smtClean="0">
                  <a:solidFill>
                    <a:srgbClr val="000000"/>
                  </a:solidFill>
                </a:rPr>
                <a:t>Fase 4: Terras altas inundadas</a:t>
              </a:r>
              <a:endParaRPr lang="pt-BR" sz="1600" b="1" dirty="0">
                <a:solidFill>
                  <a:srgbClr val="000000"/>
                </a:solidFill>
              </a:endParaRPr>
            </a:p>
          </p:txBody>
        </p:sp>
      </p:grpSp>
      <p:sp>
        <p:nvSpPr>
          <p:cNvPr id="34" name="TextBox 33"/>
          <p:cNvSpPr txBox="1"/>
          <p:nvPr/>
        </p:nvSpPr>
        <p:spPr>
          <a:xfrm>
            <a:off x="2753139" y="1835532"/>
            <a:ext cx="3672408" cy="369332"/>
          </a:xfrm>
          <a:prstGeom prst="rect">
            <a:avLst/>
          </a:prstGeom>
          <a:noFill/>
        </p:spPr>
        <p:txBody>
          <a:bodyPr wrap="square" rtlCol="0">
            <a:spAutoFit/>
          </a:bodyPr>
          <a:lstStyle/>
          <a:p>
            <a:pPr algn="ctr"/>
            <a:r>
              <a:rPr lang="pt-PT" dirty="0" smtClean="0">
                <a:solidFill>
                  <a:srgbClr val="000000"/>
                </a:solidFill>
                <a:latin typeface="Arial Black" pitchFamily="34" charset="0"/>
              </a:rPr>
              <a:t>ZONEAMENTO ECOLÓGICO:</a:t>
            </a:r>
            <a:endParaRPr lang="pt-BR" dirty="0">
              <a:solidFill>
                <a:srgbClr val="000000"/>
              </a:solidFill>
              <a:latin typeface="Arial Black" pitchFamily="34" charset="0"/>
            </a:endParaRP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pic>
        <p:nvPicPr>
          <p:cNvPr id="2402306" name="Picture 2" descr="http://a.rgbimg.com/cache1nhX6t/users/x/xy/xymonau/300/2dyXkpC.jpg"/>
          <p:cNvPicPr>
            <a:picLocks noChangeAspect="1" noChangeArrowheads="1"/>
          </p:cNvPicPr>
          <p:nvPr/>
        </p:nvPicPr>
        <p:blipFill>
          <a:blip r:embed="rId3" cstate="print"/>
          <a:srcRect/>
          <a:stretch>
            <a:fillRect/>
          </a:stretch>
        </p:blipFill>
        <p:spPr bwMode="auto">
          <a:xfrm>
            <a:off x="0" y="1628800"/>
            <a:ext cx="9144000" cy="5202124"/>
          </a:xfrm>
          <a:prstGeom prst="rect">
            <a:avLst/>
          </a:prstGeom>
          <a:noFill/>
        </p:spPr>
      </p:pic>
      <p:sp>
        <p:nvSpPr>
          <p:cNvPr id="7" name="TextBox 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8" name="TextBox 7"/>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2753139" y="1763524"/>
            <a:ext cx="3672408" cy="400110"/>
          </a:xfrm>
          <a:prstGeom prst="rect">
            <a:avLst/>
          </a:prstGeom>
          <a:noFill/>
        </p:spPr>
        <p:txBody>
          <a:bodyPr wrap="square" rtlCol="0">
            <a:spAutoFit/>
          </a:bodyPr>
          <a:lstStyle/>
          <a:p>
            <a:pPr algn="ctr"/>
            <a:r>
              <a:rPr lang="pt-PT" sz="2000" dirty="0" smtClean="0">
                <a:solidFill>
                  <a:schemeClr val="bg1"/>
                </a:solidFill>
                <a:effectLst>
                  <a:outerShdw blurRad="38100" dist="38100" dir="2700000" algn="tl">
                    <a:srgbClr val="000000">
                      <a:alpha val="43137"/>
                    </a:srgbClr>
                  </a:outerShdw>
                </a:effectLst>
                <a:latin typeface="Arial Black" pitchFamily="34" charset="0"/>
              </a:rPr>
              <a:t>FATOR DE MOTILIDADE:</a:t>
            </a:r>
            <a:endParaRPr lang="pt-BR" sz="2000" dirty="0">
              <a:solidFill>
                <a:schemeClr val="bg1"/>
              </a:solidFill>
              <a:effectLst>
                <a:outerShdw blurRad="38100" dist="38100" dir="2700000" algn="tl">
                  <a:srgbClr val="000000">
                    <a:alpha val="43137"/>
                  </a:srgbClr>
                </a:outerShdw>
              </a:effectLst>
              <a:latin typeface="Arial Black" pitchFamily="34" charset="0"/>
            </a:endParaRPr>
          </a:p>
        </p:txBody>
      </p:sp>
      <p:sp>
        <p:nvSpPr>
          <p:cNvPr id="10" name="TextBox 9"/>
          <p:cNvSpPr txBox="1"/>
          <p:nvPr/>
        </p:nvSpPr>
        <p:spPr>
          <a:xfrm>
            <a:off x="323528" y="2330219"/>
            <a:ext cx="8352928" cy="4401205"/>
          </a:xfrm>
          <a:prstGeom prst="rect">
            <a:avLst/>
          </a:prstGeom>
          <a:noFill/>
        </p:spPr>
        <p:txBody>
          <a:bodyPr wrap="square" rtlCol="0">
            <a:spAutoFit/>
          </a:bodyPr>
          <a:lstStyle/>
          <a:p>
            <a:pPr algn="just"/>
            <a:r>
              <a:rPr lang="pt-PT" sz="2000" b="1" dirty="0" smtClean="0">
                <a:solidFill>
                  <a:schemeClr val="bg1"/>
                </a:solidFill>
                <a:effectLst>
                  <a:outerShdw blurRad="38100" dist="38100" dir="2700000" algn="tl">
                    <a:srgbClr val="000000">
                      <a:alpha val="43137"/>
                    </a:srgbClr>
                  </a:outerShdw>
                </a:effectLst>
                <a:ea typeface="Times New Roman"/>
                <a:cs typeface="Times New Roman"/>
              </a:rPr>
              <a:t>Motilidade tenderia a ordenar alguns animais conforme eles iriam tentar fugir das águas crescentes do Dilúvio. Por exemplo, as aves </a:t>
            </a:r>
            <a:r>
              <a:rPr lang="pt-PT" sz="2000" b="1" smtClean="0">
                <a:solidFill>
                  <a:schemeClr val="bg1"/>
                </a:solidFill>
                <a:effectLst>
                  <a:outerShdw blurRad="38100" dist="38100" dir="2700000" algn="tl">
                    <a:srgbClr val="000000">
                      <a:alpha val="43137"/>
                    </a:srgbClr>
                  </a:outerShdw>
                </a:effectLst>
                <a:ea typeface="Times New Roman"/>
                <a:cs typeface="Times New Roman"/>
              </a:rPr>
              <a:t>são raras </a:t>
            </a:r>
            <a:r>
              <a:rPr lang="pt-PT" sz="2000" b="1" dirty="0" smtClean="0">
                <a:solidFill>
                  <a:schemeClr val="bg1"/>
                </a:solidFill>
                <a:effectLst>
                  <a:outerShdw blurRad="38100" dist="38100" dir="2700000" algn="tl">
                    <a:srgbClr val="000000">
                      <a:alpha val="43137"/>
                    </a:srgbClr>
                  </a:outerShdw>
                </a:effectLst>
                <a:ea typeface="Times New Roman"/>
                <a:cs typeface="Times New Roman"/>
              </a:rPr>
              <a:t>no registro fóssil e restos bem preservados, até agora, não foram encontrados abaixo do meio do Mesozóico periodo (Jurassic). Aves seria esperado para escapar para lugares mais altos durante as semanas ou meses do Dilúvio, deixando apenas pegadas nos sedimentos moles. Isso poderia explicar o aparecimento de algumas pegadas de aves no menor Mesozóica periodo (Triássico) abaixo qualquer bons ossos de aves fósseis. Isto também foi observado para alguns outros animais. Baleias, golfinhos e botos, bem como tartarugas, que usam o ar para respiração, que tendem a permanecer perto da superfície das águas subindo.</a:t>
            </a:r>
            <a:endParaRPr lang="en-US" sz="2000" b="1" dirty="0" smtClean="0">
              <a:solidFill>
                <a:schemeClr val="bg1"/>
              </a:solidFill>
              <a:effectLst>
                <a:outerShdw blurRad="38100" dist="38100" dir="2700000" algn="tl">
                  <a:srgbClr val="000000">
                    <a:alpha val="43137"/>
                  </a:srgbClr>
                </a:outerShdw>
              </a:effectLst>
              <a:ea typeface="Calibri"/>
              <a:cs typeface="Times New Roman"/>
            </a:endParaRPr>
          </a:p>
          <a:p>
            <a:pPr algn="just"/>
            <a:endParaRPr lang="pt-BR"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7" name="TextBox 6"/>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8" name="TextBox 7"/>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pic>
        <p:nvPicPr>
          <p:cNvPr id="2411522" name="Picture 2" descr="https://s-media-cache-ak0.pinimg.com/736x/3d/a7/50/3da7507f7ef9023c0febf3a13e1b6738.jpg"/>
          <p:cNvPicPr>
            <a:picLocks noChangeAspect="1" noChangeArrowheads="1"/>
          </p:cNvPicPr>
          <p:nvPr/>
        </p:nvPicPr>
        <p:blipFill>
          <a:blip r:embed="rId3" cstate="print"/>
          <a:srcRect/>
          <a:stretch>
            <a:fillRect/>
          </a:stretch>
        </p:blipFill>
        <p:spPr bwMode="auto">
          <a:xfrm>
            <a:off x="-7290" y="1628800"/>
            <a:ext cx="9151290" cy="5229200"/>
          </a:xfrm>
          <a:prstGeom prst="rect">
            <a:avLst/>
          </a:prstGeom>
          <a:noFill/>
        </p:spPr>
      </p:pic>
      <p:sp>
        <p:nvSpPr>
          <p:cNvPr id="9" name="TextBox 8"/>
          <p:cNvSpPr txBox="1"/>
          <p:nvPr/>
        </p:nvSpPr>
        <p:spPr>
          <a:xfrm>
            <a:off x="-145842" y="1647461"/>
            <a:ext cx="3672408" cy="369332"/>
          </a:xfrm>
          <a:prstGeom prst="rect">
            <a:avLst/>
          </a:prstGeom>
          <a:noFill/>
        </p:spPr>
        <p:txBody>
          <a:bodyPr wrap="square" rtlCol="0">
            <a:spAutoFit/>
          </a:bodyPr>
          <a:lstStyle/>
          <a:p>
            <a:pPr algn="ctr"/>
            <a:r>
              <a:rPr lang="pt-PT" dirty="0" smtClean="0">
                <a:solidFill>
                  <a:srgbClr val="000000"/>
                </a:solidFill>
                <a:latin typeface="Arial Black" pitchFamily="34" charset="0"/>
              </a:rPr>
              <a:t>FATOR DE MOTILIDADE:</a:t>
            </a:r>
            <a:endParaRPr lang="pt-BR" dirty="0">
              <a:solidFill>
                <a:srgbClr val="000000"/>
              </a:solidFill>
              <a:latin typeface="Arial Black" pitchFamily="34" charset="0"/>
            </a:endParaRPr>
          </a:p>
        </p:txBody>
      </p:sp>
      <p:sp>
        <p:nvSpPr>
          <p:cNvPr id="10" name="TextBox 9"/>
          <p:cNvSpPr txBox="1"/>
          <p:nvPr/>
        </p:nvSpPr>
        <p:spPr>
          <a:xfrm>
            <a:off x="67546" y="3543708"/>
            <a:ext cx="8964488" cy="3416320"/>
          </a:xfrm>
          <a:prstGeom prst="rect">
            <a:avLst/>
          </a:prstGeom>
          <a:noFill/>
        </p:spPr>
        <p:txBody>
          <a:bodyPr wrap="square" rtlCol="0">
            <a:spAutoFit/>
          </a:bodyPr>
          <a:lstStyle/>
          <a:p>
            <a:pPr algn="just"/>
            <a:r>
              <a:rPr lang="pt-PT" sz="2400" b="1" dirty="0" smtClean="0">
                <a:solidFill>
                  <a:srgbClr val="000000"/>
                </a:solidFill>
              </a:rPr>
              <a:t>Maiores animais terrestres parecem ser mais capazes de escapar a subida das águas do que os menores. Isto pode explicar a observação ocasional de um aumento no tamanho dentro de um tipo de fóssil enquanto sobe da coluna geológica. Enquanto os evolucionistas atribuem esse fenômeno ao avanço evolutivo gradual, pode ser o resultado da maior capacidade dos animais de maior porte para escapar das águas da inundação em comparação com suas contrapartes menores.</a:t>
            </a:r>
            <a:endParaRPr lang="pt-BR" sz="2400" b="1" dirty="0">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Rectangle 8"/>
          <p:cNvSpPr/>
          <p:nvPr/>
        </p:nvSpPr>
        <p:spPr bwMode="auto">
          <a:xfrm>
            <a:off x="0" y="0"/>
            <a:ext cx="9144000" cy="1844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smtClean="0">
              <a:solidFill>
                <a:srgbClr val="FFFFFF"/>
              </a:solidFill>
              <a:latin typeface="Arial" pitchFamily="34" charset="0"/>
            </a:endParaRPr>
          </a:p>
        </p:txBody>
      </p:sp>
      <p:sp>
        <p:nvSpPr>
          <p:cNvPr id="10" name="Rectangle 6"/>
          <p:cNvSpPr>
            <a:spLocks noGrp="1" noChangeArrowheads="1"/>
          </p:cNvSpPr>
          <p:nvPr>
            <p:ph type="title" idx="4294967295"/>
          </p:nvPr>
        </p:nvSpPr>
        <p:spPr>
          <a:xfrm>
            <a:off x="251520" y="118300"/>
            <a:ext cx="8640960" cy="1440160"/>
          </a:xfrm>
          <a:effectLst>
            <a:outerShdw dist="17961" dir="2700000" algn="ctr" rotWithShape="0">
              <a:schemeClr val="bg1"/>
            </a:outerShdw>
          </a:effectLst>
        </p:spPr>
        <p:txBody>
          <a:bodyPr/>
          <a:lstStyle/>
          <a:p>
            <a:pPr>
              <a:defRPr/>
            </a:pPr>
            <a:r>
              <a:rPr lang="pt-BR" sz="3800" dirty="0" smtClean="0">
                <a:solidFill>
                  <a:srgbClr val="333333"/>
                </a:solidFill>
                <a:latin typeface="Arial Black" pitchFamily="34" charset="0"/>
              </a:rPr>
              <a:t>DEPÓSITO </a:t>
            </a:r>
            <a:r>
              <a:rPr lang="pt-BR" sz="3800" dirty="0" smtClean="0">
                <a:solidFill>
                  <a:srgbClr val="333333"/>
                </a:solidFill>
                <a:latin typeface="Arial Black" pitchFamily="34" charset="0"/>
              </a:rPr>
              <a:t>CATASTRÓFICO </a:t>
            </a:r>
            <a:r>
              <a:rPr lang="pt-BR" sz="3800" dirty="0" smtClean="0">
                <a:solidFill>
                  <a:srgbClr val="333333"/>
                </a:solidFill>
                <a:latin typeface="Arial Black" pitchFamily="34" charset="0"/>
              </a:rPr>
              <a:t>EM GRANDE ESCALA</a:t>
            </a:r>
            <a:endParaRPr lang="en-US" sz="3800" dirty="0">
              <a:solidFill>
                <a:srgbClr val="333333"/>
              </a:solidFill>
              <a:latin typeface="Arial Black" pitchFamily="34" charset="0"/>
            </a:endParaRPr>
          </a:p>
        </p:txBody>
      </p:sp>
      <p:sp>
        <p:nvSpPr>
          <p:cNvPr id="14" name="TextBox 13"/>
          <p:cNvSpPr txBox="1"/>
          <p:nvPr/>
        </p:nvSpPr>
        <p:spPr>
          <a:xfrm>
            <a:off x="6516216" y="3915053"/>
            <a:ext cx="2448272" cy="954107"/>
          </a:xfrm>
          <a:prstGeom prst="rect">
            <a:avLst/>
          </a:prstGeom>
          <a:noFill/>
          <a:effectLst>
            <a:outerShdw blurRad="50800" dist="50800" dir="5400000" algn="ctr" rotWithShape="0">
              <a:srgbClr val="140A00"/>
            </a:outerShdw>
          </a:effectLst>
        </p:spPr>
        <p:txBody>
          <a:bodyPr wrap="square" rtlCol="0">
            <a:spAutoFit/>
          </a:bodyPr>
          <a:lstStyle/>
          <a:p>
            <a:pPr algn="ctr"/>
            <a:r>
              <a:rPr lang="pt-BR" sz="2800" b="1" dirty="0" err="1" smtClean="0">
                <a:solidFill>
                  <a:srgbClr val="FFFFFF"/>
                </a:solidFill>
                <a:latin typeface="Arial" pitchFamily="34" charset="0"/>
                <a:cs typeface="Arial" pitchFamily="34" charset="0"/>
              </a:rPr>
              <a:t>Chattanooga</a:t>
            </a:r>
            <a:r>
              <a:rPr lang="pt-BR" sz="2800" b="1" dirty="0" smtClean="0">
                <a:solidFill>
                  <a:srgbClr val="FFFFFF"/>
                </a:solidFill>
                <a:latin typeface="Arial" pitchFamily="34" charset="0"/>
                <a:cs typeface="Arial" pitchFamily="34" charset="0"/>
              </a:rPr>
              <a:t> Black </a:t>
            </a:r>
            <a:r>
              <a:rPr lang="pt-BR" sz="2800" b="1" dirty="0" err="1" smtClean="0">
                <a:solidFill>
                  <a:srgbClr val="FFFFFF"/>
                </a:solidFill>
                <a:latin typeface="Arial" pitchFamily="34" charset="0"/>
                <a:cs typeface="Arial" pitchFamily="34" charset="0"/>
              </a:rPr>
              <a:t>Shale</a:t>
            </a:r>
            <a:endParaRPr lang="pt-BR" sz="2800" b="1" dirty="0" smtClean="0">
              <a:solidFill>
                <a:srgbClr val="FFFFFF"/>
              </a:solidFill>
              <a:latin typeface="Arial" pitchFamily="34" charset="0"/>
              <a:cs typeface="Arial" pitchFamily="34" charset="0"/>
            </a:endParaRPr>
          </a:p>
        </p:txBody>
      </p:sp>
      <p:pic>
        <p:nvPicPr>
          <p:cNvPr id="8" name="Picture 7" descr="fig4a.gif"/>
          <p:cNvPicPr>
            <a:picLocks noChangeAspect="1"/>
          </p:cNvPicPr>
          <p:nvPr/>
        </p:nvPicPr>
        <p:blipFill>
          <a:blip r:embed="rId4" cstate="print"/>
          <a:stretch>
            <a:fillRect/>
          </a:stretch>
        </p:blipFill>
        <p:spPr>
          <a:xfrm>
            <a:off x="0" y="1988840"/>
            <a:ext cx="6389974" cy="4869160"/>
          </a:xfrm>
          <a:prstGeom prst="rect">
            <a:avLst/>
          </a:prstGeom>
        </p:spPr>
      </p:pic>
    </p:spTree>
    <p:extLst>
      <p:ext uri="{BB962C8B-B14F-4D97-AF65-F5344CB8AC3E}">
        <p14:creationId xmlns="" xmlns:p14="http://schemas.microsoft.com/office/powerpoint/2010/main" val="3145426733"/>
      </p:ext>
    </p:extLst>
  </p:cSld>
  <p:clrMapOvr>
    <a:masterClrMapping/>
  </p:clrMapOvr>
  <p:transition advClick="0">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218316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73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22:23</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7300" b="0" i="0" u="none" strike="noStrike" cap="none" normalizeH="0" baseline="0" smtClean="0">
              <a:ln>
                <a:noFill/>
              </a:ln>
              <a:solidFill>
                <a:schemeClr val="tx1"/>
              </a:solidFill>
              <a:effectLst/>
              <a:latin typeface="Arial" pitchFamily="34" charset="0"/>
              <a:cs typeface="Arial" pitchFamily="34" charset="0"/>
            </a:endParaRPr>
          </a:p>
        </p:txBody>
      </p:sp>
      <p:pic>
        <p:nvPicPr>
          <p:cNvPr id="2089988" name="Picture 4" descr="http://blogs.jcvi.org/wp-content/uploads/2010/08/Dead-floating-cow-005.jpg"/>
          <p:cNvPicPr>
            <a:picLocks noChangeAspect="1" noChangeArrowheads="1"/>
          </p:cNvPicPr>
          <p:nvPr/>
        </p:nvPicPr>
        <p:blipFill>
          <a:blip r:embed="rId3" cstate="print"/>
          <a:srcRect/>
          <a:stretch>
            <a:fillRect/>
          </a:stretch>
        </p:blipFill>
        <p:spPr bwMode="auto">
          <a:xfrm>
            <a:off x="0" y="1697675"/>
            <a:ext cx="9144001" cy="5160325"/>
          </a:xfrm>
          <a:prstGeom prst="rect">
            <a:avLst/>
          </a:prstGeom>
          <a:noFill/>
        </p:spPr>
      </p:pic>
      <p:sp>
        <p:nvSpPr>
          <p:cNvPr id="10" name="TextBox 9"/>
          <p:cNvSpPr txBox="1"/>
          <p:nvPr/>
        </p:nvSpPr>
        <p:spPr>
          <a:xfrm>
            <a:off x="251520" y="247000"/>
            <a:ext cx="8640960" cy="707886"/>
          </a:xfrm>
          <a:prstGeom prst="rect">
            <a:avLst/>
          </a:prstGeom>
          <a:noFill/>
        </p:spPr>
        <p:txBody>
          <a:bodyPr wrap="square" rtlCol="0">
            <a:spAutoFit/>
          </a:bodyPr>
          <a:lstStyle/>
          <a:p>
            <a:pPr algn="ctr"/>
            <a:r>
              <a:rPr lang="en-US" sz="4000" dirty="0" smtClean="0">
                <a:solidFill>
                  <a:schemeClr val="bg1"/>
                </a:solidFill>
                <a:effectLst>
                  <a:outerShdw blurRad="38100" dist="38100" dir="2700000" algn="tl">
                    <a:srgbClr val="000000">
                      <a:alpha val="43137"/>
                    </a:srgbClr>
                  </a:outerShdw>
                </a:effectLst>
                <a:latin typeface="Arial Black" pitchFamily="34" charset="0"/>
              </a:rPr>
              <a:t>ORDEM DOS FOSSEIS</a:t>
            </a:r>
          </a:p>
        </p:txBody>
      </p:sp>
      <p:sp>
        <p:nvSpPr>
          <p:cNvPr id="11" name="TextBox 10"/>
          <p:cNvSpPr txBox="1"/>
          <p:nvPr/>
        </p:nvSpPr>
        <p:spPr>
          <a:xfrm>
            <a:off x="130627" y="946042"/>
            <a:ext cx="8892480" cy="523220"/>
          </a:xfrm>
          <a:prstGeom prst="rect">
            <a:avLst/>
          </a:prstGeom>
          <a:noFill/>
        </p:spPr>
        <p:txBody>
          <a:bodyPr wrap="square" rtlCol="0">
            <a:spAutoFit/>
          </a:bodyPr>
          <a:lstStyle/>
          <a:p>
            <a:pPr algn="ctr"/>
            <a:r>
              <a:rPr lang="pt-PT" sz="2800" b="1" dirty="0" smtClean="0">
                <a:solidFill>
                  <a:schemeClr val="bg1"/>
                </a:solidFill>
                <a:effectLst>
                  <a:outerShdw blurRad="38100" dist="38100" dir="2700000" algn="tl">
                    <a:srgbClr val="000000">
                      <a:alpha val="43137"/>
                    </a:srgbClr>
                  </a:outerShdw>
                </a:effectLst>
              </a:rPr>
              <a:t>As explicações de criação para a fóssil sequência.</a:t>
            </a:r>
            <a:endParaRPr lang="en-US" sz="2800" b="1" dirty="0" smtClean="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0" y="1746247"/>
            <a:ext cx="9144000" cy="4154984"/>
          </a:xfrm>
          <a:prstGeom prst="rect">
            <a:avLst/>
          </a:prstGeom>
          <a:noFill/>
        </p:spPr>
        <p:txBody>
          <a:bodyPr wrap="square" rtlCol="0">
            <a:spAutoFit/>
          </a:bodyPr>
          <a:lstStyle/>
          <a:p>
            <a:pPr algn="just"/>
            <a:r>
              <a:rPr lang="pt-PT" sz="2000" b="1" dirty="0" smtClean="0">
                <a:solidFill>
                  <a:schemeClr val="bg1"/>
                </a:solidFill>
              </a:rPr>
              <a:t>FATOR DE FLUTUABILIDADE:</a:t>
            </a:r>
            <a:endParaRPr lang="en-US" sz="2000" b="1" dirty="0" smtClean="0">
              <a:solidFill>
                <a:schemeClr val="bg1"/>
              </a:solidFill>
            </a:endParaRPr>
          </a:p>
          <a:p>
            <a:pPr algn="just"/>
            <a:r>
              <a:rPr lang="pt-PT" sz="2400" dirty="0" smtClean="0">
                <a:solidFill>
                  <a:schemeClr val="bg1"/>
                </a:solidFill>
              </a:rPr>
              <a:t/>
            </a:r>
            <a:br>
              <a:rPr lang="pt-PT" sz="2400" dirty="0" smtClean="0">
                <a:solidFill>
                  <a:schemeClr val="bg1"/>
                </a:solidFill>
              </a:rPr>
            </a:br>
            <a:r>
              <a:rPr lang="pt-PT" sz="2400" dirty="0" smtClean="0">
                <a:solidFill>
                  <a:schemeClr val="bg1"/>
                </a:solidFill>
                <a:effectLst>
                  <a:outerShdw blurRad="38100" dist="38100" dir="2700000" algn="tl">
                    <a:srgbClr val="000000">
                      <a:alpha val="43137"/>
                    </a:srgbClr>
                  </a:outerShdw>
                </a:effectLst>
              </a:rPr>
              <a:t>A flutuação de carcaças de vertebrados é outro elemento interessante que pode ter desempenhado um papel na distribuição dos organismos na coluna geológica. Experimentos preliminares indicam que alguns vertebrados tendem a flutuar mais tempo após a morte do que outros. Em média, pássaros flutuam por 76 dias, mamíferos 56 dias, répteis 32 dias, e anfíbios 5 dias. Estes resultados estão de acordo com o período de tempo do dilúvio e com a ordem no registro fóssil.</a:t>
            </a:r>
            <a:endParaRPr lang="en-US" sz="2400" dirty="0" smtClean="0">
              <a:solidFill>
                <a:schemeClr val="bg1"/>
              </a:solidFill>
              <a:effectLst>
                <a:outerShdw blurRad="38100" dist="38100" dir="2700000" algn="tl">
                  <a:srgbClr val="000000">
                    <a:alpha val="43137"/>
                  </a:srgbClr>
                </a:outerShdw>
              </a:effectLst>
            </a:endParaRPr>
          </a:p>
          <a:p>
            <a:pPr algn="just"/>
            <a:endParaRPr lang="pt-BR" sz="2400" dirty="0">
              <a:solidFill>
                <a:schemeClr val="bg1"/>
              </a:solidFill>
            </a:endParaRP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fossil_record"/>
          <p:cNvPicPr>
            <a:picLocks noChangeAspect="1" noChangeArrowheads="1"/>
          </p:cNvPicPr>
          <p:nvPr/>
        </p:nvPicPr>
        <p:blipFill>
          <a:blip r:embed="rId3" cstate="print"/>
          <a:srcRect/>
          <a:stretch>
            <a:fillRect/>
          </a:stretch>
        </p:blipFill>
        <p:spPr bwMode="auto">
          <a:xfrm>
            <a:off x="0" y="27384"/>
            <a:ext cx="9144000" cy="6858000"/>
          </a:xfrm>
          <a:prstGeom prst="rect">
            <a:avLst/>
          </a:prstGeom>
          <a:noFill/>
        </p:spPr>
      </p:pic>
      <p:sp>
        <p:nvSpPr>
          <p:cNvPr id="5" name="Rectangle 22"/>
          <p:cNvSpPr txBox="1">
            <a:spLocks noChangeArrowheads="1"/>
          </p:cNvSpPr>
          <p:nvPr/>
        </p:nvSpPr>
        <p:spPr bwMode="auto">
          <a:xfrm>
            <a:off x="-76200" y="739962"/>
            <a:ext cx="3733800" cy="6858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3600" b="1" kern="0" dirty="0" err="1"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Impress BT"/>
              </a:rPr>
              <a:t>Triagem</a:t>
            </a:r>
            <a:r>
              <a:rPr lang="en-US" sz="3600" b="1" kern="0" dirty="0"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Impress BT"/>
              </a:rPr>
              <a:t> de </a:t>
            </a:r>
            <a:r>
              <a:rPr lang="en-US" sz="3600" b="1" kern="0" dirty="0" err="1"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Impress BT"/>
              </a:rPr>
              <a:t>Fósseis</a:t>
            </a:r>
            <a:endParaRPr lang="en-US" sz="3600" b="1" kern="0" dirty="0">
              <a:ln w="12700">
                <a:solidFill>
                  <a:srgbClr val="000000">
                    <a:satMod val="155000"/>
                  </a:srgbClr>
                </a:solidFill>
                <a:prstDash val="solid"/>
              </a:ln>
              <a:solidFill>
                <a:srgbClr val="808080">
                  <a:tint val="85000"/>
                  <a:satMod val="155000"/>
                </a:srgbClr>
              </a:solidFill>
              <a:effectLst>
                <a:outerShdw blurRad="38100" dist="38100" dir="2700000" algn="tl">
                  <a:srgbClr val="FFFFFF"/>
                </a:outerShdw>
              </a:effectLst>
              <a:latin typeface="Impress BT"/>
            </a:endParaRPr>
          </a:p>
        </p:txBody>
      </p:sp>
      <p:sp>
        <p:nvSpPr>
          <p:cNvPr id="6" name="Rectangle 23"/>
          <p:cNvSpPr>
            <a:spLocks noChangeArrowheads="1"/>
          </p:cNvSpPr>
          <p:nvPr/>
        </p:nvSpPr>
        <p:spPr bwMode="auto">
          <a:xfrm>
            <a:off x="132183" y="1764099"/>
            <a:ext cx="3276600" cy="4401205"/>
          </a:xfrm>
          <a:prstGeom prst="rect">
            <a:avLst/>
          </a:prstGeom>
          <a:noFill/>
          <a:ln w="38100">
            <a:solidFill>
              <a:schemeClr val="bg1"/>
            </a:solidFill>
            <a:miter lim="800000"/>
            <a:headEnd/>
            <a:tailEnd/>
          </a:ln>
          <a:effectLst/>
        </p:spPr>
        <p:txBody>
          <a:bodyPr wrap="square">
            <a:spAutoFit/>
          </a:bodyPr>
          <a:lstStyle/>
          <a:p>
            <a:pPr algn="ctr" eaLnBrk="0" fontAlgn="base" hangingPunct="0">
              <a:spcBef>
                <a:spcPct val="0"/>
              </a:spcBef>
              <a:spcAft>
                <a:spcPct val="0"/>
              </a:spcAft>
            </a:pPr>
            <a:r>
              <a:rPr lang="pt-BR" sz="2000" b="1" dirty="0" smtClean="0">
                <a:solidFill>
                  <a:srgbClr val="000000"/>
                </a:solidFill>
                <a:latin typeface="Arial" pitchFamily="34" charset="0"/>
              </a:rPr>
              <a:t>Não há conflito entre a ordem dos fósseis na coluna geológica e o Dilúvio.</a:t>
            </a:r>
          </a:p>
          <a:p>
            <a:pPr algn="ctr" eaLnBrk="0" fontAlgn="base" hangingPunct="0">
              <a:spcBef>
                <a:spcPct val="0"/>
              </a:spcBef>
              <a:spcAft>
                <a:spcPct val="0"/>
              </a:spcAft>
            </a:pPr>
            <a:endParaRPr lang="pt-BR" sz="2000" b="1" dirty="0" smtClean="0">
              <a:solidFill>
                <a:srgbClr val="000000"/>
              </a:solidFill>
              <a:latin typeface="Arial" pitchFamily="34" charset="0"/>
            </a:endParaRPr>
          </a:p>
          <a:p>
            <a:pPr algn="ctr" eaLnBrk="0" fontAlgn="base" hangingPunct="0">
              <a:spcBef>
                <a:spcPct val="0"/>
              </a:spcBef>
              <a:spcAft>
                <a:spcPct val="0"/>
              </a:spcAft>
            </a:pPr>
            <a:r>
              <a:rPr lang="pt-BR" sz="2000" b="1" dirty="0" smtClean="0">
                <a:solidFill>
                  <a:srgbClr val="000000"/>
                </a:solidFill>
                <a:latin typeface="Arial" pitchFamily="34" charset="0"/>
              </a:rPr>
              <a:t>A ordem é o que esperamos pelas águas turbulentas e catastróficas do Dilúvio.</a:t>
            </a:r>
          </a:p>
          <a:p>
            <a:pPr algn="ctr" eaLnBrk="0" fontAlgn="base" hangingPunct="0">
              <a:spcBef>
                <a:spcPct val="0"/>
              </a:spcBef>
              <a:spcAft>
                <a:spcPct val="0"/>
              </a:spcAft>
            </a:pPr>
            <a:endParaRPr lang="pt-BR" sz="2000" b="1" dirty="0" smtClean="0">
              <a:solidFill>
                <a:srgbClr val="000000"/>
              </a:solidFill>
              <a:latin typeface="Arial" pitchFamily="34" charset="0"/>
            </a:endParaRPr>
          </a:p>
          <a:p>
            <a:pPr algn="ctr" eaLnBrk="0" fontAlgn="base" hangingPunct="0">
              <a:spcBef>
                <a:spcPct val="0"/>
              </a:spcBef>
              <a:spcAft>
                <a:spcPct val="0"/>
              </a:spcAft>
            </a:pPr>
            <a:r>
              <a:rPr lang="pt-BR" sz="2000" b="1" dirty="0" smtClean="0">
                <a:solidFill>
                  <a:srgbClr val="000000"/>
                </a:solidFill>
                <a:latin typeface="Arial" pitchFamily="34" charset="0"/>
              </a:rPr>
              <a:t>Até creio que o Dilúvio explica os fatos da geológica melhor do que Evolução.</a:t>
            </a:r>
            <a:endParaRPr lang="pt-BR" sz="2000" dirty="0">
              <a:solidFill>
                <a:srgbClr val="FFFFFF"/>
              </a:solidFill>
              <a:latin typeface="Arial" pitchFamily="34" charset="0"/>
            </a:endParaRPr>
          </a:p>
        </p:txBody>
      </p:sp>
      <p:pic>
        <p:nvPicPr>
          <p:cNvPr id="9" name="Picture 2" descr="File:Geo time.JPG">
            <a:hlinkClick r:id="rId4"/>
          </p:cNvPr>
          <p:cNvPicPr>
            <a:picLocks noChangeAspect="1" noChangeArrowheads="1"/>
          </p:cNvPicPr>
          <p:nvPr/>
        </p:nvPicPr>
        <p:blipFill>
          <a:blip r:embed="rId5" cstate="print"/>
          <a:srcRect/>
          <a:stretch>
            <a:fillRect/>
          </a:stretch>
        </p:blipFill>
        <p:spPr bwMode="auto">
          <a:xfrm>
            <a:off x="3539359" y="0"/>
            <a:ext cx="5604642" cy="685800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dissolv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9455"/>
            <a:ext cx="9144000" cy="6858000"/>
          </a:xfrm>
          <a:prstGeom prst="rect">
            <a:avLst/>
          </a:prstGeom>
          <a:noFill/>
          <a:ln w="9525">
            <a:noFill/>
            <a:miter lim="800000"/>
            <a:headEnd/>
            <a:tailEnd/>
          </a:ln>
        </p:spPr>
      </p:pic>
      <p:sp>
        <p:nvSpPr>
          <p:cNvPr id="218316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endParaRPr kumimoji="0" lang="en-US" sz="273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666666"/>
                </a:solidFill>
                <a:effectLst/>
                <a:latin typeface="Tahoma" pitchFamily="34" charset="0"/>
                <a:cs typeface="Tahoma" pitchFamily="34" charset="0"/>
              </a:rPr>
              <a:t>Recorte de tela efetuado: 14/04/2016; 22:23</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a:t>
            </a:r>
            <a:endParaRPr kumimoji="0" lang="en-US" sz="273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2123728" y="2420888"/>
            <a:ext cx="4464496" cy="1631216"/>
          </a:xfrm>
          <a:prstGeom prst="rect">
            <a:avLst/>
          </a:prstGeom>
          <a:noFill/>
        </p:spPr>
        <p:txBody>
          <a:bodyPr wrap="square" rtlCol="0">
            <a:spAutoFit/>
          </a:bodyPr>
          <a:lstStyle/>
          <a:p>
            <a:pPr algn="ctr"/>
            <a:r>
              <a:rPr lang="pt-BR" sz="10000" dirty="0" smtClean="0">
                <a:solidFill>
                  <a:srgbClr val="FF0000"/>
                </a:solidFill>
                <a:effectLst>
                  <a:outerShdw blurRad="38100" dist="38100" dir="2700000" algn="tl">
                    <a:srgbClr val="000000">
                      <a:alpha val="43137"/>
                    </a:srgbClr>
                  </a:outerShdw>
                </a:effectLst>
                <a:latin typeface="Arial Black" pitchFamily="34" charset="0"/>
              </a:rPr>
              <a:t>FIM</a:t>
            </a:r>
            <a:endParaRPr lang="pt-BR" sz="10000" dirty="0">
              <a:solidFill>
                <a:srgbClr val="FF00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Rectangle 8"/>
          <p:cNvSpPr/>
          <p:nvPr/>
        </p:nvSpPr>
        <p:spPr bwMode="auto">
          <a:xfrm>
            <a:off x="0" y="0"/>
            <a:ext cx="9144000" cy="1844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smtClean="0">
              <a:solidFill>
                <a:srgbClr val="FFFFFF"/>
              </a:solidFill>
              <a:latin typeface="Arial" pitchFamily="34" charset="0"/>
            </a:endParaRPr>
          </a:p>
        </p:txBody>
      </p:sp>
      <p:sp>
        <p:nvSpPr>
          <p:cNvPr id="10" name="Rectangle 6"/>
          <p:cNvSpPr>
            <a:spLocks noGrp="1" noChangeArrowheads="1"/>
          </p:cNvSpPr>
          <p:nvPr>
            <p:ph type="title" idx="4294967295"/>
          </p:nvPr>
        </p:nvSpPr>
        <p:spPr>
          <a:xfrm>
            <a:off x="251520" y="118300"/>
            <a:ext cx="8640960" cy="1440160"/>
          </a:xfrm>
          <a:effectLst>
            <a:outerShdw dist="17961" dir="2700000" algn="ctr" rotWithShape="0">
              <a:schemeClr val="bg1"/>
            </a:outerShdw>
          </a:effectLst>
        </p:spPr>
        <p:txBody>
          <a:bodyPr/>
          <a:lstStyle/>
          <a:p>
            <a:pPr>
              <a:defRPr/>
            </a:pPr>
            <a:r>
              <a:rPr lang="pt-BR" sz="3800" dirty="0" smtClean="0">
                <a:solidFill>
                  <a:srgbClr val="333333"/>
                </a:solidFill>
                <a:latin typeface="Arial Black" pitchFamily="34" charset="0"/>
              </a:rPr>
              <a:t>DEPÓSITO </a:t>
            </a:r>
            <a:r>
              <a:rPr lang="pt-BR" sz="3800" dirty="0" smtClean="0">
                <a:solidFill>
                  <a:srgbClr val="333333"/>
                </a:solidFill>
                <a:latin typeface="Arial Black" pitchFamily="34" charset="0"/>
              </a:rPr>
              <a:t>CATASTRÓFICO </a:t>
            </a:r>
            <a:r>
              <a:rPr lang="pt-BR" sz="3800" dirty="0" smtClean="0">
                <a:solidFill>
                  <a:srgbClr val="333333"/>
                </a:solidFill>
                <a:latin typeface="Arial Black" pitchFamily="34" charset="0"/>
              </a:rPr>
              <a:t>EM GRANDE ESCALA</a:t>
            </a:r>
            <a:endParaRPr lang="en-US" sz="3800" dirty="0">
              <a:solidFill>
                <a:srgbClr val="333333"/>
              </a:solidFill>
              <a:latin typeface="Arial Black" pitchFamily="34" charset="0"/>
            </a:endParaRPr>
          </a:p>
        </p:txBody>
      </p:sp>
      <p:sp>
        <p:nvSpPr>
          <p:cNvPr id="14" name="TextBox 13"/>
          <p:cNvSpPr txBox="1"/>
          <p:nvPr/>
        </p:nvSpPr>
        <p:spPr>
          <a:xfrm>
            <a:off x="4932040" y="3627021"/>
            <a:ext cx="3918912" cy="954107"/>
          </a:xfrm>
          <a:prstGeom prst="rect">
            <a:avLst/>
          </a:prstGeom>
          <a:noFill/>
          <a:effectLst>
            <a:outerShdw blurRad="50800" dist="50800" dir="5400000" algn="ctr" rotWithShape="0">
              <a:srgbClr val="140A00"/>
            </a:outerShdw>
          </a:effectLst>
        </p:spPr>
        <p:txBody>
          <a:bodyPr wrap="square" rtlCol="0">
            <a:spAutoFit/>
          </a:bodyPr>
          <a:lstStyle/>
          <a:p>
            <a:pPr algn="ctr"/>
            <a:r>
              <a:rPr lang="pt-BR" sz="2800" b="1" dirty="0" smtClean="0">
                <a:solidFill>
                  <a:srgbClr val="FFFFFF"/>
                </a:solidFill>
                <a:latin typeface="Arial" pitchFamily="34" charset="0"/>
                <a:cs typeface="Arial" pitchFamily="34" charset="0"/>
              </a:rPr>
              <a:t>Formação Morrison (Morrison </a:t>
            </a:r>
            <a:r>
              <a:rPr lang="pt-BR" sz="2800" b="1" dirty="0" err="1" smtClean="0">
                <a:solidFill>
                  <a:srgbClr val="FFFFFF"/>
                </a:solidFill>
                <a:latin typeface="Arial" pitchFamily="34" charset="0"/>
                <a:cs typeface="Arial" pitchFamily="34" charset="0"/>
              </a:rPr>
              <a:t>Formation</a:t>
            </a:r>
            <a:r>
              <a:rPr lang="pt-BR" sz="2800" b="1" dirty="0" smtClean="0">
                <a:solidFill>
                  <a:srgbClr val="FFFFFF"/>
                </a:solidFill>
                <a:latin typeface="Arial" pitchFamily="34" charset="0"/>
                <a:cs typeface="Arial" pitchFamily="34" charset="0"/>
              </a:rPr>
              <a:t>)</a:t>
            </a:r>
            <a:endParaRPr lang="pt-BR" sz="2800" b="1" dirty="0">
              <a:solidFill>
                <a:srgbClr val="FFFFFF"/>
              </a:solidFill>
              <a:latin typeface="Arial" pitchFamily="34" charset="0"/>
              <a:cs typeface="Arial" pitchFamily="34" charset="0"/>
            </a:endParaRPr>
          </a:p>
        </p:txBody>
      </p:sp>
      <p:pic>
        <p:nvPicPr>
          <p:cNvPr id="7" name="Picture 8" descr="http://www.icr.org/i/newsletters/imp0404-4.jpg"/>
          <p:cNvPicPr>
            <a:picLocks noChangeAspect="1" noChangeArrowheads="1"/>
          </p:cNvPicPr>
          <p:nvPr/>
        </p:nvPicPr>
        <p:blipFill>
          <a:blip r:embed="rId4" cstate="print"/>
          <a:srcRect/>
          <a:stretch>
            <a:fillRect/>
          </a:stretch>
        </p:blipFill>
        <p:spPr bwMode="auto">
          <a:xfrm>
            <a:off x="1475656" y="1960786"/>
            <a:ext cx="2814439" cy="4790534"/>
          </a:xfrm>
          <a:prstGeom prst="rect">
            <a:avLst/>
          </a:prstGeom>
          <a:noFill/>
        </p:spPr>
      </p:pic>
    </p:spTree>
    <p:extLst>
      <p:ext uri="{BB962C8B-B14F-4D97-AF65-F5344CB8AC3E}">
        <p14:creationId xmlns="" xmlns:p14="http://schemas.microsoft.com/office/powerpoint/2010/main" val="598442703"/>
      </p:ext>
    </p:extLst>
  </p:cSld>
  <p:clrMapOvr>
    <a:masterClrMapping/>
  </p:clrMapOvr>
  <p:transition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 name="Rectangle 14"/>
          <p:cNvSpPr/>
          <p:nvPr/>
        </p:nvSpPr>
        <p:spPr bwMode="auto">
          <a:xfrm>
            <a:off x="0" y="0"/>
            <a:ext cx="9144000" cy="1844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pitchFamily="34" charset="0"/>
            </a:endParaRPr>
          </a:p>
        </p:txBody>
      </p:sp>
      <p:sp>
        <p:nvSpPr>
          <p:cNvPr id="17" name="Rectangle 6"/>
          <p:cNvSpPr>
            <a:spLocks noGrp="1" noChangeArrowheads="1"/>
          </p:cNvSpPr>
          <p:nvPr>
            <p:ph type="title" idx="4294967295"/>
          </p:nvPr>
        </p:nvSpPr>
        <p:spPr>
          <a:xfrm>
            <a:off x="251520" y="118300"/>
            <a:ext cx="8640960" cy="1440160"/>
          </a:xfrm>
          <a:effectLst>
            <a:outerShdw dist="17961" dir="2700000" algn="ctr" rotWithShape="0">
              <a:schemeClr val="bg1"/>
            </a:outerShdw>
          </a:effectLst>
        </p:spPr>
        <p:txBody>
          <a:bodyPr/>
          <a:lstStyle/>
          <a:p>
            <a:pPr>
              <a:defRPr/>
            </a:pPr>
            <a:r>
              <a:rPr lang="pt-BR" sz="3800" dirty="0" smtClean="0">
                <a:solidFill>
                  <a:srgbClr val="333333"/>
                </a:solidFill>
                <a:latin typeface="Arial Black" pitchFamily="34" charset="0"/>
              </a:rPr>
              <a:t>DEPÓSITO CATASTRÓFICO EM GRANDE ESCALA</a:t>
            </a:r>
            <a:endParaRPr lang="en-US" sz="3800" dirty="0">
              <a:solidFill>
                <a:srgbClr val="333333"/>
              </a:solidFill>
              <a:latin typeface="Arial Black" pitchFamily="34" charset="0"/>
            </a:endParaRPr>
          </a:p>
        </p:txBody>
      </p:sp>
      <p:pic>
        <p:nvPicPr>
          <p:cNvPr id="18" name="Picture 2" descr="http://origin-ars.els-cdn.com/content/image/1-s2.0-S0031018201004771-gr1.gif"/>
          <p:cNvPicPr>
            <a:picLocks noChangeAspect="1" noChangeArrowheads="1"/>
          </p:cNvPicPr>
          <p:nvPr/>
        </p:nvPicPr>
        <p:blipFill>
          <a:blip r:embed="rId4" cstate="print"/>
          <a:srcRect/>
          <a:stretch>
            <a:fillRect/>
          </a:stretch>
        </p:blipFill>
        <p:spPr bwMode="auto">
          <a:xfrm>
            <a:off x="5016" y="1916832"/>
            <a:ext cx="5738688" cy="4941168"/>
          </a:xfrm>
          <a:prstGeom prst="rect">
            <a:avLst/>
          </a:prstGeom>
          <a:noFill/>
          <a:ln>
            <a:solidFill>
              <a:schemeClr val="accent6">
                <a:lumMod val="50000"/>
              </a:schemeClr>
            </a:solidFill>
          </a:ln>
        </p:spPr>
      </p:pic>
      <p:sp>
        <p:nvSpPr>
          <p:cNvPr id="19" name="TextBox 18"/>
          <p:cNvSpPr txBox="1"/>
          <p:nvPr/>
        </p:nvSpPr>
        <p:spPr>
          <a:xfrm>
            <a:off x="6201896" y="2983592"/>
            <a:ext cx="2448272" cy="2677656"/>
          </a:xfrm>
          <a:prstGeom prst="rect">
            <a:avLst/>
          </a:prstGeom>
          <a:noFill/>
        </p:spPr>
        <p:txBody>
          <a:bodyPr wrap="square" rtlCol="0">
            <a:spAutoFit/>
          </a:bodyPr>
          <a:lstStyle/>
          <a:p>
            <a:pPr algn="ctr"/>
            <a:r>
              <a:rPr lang="pt-BR" sz="2800" b="1" dirty="0" smtClean="0">
                <a:solidFill>
                  <a:schemeClr val="bg1"/>
                </a:solidFill>
                <a:latin typeface="Arial" pitchFamily="34" charset="0"/>
                <a:cs typeface="Arial" pitchFamily="34" charset="0"/>
              </a:rPr>
              <a:t>A formação </a:t>
            </a:r>
            <a:r>
              <a:rPr lang="pt-BR" sz="2800" b="1" dirty="0" err="1" smtClean="0">
                <a:solidFill>
                  <a:schemeClr val="bg1"/>
                </a:solidFill>
                <a:latin typeface="Arial" pitchFamily="34" charset="0"/>
                <a:cs typeface="Arial" pitchFamily="34" charset="0"/>
              </a:rPr>
              <a:t>Frasnian</a:t>
            </a:r>
            <a:r>
              <a:rPr lang="pt-BR" sz="2800" b="1" dirty="0" smtClean="0">
                <a:solidFill>
                  <a:schemeClr val="bg1"/>
                </a:solidFill>
                <a:latin typeface="Arial" pitchFamily="34" charset="0"/>
                <a:cs typeface="Arial" pitchFamily="34" charset="0"/>
              </a:rPr>
              <a:t> / </a:t>
            </a:r>
            <a:r>
              <a:rPr lang="pt-BR" sz="2800" b="1" dirty="0" err="1" smtClean="0">
                <a:solidFill>
                  <a:schemeClr val="bg1"/>
                </a:solidFill>
                <a:latin typeface="Arial" pitchFamily="34" charset="0"/>
                <a:cs typeface="Arial" pitchFamily="34" charset="0"/>
              </a:rPr>
              <a:t>Fameniano</a:t>
            </a:r>
            <a:r>
              <a:rPr lang="pt-BR" sz="2800" b="1" dirty="0" smtClean="0">
                <a:solidFill>
                  <a:schemeClr val="bg1"/>
                </a:solidFill>
                <a:latin typeface="Arial" pitchFamily="34" charset="0"/>
                <a:cs typeface="Arial" pitchFamily="34" charset="0"/>
              </a:rPr>
              <a:t> tem sua equivalente em Europa.</a:t>
            </a:r>
            <a:endParaRPr lang="pt-BR" sz="2800" b="1" dirty="0">
              <a:solidFill>
                <a:schemeClr val="bg1"/>
              </a:solidFill>
              <a:latin typeface="Arial" pitchFamily="34" charset="0"/>
              <a:cs typeface="Arial" pitchFamily="34" charset="0"/>
            </a:endParaRPr>
          </a:p>
        </p:txBody>
      </p:sp>
    </p:spTree>
  </p:cSld>
  <p:clrMapOvr>
    <a:masterClrMapping/>
  </p:clrMapOvr>
  <p:transition advClick="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 name="Rectangle 14"/>
          <p:cNvSpPr/>
          <p:nvPr/>
        </p:nvSpPr>
        <p:spPr bwMode="auto">
          <a:xfrm>
            <a:off x="0" y="0"/>
            <a:ext cx="9144000" cy="1844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pitchFamily="34" charset="0"/>
            </a:endParaRPr>
          </a:p>
        </p:txBody>
      </p:sp>
      <p:sp>
        <p:nvSpPr>
          <p:cNvPr id="17" name="Rectangle 6"/>
          <p:cNvSpPr>
            <a:spLocks noGrp="1" noChangeArrowheads="1"/>
          </p:cNvSpPr>
          <p:nvPr>
            <p:ph type="title" idx="4294967295"/>
          </p:nvPr>
        </p:nvSpPr>
        <p:spPr>
          <a:xfrm>
            <a:off x="251520" y="118300"/>
            <a:ext cx="8640960" cy="1440160"/>
          </a:xfrm>
          <a:effectLst>
            <a:outerShdw dist="17961" dir="2700000" algn="ctr" rotWithShape="0">
              <a:schemeClr val="bg1"/>
            </a:outerShdw>
          </a:effectLst>
        </p:spPr>
        <p:txBody>
          <a:bodyPr/>
          <a:lstStyle/>
          <a:p>
            <a:pPr>
              <a:defRPr/>
            </a:pPr>
            <a:r>
              <a:rPr lang="pt-BR" sz="3800" dirty="0" smtClean="0">
                <a:solidFill>
                  <a:srgbClr val="333333"/>
                </a:solidFill>
                <a:latin typeface="Arial Black" pitchFamily="34" charset="0"/>
              </a:rPr>
              <a:t>DEPÓSITO CATASTRÓFICO EM GRANDE ESCALA</a:t>
            </a:r>
            <a:endParaRPr lang="en-US" sz="3800" dirty="0">
              <a:solidFill>
                <a:srgbClr val="333333"/>
              </a:solidFill>
              <a:latin typeface="Arial Black" pitchFamily="34" charset="0"/>
            </a:endParaRPr>
          </a:p>
        </p:txBody>
      </p:sp>
      <p:sp>
        <p:nvSpPr>
          <p:cNvPr id="375" name="Rectangle 366"/>
          <p:cNvSpPr>
            <a:spLocks noGrp="1" noChangeArrowheads="1"/>
          </p:cNvSpPr>
          <p:nvPr>
            <p:ph type="title" idx="4294967295"/>
          </p:nvPr>
        </p:nvSpPr>
        <p:spPr>
          <a:xfrm>
            <a:off x="6156176" y="2204864"/>
            <a:ext cx="2736304" cy="4392488"/>
          </a:xfrm>
          <a:effectLst>
            <a:outerShdw dist="17961" dir="2700000" algn="ctr" rotWithShape="0">
              <a:schemeClr val="bg1"/>
            </a:outerShdw>
          </a:effectLst>
        </p:spPr>
        <p:txBody>
          <a:bodyPr/>
          <a:lstStyle/>
          <a:p>
            <a:r>
              <a:rPr lang="pt-BR" sz="2800" dirty="0" smtClean="0">
                <a:solidFill>
                  <a:schemeClr val="bg1"/>
                </a:solidFill>
                <a:latin typeface="Arial" pitchFamily="34" charset="0"/>
                <a:cs typeface="Arial" pitchFamily="34" charset="0"/>
              </a:rPr>
              <a:t>Existem grandes depósitos de carvão, petróleo e minerais, mas eles não estão sendo formados hoje.</a:t>
            </a:r>
            <a:endParaRPr lang="pt-BR" sz="2800" dirty="0">
              <a:solidFill>
                <a:schemeClr val="bg1"/>
              </a:solidFill>
              <a:latin typeface="Arial" pitchFamily="34" charset="0"/>
              <a:cs typeface="Arial" pitchFamily="34" charset="0"/>
            </a:endParaRPr>
          </a:p>
        </p:txBody>
      </p:sp>
      <p:sp>
        <p:nvSpPr>
          <p:cNvPr id="376" name="Rectangle 375"/>
          <p:cNvSpPr/>
          <p:nvPr/>
        </p:nvSpPr>
        <p:spPr bwMode="auto">
          <a:xfrm>
            <a:off x="0" y="1916832"/>
            <a:ext cx="6084168"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200" b="0" i="0" u="none" strike="noStrike" cap="none" normalizeH="0" baseline="0" smtClean="0">
              <a:ln>
                <a:noFill/>
              </a:ln>
              <a:solidFill>
                <a:schemeClr val="bg1"/>
              </a:solidFill>
              <a:effectLst/>
              <a:latin typeface="Arial" pitchFamily="34" charset="0"/>
            </a:endParaRPr>
          </a:p>
        </p:txBody>
      </p:sp>
      <p:sp>
        <p:nvSpPr>
          <p:cNvPr id="19" name="TextBox 18"/>
          <p:cNvSpPr txBox="1"/>
          <p:nvPr/>
        </p:nvSpPr>
        <p:spPr>
          <a:xfrm>
            <a:off x="-108520" y="1886352"/>
            <a:ext cx="6552728" cy="523220"/>
          </a:xfrm>
          <a:prstGeom prst="rect">
            <a:avLst/>
          </a:prstGeom>
          <a:noFill/>
        </p:spPr>
        <p:txBody>
          <a:bodyPr wrap="square" rtlCol="0">
            <a:spAutoFit/>
          </a:bodyPr>
          <a:lstStyle/>
          <a:p>
            <a:pPr algn="ctr"/>
            <a:r>
              <a:rPr lang="pt-BR" sz="2800" b="1" dirty="0" smtClean="0">
                <a:solidFill>
                  <a:srgbClr val="333333"/>
                </a:solidFill>
                <a:latin typeface="Arial" pitchFamily="34" charset="0"/>
                <a:cs typeface="Arial" pitchFamily="34" charset="0"/>
              </a:rPr>
              <a:t>Depósitos Grandes de Carvão.</a:t>
            </a:r>
            <a:endParaRPr lang="pt-BR" sz="2800" b="1" dirty="0">
              <a:solidFill>
                <a:srgbClr val="333333"/>
              </a:solidFill>
              <a:latin typeface="Arial" pitchFamily="34" charset="0"/>
              <a:cs typeface="Arial" pitchFamily="34" charset="0"/>
            </a:endParaRPr>
          </a:p>
        </p:txBody>
      </p:sp>
      <p:pic>
        <p:nvPicPr>
          <p:cNvPr id="1486850" name="Picture 2" descr="http://nelson.wisc.edu/che/events/place-based-workshops/2010/images/coal_fig1.gif"/>
          <p:cNvPicPr>
            <a:picLocks noChangeAspect="1" noChangeArrowheads="1"/>
          </p:cNvPicPr>
          <p:nvPr/>
        </p:nvPicPr>
        <p:blipFill>
          <a:blip r:embed="rId4" cstate="print"/>
          <a:srcRect/>
          <a:stretch>
            <a:fillRect/>
          </a:stretch>
        </p:blipFill>
        <p:spPr bwMode="auto">
          <a:xfrm>
            <a:off x="0" y="2348880"/>
            <a:ext cx="6084168" cy="4867334"/>
          </a:xfrm>
          <a:prstGeom prst="rect">
            <a:avLst/>
          </a:prstGeom>
          <a:noFill/>
        </p:spPr>
      </p:pic>
    </p:spTree>
  </p:cSld>
  <p:clrMapOvr>
    <a:masterClrMapping/>
  </p:clrMapOvr>
  <p:transition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2056" y="2681625"/>
            <a:ext cx="7992888" cy="1323439"/>
          </a:xfrm>
          <a:prstGeom prst="rect">
            <a:avLst/>
          </a:prstGeom>
          <a:noFill/>
        </p:spPr>
        <p:txBody>
          <a:bodyPr wrap="square" lIns="91440" tIns="45720" rIns="91440" bIns="45720">
            <a:spAutoFit/>
          </a:bodyPr>
          <a:lstStyle/>
          <a:p>
            <a:pPr algn="ctr"/>
            <a:r>
              <a:rPr lang="en-US" sz="77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3- TURBIDITOS</a:t>
            </a:r>
            <a:endParaRPr lang="en-US" sz="77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ransition advClick="0">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Rectangle 4"/>
          <p:cNvSpPr>
            <a:spLocks noGrp="1" noChangeArrowheads="1"/>
          </p:cNvSpPr>
          <p:nvPr>
            <p:ph type="title"/>
          </p:nvPr>
        </p:nvSpPr>
        <p:spPr>
          <a:xfrm>
            <a:off x="123760" y="0"/>
            <a:ext cx="8783960" cy="1143000"/>
          </a:xfrm>
          <a:noFill/>
          <a:ln/>
        </p:spPr>
        <p:txBody>
          <a:bodyPr/>
          <a:lstStyle/>
          <a:p>
            <a:r>
              <a:rPr lang="en-US" sz="3000" dirty="0" smtClean="0">
                <a:solidFill>
                  <a:schemeClr val="bg1"/>
                </a:solidFill>
                <a:effectLst/>
                <a:latin typeface="Arial Black" pitchFamily="34" charset="0"/>
              </a:rPr>
              <a:t>O QUE SÃO </a:t>
            </a:r>
            <a:r>
              <a:rPr lang="en-US" sz="3000" dirty="0" smtClean="0">
                <a:solidFill>
                  <a:schemeClr val="bg1"/>
                </a:solidFill>
                <a:latin typeface="Arial Black" pitchFamily="34" charset="0"/>
              </a:rPr>
              <a:t>CORRENTES DE TURBIDEZ?</a:t>
            </a:r>
            <a:endParaRPr lang="en-US" sz="3000" dirty="0">
              <a:solidFill>
                <a:schemeClr val="bg1"/>
              </a:solidFill>
              <a:effectLst/>
            </a:endParaRPr>
          </a:p>
        </p:txBody>
      </p:sp>
      <p:sp>
        <p:nvSpPr>
          <p:cNvPr id="11" name="Rectangle 3"/>
          <p:cNvSpPr>
            <a:spLocks noGrp="1" noChangeArrowheads="1"/>
          </p:cNvSpPr>
          <p:nvPr>
            <p:ph type="body" idx="1"/>
          </p:nvPr>
        </p:nvSpPr>
        <p:spPr>
          <a:xfrm>
            <a:off x="251520" y="1268760"/>
            <a:ext cx="8568952" cy="1363216"/>
          </a:xfrm>
          <a:noFill/>
          <a:ln/>
        </p:spPr>
        <p:txBody>
          <a:bodyPr lIns="92075" tIns="46038" rIns="92075" bIns="46038"/>
          <a:lstStyle/>
          <a:p>
            <a:pPr algn="ctr">
              <a:lnSpc>
                <a:spcPct val="90000"/>
              </a:lnSpc>
              <a:buNone/>
            </a:pPr>
            <a:r>
              <a:rPr lang="en-US" dirty="0" smtClean="0">
                <a:solidFill>
                  <a:schemeClr val="bg1"/>
                </a:solidFill>
              </a:rPr>
              <a:t>	</a:t>
            </a:r>
            <a:r>
              <a:rPr lang="pt-BR" dirty="0" smtClean="0">
                <a:solidFill>
                  <a:schemeClr val="bg1"/>
                </a:solidFill>
              </a:rPr>
              <a:t>Sedimentos depositados por correntes de turbidez subaquáticas são chamados turbiditos.</a:t>
            </a:r>
            <a:endParaRPr lang="en-US" dirty="0">
              <a:solidFill>
                <a:schemeClr val="bg1"/>
              </a:solidFill>
            </a:endParaRPr>
          </a:p>
        </p:txBody>
      </p:sp>
      <p:grpSp>
        <p:nvGrpSpPr>
          <p:cNvPr id="17" name="Group 16"/>
          <p:cNvGrpSpPr/>
          <p:nvPr/>
        </p:nvGrpSpPr>
        <p:grpSpPr>
          <a:xfrm>
            <a:off x="1459461" y="2724160"/>
            <a:ext cx="6219932" cy="3993197"/>
            <a:chOff x="1459461" y="2724160"/>
            <a:chExt cx="6219932" cy="3993197"/>
          </a:xfrm>
        </p:grpSpPr>
        <p:pic>
          <p:nvPicPr>
            <p:cNvPr id="6" name="Picture 5" descr="Picture1a.jpg"/>
            <p:cNvPicPr>
              <a:picLocks noChangeAspect="1"/>
            </p:cNvPicPr>
            <p:nvPr/>
          </p:nvPicPr>
          <p:blipFill>
            <a:blip r:embed="rId4" cstate="print"/>
            <a:stretch>
              <a:fillRect/>
            </a:stretch>
          </p:blipFill>
          <p:spPr>
            <a:xfrm>
              <a:off x="1459461" y="2724160"/>
              <a:ext cx="6219932" cy="3993197"/>
            </a:xfrm>
            <a:prstGeom prst="rect">
              <a:avLst/>
            </a:prstGeom>
          </p:spPr>
        </p:pic>
        <p:sp>
          <p:nvSpPr>
            <p:cNvPr id="15" name="TextBox 14"/>
            <p:cNvSpPr txBox="1"/>
            <p:nvPr/>
          </p:nvSpPr>
          <p:spPr>
            <a:xfrm>
              <a:off x="2643024" y="2987660"/>
              <a:ext cx="1656184" cy="369332"/>
            </a:xfrm>
            <a:prstGeom prst="rect">
              <a:avLst/>
            </a:prstGeom>
            <a:noFill/>
          </p:spPr>
          <p:txBody>
            <a:bodyPr wrap="square" rtlCol="0">
              <a:spAutoFit/>
            </a:bodyPr>
            <a:lstStyle/>
            <a:p>
              <a:r>
                <a:rPr lang="pt-BR" b="1" dirty="0" smtClean="0">
                  <a:solidFill>
                    <a:srgbClr val="333333"/>
                  </a:solidFill>
                </a:rPr>
                <a:t>Turbiditos</a:t>
              </a:r>
              <a:endParaRPr lang="pt-BR" b="1" dirty="0">
                <a:solidFill>
                  <a:srgbClr val="333333"/>
                </a:solidFill>
              </a:endParaRPr>
            </a:p>
          </p:txBody>
        </p:sp>
      </p:gr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4"/>
          <p:cNvSpPr>
            <a:spLocks noGrp="1" noChangeArrowheads="1"/>
          </p:cNvSpPr>
          <p:nvPr>
            <p:ph type="title"/>
          </p:nvPr>
        </p:nvSpPr>
        <p:spPr>
          <a:xfrm>
            <a:off x="123760" y="0"/>
            <a:ext cx="8783960" cy="1143000"/>
          </a:xfrm>
          <a:noFill/>
          <a:ln/>
        </p:spPr>
        <p:txBody>
          <a:bodyPr/>
          <a:lstStyle/>
          <a:p>
            <a:r>
              <a:rPr lang="en-US" sz="3000" dirty="0" smtClean="0">
                <a:solidFill>
                  <a:schemeClr val="bg1"/>
                </a:solidFill>
                <a:effectLst/>
                <a:latin typeface="Arial Black" pitchFamily="34" charset="0"/>
              </a:rPr>
              <a:t>O QUE SÃO </a:t>
            </a:r>
            <a:r>
              <a:rPr lang="en-US" sz="3000" dirty="0" smtClean="0">
                <a:solidFill>
                  <a:schemeClr val="bg1"/>
                </a:solidFill>
                <a:latin typeface="Arial Black" pitchFamily="34" charset="0"/>
              </a:rPr>
              <a:t>CORRENTES DE TURBIDEZ?</a:t>
            </a:r>
            <a:endParaRPr lang="en-US" sz="3000" dirty="0">
              <a:solidFill>
                <a:schemeClr val="bg1"/>
              </a:solidFill>
              <a:effectLst/>
            </a:endParaRPr>
          </a:p>
        </p:txBody>
      </p:sp>
      <p:sp>
        <p:nvSpPr>
          <p:cNvPr id="12" name="TextBox 11"/>
          <p:cNvSpPr txBox="1"/>
          <p:nvPr/>
        </p:nvSpPr>
        <p:spPr>
          <a:xfrm>
            <a:off x="179512" y="1052736"/>
            <a:ext cx="8712968" cy="1431161"/>
          </a:xfrm>
          <a:prstGeom prst="rect">
            <a:avLst/>
          </a:prstGeom>
          <a:noFill/>
        </p:spPr>
        <p:txBody>
          <a:bodyPr wrap="square" rtlCol="0">
            <a:spAutoFit/>
          </a:bodyPr>
          <a:lstStyle/>
          <a:p>
            <a:pPr algn="ctr"/>
            <a:r>
              <a:rPr lang="pt-BR" sz="29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Correntes de turbidez são deslizamentos submarinos movidos pela força da gravidade, que puxa a água rica de sedimentos para baixo.</a:t>
            </a:r>
            <a:endParaRPr lang="en-US" sz="2900" b="1" dirty="0">
              <a:effectLst>
                <a:outerShdw blurRad="38100" dist="38100" dir="2700000" algn="tl">
                  <a:srgbClr val="000000">
                    <a:alpha val="43137"/>
                  </a:srgbClr>
                </a:outerShdw>
              </a:effectLst>
              <a:latin typeface="Arial" pitchFamily="34" charset="0"/>
              <a:cs typeface="Arial" pitchFamily="34" charset="0"/>
            </a:endParaRPr>
          </a:p>
        </p:txBody>
      </p:sp>
      <p:grpSp>
        <p:nvGrpSpPr>
          <p:cNvPr id="31" name="Group 30"/>
          <p:cNvGrpSpPr/>
          <p:nvPr/>
        </p:nvGrpSpPr>
        <p:grpSpPr>
          <a:xfrm>
            <a:off x="-78830" y="2564904"/>
            <a:ext cx="5514926" cy="3928546"/>
            <a:chOff x="-78830" y="2564904"/>
            <a:chExt cx="5514926" cy="3928546"/>
          </a:xfrm>
        </p:grpSpPr>
        <p:pic>
          <p:nvPicPr>
            <p:cNvPr id="15" name="Picture 14" descr="Picture2a.jpg"/>
            <p:cNvPicPr>
              <a:picLocks noChangeAspect="1"/>
            </p:cNvPicPr>
            <p:nvPr/>
          </p:nvPicPr>
          <p:blipFill>
            <a:blip r:embed="rId4" cstate="print"/>
            <a:stretch>
              <a:fillRect/>
            </a:stretch>
          </p:blipFill>
          <p:spPr>
            <a:xfrm>
              <a:off x="-9682" y="2564904"/>
              <a:ext cx="5445778" cy="3928546"/>
            </a:xfrm>
            <a:prstGeom prst="rect">
              <a:avLst/>
            </a:prstGeom>
          </p:spPr>
        </p:pic>
        <p:sp>
          <p:nvSpPr>
            <p:cNvPr id="19" name="TextBox 18"/>
            <p:cNvSpPr txBox="1"/>
            <p:nvPr/>
          </p:nvSpPr>
          <p:spPr>
            <a:xfrm>
              <a:off x="1115616" y="2693154"/>
              <a:ext cx="2448272" cy="307777"/>
            </a:xfrm>
            <a:prstGeom prst="rect">
              <a:avLst/>
            </a:prstGeom>
            <a:noFill/>
          </p:spPr>
          <p:txBody>
            <a:bodyPr wrap="square" rtlCol="0">
              <a:spAutoFit/>
            </a:bodyPr>
            <a:lstStyle/>
            <a:p>
              <a:pPr algn="ctr"/>
              <a:r>
                <a:rPr lang="pt-PT" sz="1400" b="1" dirty="0" smtClean="0">
                  <a:solidFill>
                    <a:srgbClr val="333333"/>
                  </a:solidFill>
                  <a:latin typeface="Arial Black" pitchFamily="34" charset="0"/>
                </a:rPr>
                <a:t>Corrente de turbidez</a:t>
              </a:r>
              <a:endParaRPr lang="pt-BR" sz="1400" dirty="0">
                <a:latin typeface="Arial Black" pitchFamily="34" charset="0"/>
              </a:endParaRPr>
            </a:p>
          </p:txBody>
        </p:sp>
        <p:sp>
          <p:nvSpPr>
            <p:cNvPr id="20" name="TextBox 19"/>
            <p:cNvSpPr txBox="1"/>
            <p:nvPr/>
          </p:nvSpPr>
          <p:spPr>
            <a:xfrm>
              <a:off x="3563888" y="4149080"/>
              <a:ext cx="1296144" cy="461665"/>
            </a:xfrm>
            <a:prstGeom prst="rect">
              <a:avLst/>
            </a:prstGeom>
            <a:noFill/>
          </p:spPr>
          <p:txBody>
            <a:bodyPr wrap="square" rtlCol="0">
              <a:spAutoFit/>
            </a:bodyPr>
            <a:lstStyle/>
            <a:p>
              <a:pPr algn="ctr"/>
              <a:r>
                <a:rPr lang="pt-PT" sz="1200" b="1" dirty="0" smtClean="0">
                  <a:solidFill>
                    <a:schemeClr val="bg1"/>
                  </a:solidFill>
                </a:rPr>
                <a:t>Erosão do fundo</a:t>
              </a:r>
              <a:endParaRPr lang="pt-BR" sz="1200" dirty="0">
                <a:solidFill>
                  <a:schemeClr val="bg1"/>
                </a:solidFill>
                <a:latin typeface="Arial Black" pitchFamily="34" charset="0"/>
              </a:endParaRPr>
            </a:p>
          </p:txBody>
        </p:sp>
        <p:sp>
          <p:nvSpPr>
            <p:cNvPr id="21" name="TextBox 20"/>
            <p:cNvSpPr txBox="1"/>
            <p:nvPr/>
          </p:nvSpPr>
          <p:spPr>
            <a:xfrm>
              <a:off x="755576" y="3016929"/>
              <a:ext cx="864096" cy="276999"/>
            </a:xfrm>
            <a:prstGeom prst="rect">
              <a:avLst/>
            </a:prstGeom>
            <a:noFill/>
          </p:spPr>
          <p:txBody>
            <a:bodyPr wrap="square" rtlCol="0">
              <a:spAutoFit/>
            </a:bodyPr>
            <a:lstStyle/>
            <a:p>
              <a:pPr algn="ctr"/>
              <a:r>
                <a:rPr lang="pt-PT" sz="1200" b="1" dirty="0" smtClean="0">
                  <a:solidFill>
                    <a:srgbClr val="333333"/>
                  </a:solidFill>
                </a:rPr>
                <a:t>Rabo</a:t>
              </a:r>
              <a:endParaRPr lang="pt-BR" sz="1200" dirty="0">
                <a:latin typeface="Arial Black" pitchFamily="34" charset="0"/>
              </a:endParaRPr>
            </a:p>
          </p:txBody>
        </p:sp>
        <p:sp>
          <p:nvSpPr>
            <p:cNvPr id="22" name="TextBox 21"/>
            <p:cNvSpPr txBox="1"/>
            <p:nvPr/>
          </p:nvSpPr>
          <p:spPr>
            <a:xfrm>
              <a:off x="72008" y="5446965"/>
              <a:ext cx="1691680" cy="646331"/>
            </a:xfrm>
            <a:prstGeom prst="rect">
              <a:avLst/>
            </a:prstGeom>
            <a:noFill/>
          </p:spPr>
          <p:txBody>
            <a:bodyPr wrap="square" rtlCol="0">
              <a:spAutoFit/>
            </a:bodyPr>
            <a:lstStyle/>
            <a:p>
              <a:pPr algn="ctr"/>
              <a:r>
                <a:rPr lang="pt-BR" sz="1200" b="1" dirty="0" smtClean="0">
                  <a:solidFill>
                    <a:srgbClr val="333333"/>
                  </a:solidFill>
                </a:rPr>
                <a:t>Superfícies erodidos pelo passagem da cabeça de corrente</a:t>
              </a:r>
              <a:endParaRPr lang="pt-BR" sz="1200" dirty="0">
                <a:latin typeface="Arial Black" pitchFamily="34" charset="0"/>
              </a:endParaRPr>
            </a:p>
          </p:txBody>
        </p:sp>
        <p:sp>
          <p:nvSpPr>
            <p:cNvPr id="23" name="TextBox 22"/>
            <p:cNvSpPr txBox="1"/>
            <p:nvPr/>
          </p:nvSpPr>
          <p:spPr>
            <a:xfrm>
              <a:off x="215008" y="3573016"/>
              <a:ext cx="1836712" cy="646331"/>
            </a:xfrm>
            <a:prstGeom prst="rect">
              <a:avLst/>
            </a:prstGeom>
            <a:noFill/>
          </p:spPr>
          <p:txBody>
            <a:bodyPr wrap="square" rtlCol="0">
              <a:spAutoFit/>
            </a:bodyPr>
            <a:lstStyle/>
            <a:p>
              <a:pPr algn="ctr"/>
              <a:r>
                <a:rPr lang="pt-PT" sz="1200" b="1" dirty="0" smtClean="0">
                  <a:solidFill>
                    <a:schemeClr val="bg1"/>
                  </a:solidFill>
                </a:rPr>
                <a:t>Deposição de sedimentos de granulação fina</a:t>
              </a:r>
              <a:endParaRPr lang="pt-BR" sz="1200" dirty="0">
                <a:solidFill>
                  <a:schemeClr val="bg1"/>
                </a:solidFill>
                <a:latin typeface="Arial Black" pitchFamily="34" charset="0"/>
              </a:endParaRPr>
            </a:p>
          </p:txBody>
        </p:sp>
        <p:sp>
          <p:nvSpPr>
            <p:cNvPr id="24" name="TextBox 23"/>
            <p:cNvSpPr txBox="1"/>
            <p:nvPr/>
          </p:nvSpPr>
          <p:spPr>
            <a:xfrm>
              <a:off x="1725216" y="3933056"/>
              <a:ext cx="1694656" cy="646331"/>
            </a:xfrm>
            <a:prstGeom prst="rect">
              <a:avLst/>
            </a:prstGeom>
            <a:noFill/>
          </p:spPr>
          <p:txBody>
            <a:bodyPr wrap="square" rtlCol="0">
              <a:spAutoFit/>
            </a:bodyPr>
            <a:lstStyle/>
            <a:p>
              <a:pPr algn="ctr"/>
              <a:r>
                <a:rPr lang="pt-PT" sz="1200" b="1" dirty="0" smtClean="0">
                  <a:solidFill>
                    <a:schemeClr val="bg1"/>
                  </a:solidFill>
                </a:rPr>
                <a:t>Deposição de materiais de granulação grossa</a:t>
              </a:r>
              <a:endParaRPr lang="pt-BR" sz="1200" dirty="0">
                <a:solidFill>
                  <a:schemeClr val="bg1"/>
                </a:solidFill>
                <a:latin typeface="Arial Black" pitchFamily="34" charset="0"/>
              </a:endParaRPr>
            </a:p>
          </p:txBody>
        </p:sp>
        <p:sp>
          <p:nvSpPr>
            <p:cNvPr id="25" name="TextBox 24"/>
            <p:cNvSpPr txBox="1"/>
            <p:nvPr/>
          </p:nvSpPr>
          <p:spPr>
            <a:xfrm>
              <a:off x="1896182" y="3201421"/>
              <a:ext cx="1296144" cy="276999"/>
            </a:xfrm>
            <a:prstGeom prst="rect">
              <a:avLst/>
            </a:prstGeom>
            <a:noFill/>
          </p:spPr>
          <p:txBody>
            <a:bodyPr wrap="square" rtlCol="0">
              <a:spAutoFit/>
            </a:bodyPr>
            <a:lstStyle/>
            <a:p>
              <a:pPr algn="ctr"/>
              <a:r>
                <a:rPr lang="pt-PT" sz="1200" b="1" dirty="0" smtClean="0">
                  <a:solidFill>
                    <a:srgbClr val="333333"/>
                  </a:solidFill>
                </a:rPr>
                <a:t>Fluxo de água</a:t>
              </a:r>
              <a:endParaRPr lang="pt-BR" sz="1200" dirty="0">
                <a:latin typeface="Arial Black" pitchFamily="34" charset="0"/>
              </a:endParaRPr>
            </a:p>
          </p:txBody>
        </p:sp>
        <p:sp>
          <p:nvSpPr>
            <p:cNvPr id="26" name="TextBox 25"/>
            <p:cNvSpPr txBox="1"/>
            <p:nvPr/>
          </p:nvSpPr>
          <p:spPr>
            <a:xfrm>
              <a:off x="1597968" y="4703440"/>
              <a:ext cx="2448272" cy="276999"/>
            </a:xfrm>
            <a:prstGeom prst="rect">
              <a:avLst/>
            </a:prstGeom>
            <a:noFill/>
          </p:spPr>
          <p:txBody>
            <a:bodyPr wrap="square" rtlCol="0">
              <a:spAutoFit/>
            </a:bodyPr>
            <a:lstStyle/>
            <a:p>
              <a:pPr algn="ctr"/>
              <a:r>
                <a:rPr lang="pt-PT" sz="1200" b="1" dirty="0" smtClean="0">
                  <a:solidFill>
                    <a:srgbClr val="333333"/>
                  </a:solidFill>
                </a:rPr>
                <a:t>Rabo</a:t>
              </a:r>
              <a:endParaRPr lang="pt-BR" sz="1200" dirty="0">
                <a:latin typeface="Arial Black" pitchFamily="34" charset="0"/>
              </a:endParaRPr>
            </a:p>
          </p:txBody>
        </p:sp>
        <p:sp>
          <p:nvSpPr>
            <p:cNvPr id="27" name="TextBox 26"/>
            <p:cNvSpPr txBox="1"/>
            <p:nvPr/>
          </p:nvSpPr>
          <p:spPr>
            <a:xfrm>
              <a:off x="-78830" y="4711500"/>
              <a:ext cx="2448272" cy="523220"/>
            </a:xfrm>
            <a:prstGeom prst="rect">
              <a:avLst/>
            </a:prstGeom>
            <a:noFill/>
          </p:spPr>
          <p:txBody>
            <a:bodyPr wrap="square" rtlCol="0">
              <a:spAutoFit/>
            </a:bodyPr>
            <a:lstStyle/>
            <a:p>
              <a:pPr algn="ctr"/>
              <a:r>
                <a:rPr lang="pt-PT" sz="1400" b="1" dirty="0" smtClean="0">
                  <a:solidFill>
                    <a:srgbClr val="333333"/>
                  </a:solidFill>
                  <a:latin typeface="Arial Black" pitchFamily="34" charset="0"/>
                </a:rPr>
                <a:t>Camadas Turbidíticas Graduadas</a:t>
              </a:r>
              <a:endParaRPr lang="pt-BR" sz="1400" dirty="0">
                <a:solidFill>
                  <a:srgbClr val="333333"/>
                </a:solidFill>
                <a:latin typeface="Arial Black" pitchFamily="34" charset="0"/>
              </a:endParaRPr>
            </a:p>
          </p:txBody>
        </p:sp>
        <p:sp>
          <p:nvSpPr>
            <p:cNvPr id="28" name="TextBox 27"/>
            <p:cNvSpPr txBox="1"/>
            <p:nvPr/>
          </p:nvSpPr>
          <p:spPr>
            <a:xfrm>
              <a:off x="3613308" y="5487615"/>
              <a:ext cx="1512168" cy="461665"/>
            </a:xfrm>
            <a:prstGeom prst="rect">
              <a:avLst/>
            </a:prstGeom>
            <a:noFill/>
          </p:spPr>
          <p:txBody>
            <a:bodyPr wrap="square" rtlCol="0">
              <a:spAutoFit/>
            </a:bodyPr>
            <a:lstStyle/>
            <a:p>
              <a:r>
                <a:rPr lang="pt-PT" sz="1200" b="1" dirty="0" smtClean="0">
                  <a:solidFill>
                    <a:srgbClr val="333333"/>
                  </a:solidFill>
                </a:rPr>
                <a:t>Depósitos de granulação fino</a:t>
              </a:r>
              <a:endParaRPr lang="pt-BR" sz="1200" dirty="0">
                <a:latin typeface="Arial Black" pitchFamily="34" charset="0"/>
              </a:endParaRPr>
            </a:p>
          </p:txBody>
        </p:sp>
        <p:sp>
          <p:nvSpPr>
            <p:cNvPr id="29" name="TextBox 28"/>
            <p:cNvSpPr txBox="1"/>
            <p:nvPr/>
          </p:nvSpPr>
          <p:spPr>
            <a:xfrm>
              <a:off x="3620130" y="5949280"/>
              <a:ext cx="1656184" cy="461665"/>
            </a:xfrm>
            <a:prstGeom prst="rect">
              <a:avLst/>
            </a:prstGeom>
            <a:noFill/>
          </p:spPr>
          <p:txBody>
            <a:bodyPr wrap="square" rtlCol="0">
              <a:spAutoFit/>
            </a:bodyPr>
            <a:lstStyle/>
            <a:p>
              <a:r>
                <a:rPr lang="pt-PT" sz="1200" b="1" dirty="0" smtClean="0">
                  <a:solidFill>
                    <a:srgbClr val="333333"/>
                  </a:solidFill>
                </a:rPr>
                <a:t>Depósitos de granulação grossa</a:t>
              </a:r>
              <a:endParaRPr lang="pt-BR" sz="1200" b="1" dirty="0" smtClean="0">
                <a:solidFill>
                  <a:srgbClr val="333333"/>
                </a:solidFill>
              </a:endParaRPr>
            </a:p>
          </p:txBody>
        </p:sp>
        <p:sp>
          <p:nvSpPr>
            <p:cNvPr id="30" name="TextBox 29"/>
            <p:cNvSpPr txBox="1"/>
            <p:nvPr/>
          </p:nvSpPr>
          <p:spPr>
            <a:xfrm>
              <a:off x="3428816" y="2877646"/>
              <a:ext cx="1656184" cy="646331"/>
            </a:xfrm>
            <a:prstGeom prst="rect">
              <a:avLst/>
            </a:prstGeom>
            <a:noFill/>
          </p:spPr>
          <p:txBody>
            <a:bodyPr wrap="square" rtlCol="0">
              <a:spAutoFit/>
            </a:bodyPr>
            <a:lstStyle/>
            <a:p>
              <a:pPr algn="r"/>
              <a:r>
                <a:rPr lang="pt-PT" sz="1200" b="1" dirty="0" smtClean="0">
                  <a:solidFill>
                    <a:srgbClr val="333333"/>
                  </a:solidFill>
                </a:rPr>
                <a:t>Principal massa de sedimentos (cabeça)</a:t>
              </a:r>
              <a:endParaRPr lang="pt-BR" sz="1200" dirty="0">
                <a:latin typeface="Arial Black" pitchFamily="34" charset="0"/>
              </a:endParaRPr>
            </a:p>
          </p:txBody>
        </p:sp>
      </p:grpSp>
      <p:grpSp>
        <p:nvGrpSpPr>
          <p:cNvPr id="42" name="Group 41"/>
          <p:cNvGrpSpPr/>
          <p:nvPr/>
        </p:nvGrpSpPr>
        <p:grpSpPr>
          <a:xfrm>
            <a:off x="5249558" y="2564904"/>
            <a:ext cx="3930954" cy="3888432"/>
            <a:chOff x="5249558" y="2564904"/>
            <a:chExt cx="3930954" cy="3888432"/>
          </a:xfrm>
        </p:grpSpPr>
        <p:pic>
          <p:nvPicPr>
            <p:cNvPr id="32" name="Picture 31" descr="Picture3a.jpg"/>
            <p:cNvPicPr>
              <a:picLocks noChangeAspect="1"/>
            </p:cNvPicPr>
            <p:nvPr/>
          </p:nvPicPr>
          <p:blipFill>
            <a:blip r:embed="rId5" cstate="print"/>
            <a:stretch>
              <a:fillRect/>
            </a:stretch>
          </p:blipFill>
          <p:spPr>
            <a:xfrm>
              <a:off x="5249558" y="2564904"/>
              <a:ext cx="3850434" cy="3888432"/>
            </a:xfrm>
            <a:prstGeom prst="rect">
              <a:avLst/>
            </a:prstGeom>
          </p:spPr>
        </p:pic>
        <p:sp>
          <p:nvSpPr>
            <p:cNvPr id="34" name="TextBox 33"/>
            <p:cNvSpPr txBox="1"/>
            <p:nvPr/>
          </p:nvSpPr>
          <p:spPr>
            <a:xfrm>
              <a:off x="7284962" y="2652678"/>
              <a:ext cx="1224136" cy="461665"/>
            </a:xfrm>
            <a:prstGeom prst="rect">
              <a:avLst/>
            </a:prstGeom>
            <a:noFill/>
          </p:spPr>
          <p:txBody>
            <a:bodyPr wrap="square" rtlCol="0">
              <a:spAutoFit/>
            </a:bodyPr>
            <a:lstStyle/>
            <a:p>
              <a:r>
                <a:rPr lang="pt-BR" sz="1200" b="1" dirty="0" smtClean="0">
                  <a:solidFill>
                    <a:srgbClr val="333333"/>
                  </a:solidFill>
                </a:rPr>
                <a:t>Plataforma continental</a:t>
              </a:r>
              <a:endParaRPr lang="pt-BR" sz="1200" dirty="0"/>
            </a:p>
          </p:txBody>
        </p:sp>
        <p:sp>
          <p:nvSpPr>
            <p:cNvPr id="35" name="TextBox 34"/>
            <p:cNvSpPr txBox="1"/>
            <p:nvPr/>
          </p:nvSpPr>
          <p:spPr>
            <a:xfrm>
              <a:off x="7380312" y="3367851"/>
              <a:ext cx="1224136" cy="461665"/>
            </a:xfrm>
            <a:prstGeom prst="rect">
              <a:avLst/>
            </a:prstGeom>
            <a:noFill/>
          </p:spPr>
          <p:txBody>
            <a:bodyPr wrap="square" rtlCol="0">
              <a:spAutoFit/>
            </a:bodyPr>
            <a:lstStyle/>
            <a:p>
              <a:pPr algn="r"/>
              <a:r>
                <a:rPr lang="pt-BR" sz="1200" b="1" dirty="0" smtClean="0">
                  <a:solidFill>
                    <a:srgbClr val="333333"/>
                  </a:solidFill>
                </a:rPr>
                <a:t>Declive continental</a:t>
              </a:r>
              <a:endParaRPr lang="pt-BR" sz="1200" dirty="0"/>
            </a:p>
          </p:txBody>
        </p:sp>
        <p:sp>
          <p:nvSpPr>
            <p:cNvPr id="36" name="TextBox 35"/>
            <p:cNvSpPr txBox="1"/>
            <p:nvPr/>
          </p:nvSpPr>
          <p:spPr>
            <a:xfrm>
              <a:off x="5404564" y="3548306"/>
              <a:ext cx="1728192" cy="276999"/>
            </a:xfrm>
            <a:prstGeom prst="rect">
              <a:avLst/>
            </a:prstGeom>
            <a:noFill/>
          </p:spPr>
          <p:txBody>
            <a:bodyPr wrap="square" rtlCol="0">
              <a:spAutoFit/>
            </a:bodyPr>
            <a:lstStyle/>
            <a:p>
              <a:r>
                <a:rPr lang="pt-BR" sz="1200" b="1" dirty="0" smtClean="0">
                  <a:solidFill>
                    <a:srgbClr val="333333"/>
                  </a:solidFill>
                </a:rPr>
                <a:t>Corrente de turbidez</a:t>
              </a:r>
              <a:endParaRPr lang="pt-BR" sz="1200" dirty="0"/>
            </a:p>
          </p:txBody>
        </p:sp>
        <p:sp>
          <p:nvSpPr>
            <p:cNvPr id="37" name="TextBox 36"/>
            <p:cNvSpPr txBox="1"/>
            <p:nvPr/>
          </p:nvSpPr>
          <p:spPr>
            <a:xfrm>
              <a:off x="5523870" y="3084726"/>
              <a:ext cx="1800200" cy="461665"/>
            </a:xfrm>
            <a:prstGeom prst="rect">
              <a:avLst/>
            </a:prstGeom>
            <a:noFill/>
          </p:spPr>
          <p:txBody>
            <a:bodyPr wrap="square" rtlCol="0">
              <a:spAutoFit/>
            </a:bodyPr>
            <a:lstStyle/>
            <a:p>
              <a:pPr algn="ctr"/>
              <a:r>
                <a:rPr lang="pt-BR" sz="1200" b="1" dirty="0" smtClean="0">
                  <a:solidFill>
                    <a:srgbClr val="333333"/>
                  </a:solidFill>
                </a:rPr>
                <a:t>Efetiva profundidade da ação das ondas</a:t>
              </a:r>
              <a:endParaRPr lang="pt-BR" sz="1200" dirty="0"/>
            </a:p>
          </p:txBody>
        </p:sp>
        <p:sp>
          <p:nvSpPr>
            <p:cNvPr id="38" name="TextBox 37"/>
            <p:cNvSpPr txBox="1"/>
            <p:nvPr/>
          </p:nvSpPr>
          <p:spPr>
            <a:xfrm>
              <a:off x="6660232" y="4088105"/>
              <a:ext cx="1944216" cy="276999"/>
            </a:xfrm>
            <a:prstGeom prst="rect">
              <a:avLst/>
            </a:prstGeom>
            <a:noFill/>
          </p:spPr>
          <p:txBody>
            <a:bodyPr wrap="square" rtlCol="0">
              <a:spAutoFit/>
            </a:bodyPr>
            <a:lstStyle/>
            <a:p>
              <a:pPr algn="r"/>
              <a:r>
                <a:rPr lang="pt-BR" sz="1200" b="1" dirty="0" smtClean="0">
                  <a:solidFill>
                    <a:srgbClr val="333333"/>
                  </a:solidFill>
                </a:rPr>
                <a:t>Ascensão continental</a:t>
              </a:r>
              <a:endParaRPr lang="pt-BR" sz="1200" dirty="0"/>
            </a:p>
          </p:txBody>
        </p:sp>
        <p:sp>
          <p:nvSpPr>
            <p:cNvPr id="39" name="TextBox 38"/>
            <p:cNvSpPr txBox="1"/>
            <p:nvPr/>
          </p:nvSpPr>
          <p:spPr>
            <a:xfrm>
              <a:off x="5274192" y="5240059"/>
              <a:ext cx="792088" cy="461665"/>
            </a:xfrm>
            <a:prstGeom prst="rect">
              <a:avLst/>
            </a:prstGeom>
            <a:noFill/>
          </p:spPr>
          <p:txBody>
            <a:bodyPr wrap="square" rtlCol="0">
              <a:spAutoFit/>
            </a:bodyPr>
            <a:lstStyle/>
            <a:p>
              <a:pPr algn="ctr"/>
              <a:r>
                <a:rPr lang="pt-BR" sz="1200" b="1" dirty="0" smtClean="0">
                  <a:solidFill>
                    <a:srgbClr val="333333"/>
                  </a:solidFill>
                </a:rPr>
                <a:t> Fundo do mar</a:t>
              </a:r>
              <a:endParaRPr lang="pt-BR" sz="1200" dirty="0"/>
            </a:p>
          </p:txBody>
        </p:sp>
        <p:sp>
          <p:nvSpPr>
            <p:cNvPr id="40" name="TextBox 39"/>
            <p:cNvSpPr txBox="1"/>
            <p:nvPr/>
          </p:nvSpPr>
          <p:spPr>
            <a:xfrm>
              <a:off x="6975096" y="4317806"/>
              <a:ext cx="2016224" cy="1384995"/>
            </a:xfrm>
            <a:prstGeom prst="rect">
              <a:avLst/>
            </a:prstGeom>
            <a:noFill/>
          </p:spPr>
          <p:txBody>
            <a:bodyPr wrap="square" rtlCol="0">
              <a:spAutoFit/>
            </a:bodyPr>
            <a:lstStyle/>
            <a:p>
              <a:pPr algn="r"/>
              <a:r>
                <a:rPr lang="pt-BR" sz="1200" b="1" dirty="0" smtClean="0">
                  <a:solidFill>
                    <a:srgbClr val="333333"/>
                  </a:solidFill>
                </a:rPr>
                <a:t>Enquanto o corrente diminui, as maiores                    	partículas 	assentam,    	seguido por 	partículas 	menores.</a:t>
              </a:r>
              <a:endParaRPr lang="pt-BR" sz="1200" dirty="0"/>
            </a:p>
          </p:txBody>
        </p:sp>
        <p:sp>
          <p:nvSpPr>
            <p:cNvPr id="41" name="TextBox 40"/>
            <p:cNvSpPr txBox="1"/>
            <p:nvPr/>
          </p:nvSpPr>
          <p:spPr>
            <a:xfrm>
              <a:off x="7956376" y="5949280"/>
              <a:ext cx="1224136" cy="461665"/>
            </a:xfrm>
            <a:prstGeom prst="rect">
              <a:avLst/>
            </a:prstGeom>
            <a:noFill/>
          </p:spPr>
          <p:txBody>
            <a:bodyPr wrap="square" rtlCol="0">
              <a:spAutoFit/>
            </a:bodyPr>
            <a:lstStyle/>
            <a:p>
              <a:r>
                <a:rPr lang="pt-BR" sz="1200" b="1" dirty="0" smtClean="0">
                  <a:solidFill>
                    <a:srgbClr val="333333"/>
                  </a:solidFill>
                </a:rPr>
                <a:t>Camada graduada</a:t>
              </a:r>
              <a:endParaRPr lang="pt-BR" sz="1200" dirty="0"/>
            </a:p>
          </p:txBody>
        </p:sp>
      </p:gr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136933"/>
            <a:ext cx="8640960" cy="4524315"/>
          </a:xfrm>
          <a:prstGeom prst="rect">
            <a:avLst/>
          </a:prstGeom>
          <a:noFill/>
        </p:spPr>
        <p:txBody>
          <a:bodyPr wrap="square" lIns="91440" tIns="45720" rIns="91440" bIns="45720">
            <a:spAutoFit/>
          </a:bodyPr>
          <a:lstStyle/>
          <a:p>
            <a:pPr algn="ctr"/>
            <a:r>
              <a:rPr lang="en-US" sz="96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5. </a:t>
            </a:r>
            <a:r>
              <a:rPr lang="en-US" sz="96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EVIDÊNCIAS GEOLOGICAS</a:t>
            </a:r>
            <a:endParaRPr lang="en-US" sz="96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ransition advClick="0">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Rectangle 4"/>
          <p:cNvSpPr>
            <a:spLocks noGrp="1" noChangeArrowheads="1"/>
          </p:cNvSpPr>
          <p:nvPr>
            <p:ph type="title"/>
          </p:nvPr>
        </p:nvSpPr>
        <p:spPr>
          <a:xfrm>
            <a:off x="123760" y="0"/>
            <a:ext cx="8783960" cy="1143000"/>
          </a:xfrm>
          <a:noFill/>
          <a:ln/>
        </p:spPr>
        <p:txBody>
          <a:bodyPr/>
          <a:lstStyle/>
          <a:p>
            <a:r>
              <a:rPr lang="en-US" sz="3000" dirty="0" smtClean="0">
                <a:solidFill>
                  <a:schemeClr val="bg1"/>
                </a:solidFill>
                <a:effectLst/>
                <a:latin typeface="Arial Black" pitchFamily="34" charset="0"/>
              </a:rPr>
              <a:t>O QUE SÃO </a:t>
            </a:r>
            <a:r>
              <a:rPr lang="en-US" sz="3000" dirty="0" smtClean="0">
                <a:solidFill>
                  <a:schemeClr val="bg1"/>
                </a:solidFill>
                <a:latin typeface="Arial Black" pitchFamily="34" charset="0"/>
              </a:rPr>
              <a:t>CORRENTES DE TURBIDEZ?</a:t>
            </a:r>
            <a:endParaRPr lang="en-US" sz="3000" dirty="0">
              <a:solidFill>
                <a:schemeClr val="bg1"/>
              </a:solidFill>
              <a:effectLst/>
            </a:endParaRPr>
          </a:p>
        </p:txBody>
      </p:sp>
      <p:sp>
        <p:nvSpPr>
          <p:cNvPr id="11" name="Rectangle 3"/>
          <p:cNvSpPr>
            <a:spLocks noGrp="1" noChangeArrowheads="1"/>
          </p:cNvSpPr>
          <p:nvPr>
            <p:ph type="body" idx="1"/>
          </p:nvPr>
        </p:nvSpPr>
        <p:spPr>
          <a:xfrm>
            <a:off x="251520" y="1268760"/>
            <a:ext cx="8424936" cy="1363216"/>
          </a:xfrm>
          <a:noFill/>
          <a:ln/>
        </p:spPr>
        <p:txBody>
          <a:bodyPr lIns="92075" tIns="46038" rIns="92075" bIns="46038"/>
          <a:lstStyle/>
          <a:p>
            <a:pPr algn="ctr">
              <a:lnSpc>
                <a:spcPct val="90000"/>
              </a:lnSpc>
              <a:buNone/>
            </a:pPr>
            <a:r>
              <a:rPr lang="en-US" dirty="0" smtClean="0">
                <a:solidFill>
                  <a:schemeClr val="bg1"/>
                </a:solidFill>
              </a:rPr>
              <a:t>	Os </a:t>
            </a:r>
            <a:r>
              <a:rPr lang="pt-BR" dirty="0" smtClean="0">
                <a:solidFill>
                  <a:schemeClr val="bg1"/>
                </a:solidFill>
              </a:rPr>
              <a:t>correntes de turbidez estão responsáveis também por muitos canhões subaquáticas.</a:t>
            </a:r>
            <a:endParaRPr lang="en-US" dirty="0">
              <a:solidFill>
                <a:schemeClr val="bg1"/>
              </a:solidFill>
            </a:endParaRPr>
          </a:p>
        </p:txBody>
      </p:sp>
      <p:pic>
        <p:nvPicPr>
          <p:cNvPr id="13" name="Picture 12" descr="Untitled1.png"/>
          <p:cNvPicPr>
            <a:picLocks noChangeAspect="1"/>
          </p:cNvPicPr>
          <p:nvPr/>
        </p:nvPicPr>
        <p:blipFill>
          <a:blip r:embed="rId4" cstate="print"/>
          <a:stretch>
            <a:fillRect/>
          </a:stretch>
        </p:blipFill>
        <p:spPr>
          <a:xfrm>
            <a:off x="107504" y="3065044"/>
            <a:ext cx="3600953" cy="3172268"/>
          </a:xfrm>
          <a:prstGeom prst="rect">
            <a:avLst/>
          </a:prstGeom>
        </p:spPr>
      </p:pic>
      <p:pic>
        <p:nvPicPr>
          <p:cNvPr id="14" name="Picture 13" descr="Untitled2.png"/>
          <p:cNvPicPr>
            <a:picLocks noChangeAspect="1"/>
          </p:cNvPicPr>
          <p:nvPr/>
        </p:nvPicPr>
        <p:blipFill>
          <a:blip r:embed="rId5" cstate="print"/>
          <a:stretch>
            <a:fillRect/>
          </a:stretch>
        </p:blipFill>
        <p:spPr>
          <a:xfrm>
            <a:off x="3851920" y="3065044"/>
            <a:ext cx="5208251" cy="3168352"/>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ectangle 13"/>
          <p:cNvSpPr>
            <a:spLocks noGrp="1" noChangeArrowheads="1"/>
          </p:cNvSpPr>
          <p:nvPr>
            <p:ph type="title"/>
          </p:nvPr>
        </p:nvSpPr>
        <p:spPr>
          <a:xfrm>
            <a:off x="5334000" y="0"/>
            <a:ext cx="3810000" cy="1143000"/>
          </a:xfrm>
          <a:noFill/>
          <a:ln/>
        </p:spPr>
        <p:txBody>
          <a:bodyPr/>
          <a:lstStyle/>
          <a:p>
            <a:r>
              <a:rPr lang="en-US" sz="4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TURBIDITOS</a:t>
            </a:r>
            <a:endParaRPr lang="en-US" sz="4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Rectangle 4"/>
          <p:cNvSpPr txBox="1">
            <a:spLocks noChangeArrowheads="1"/>
          </p:cNvSpPr>
          <p:nvPr/>
        </p:nvSpPr>
        <p:spPr bwMode="auto">
          <a:xfrm>
            <a:off x="5455920" y="980728"/>
            <a:ext cx="3630488"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fontAlgn="base">
              <a:spcBef>
                <a:spcPct val="30000"/>
              </a:spcBef>
              <a:spcAft>
                <a:spcPct val="0"/>
              </a:spcAft>
              <a:defRPr/>
            </a:pP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Características</a:t>
            </a:r>
          </a:p>
          <a:p>
            <a:pPr marL="342900" indent="-342900" fontAlgn="base">
              <a:spcBef>
                <a:spcPct val="30000"/>
              </a:spcBef>
              <a:spcAft>
                <a:spcPct val="0"/>
              </a:spcAft>
              <a:defRPr/>
            </a:pPr>
            <a:endParaRPr lang="pt-BR" sz="2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base">
              <a:spcBef>
                <a:spcPct val="30000"/>
              </a:spcBef>
              <a:spcAft>
                <a:spcPct val="0"/>
              </a:spcAft>
              <a:buFont typeface="Wingdings" pitchFamily="2" charset="2"/>
              <a:buChar char="Ø"/>
              <a:defRPr/>
            </a:pPr>
            <a:r>
              <a:rPr lang="pt-BR" sz="2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Feito de partículas de tamanhos muito diferentes.</a:t>
            </a:r>
          </a:p>
          <a:p>
            <a:pPr marL="342900" indent="-342900" fontAlgn="base">
              <a:spcBef>
                <a:spcPct val="30000"/>
              </a:spcBef>
              <a:spcAft>
                <a:spcPct val="0"/>
              </a:spcAft>
              <a:buFont typeface="Wingdings" pitchFamily="2" charset="2"/>
              <a:buChar char="Ø"/>
              <a:defRPr/>
            </a:pPr>
            <a:r>
              <a:rPr lang="pt-BR" sz="2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Camadas Graduadas - partículas grossas sobre as partículas inferiores e mais finas na parte superior.</a:t>
            </a:r>
          </a:p>
          <a:p>
            <a:pPr marL="342900" indent="-342900" fontAlgn="base">
              <a:spcBef>
                <a:spcPct val="30000"/>
              </a:spcBef>
              <a:spcAft>
                <a:spcPct val="0"/>
              </a:spcAft>
              <a:buFont typeface="Wingdings" pitchFamily="2" charset="2"/>
              <a:buChar char="Ø"/>
              <a:defRPr/>
            </a:pPr>
            <a:r>
              <a:rPr lang="pt-BR" sz="2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Muitas camadas finas.</a:t>
            </a:r>
          </a:p>
          <a:p>
            <a:pPr marL="342900" indent="-342900" fontAlgn="base">
              <a:spcBef>
                <a:spcPct val="30000"/>
              </a:spcBef>
              <a:spcAft>
                <a:spcPct val="0"/>
              </a:spcAft>
              <a:buFont typeface="Wingdings" pitchFamily="2" charset="2"/>
              <a:buChar char="Ø"/>
              <a:defRPr/>
            </a:pPr>
            <a:r>
              <a:rPr lang="pt-BR" sz="2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Correntes </a:t>
            </a:r>
            <a:r>
              <a:rPr kumimoji="0" lang="pt-BR" sz="2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cs typeface="Arial" pitchFamily="34" charset="0"/>
              </a:rPr>
              <a:t>muito fortes.</a:t>
            </a:r>
            <a:r>
              <a:rPr kumimoji="0" lang="en-US" sz="22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cs typeface="Arial" pitchFamily="34" charset="0"/>
              </a:rPr>
              <a:t>	</a:t>
            </a:r>
          </a:p>
        </p:txBody>
      </p:sp>
      <p:pic>
        <p:nvPicPr>
          <p:cNvPr id="6" name="Picture 2" descr="http://creationwiki.org/pool/images/c/c6/Graywacke_turbidites.jpg"/>
          <p:cNvPicPr>
            <a:picLocks noChangeAspect="1" noChangeArrowheads="1"/>
          </p:cNvPicPr>
          <p:nvPr/>
        </p:nvPicPr>
        <p:blipFill>
          <a:blip r:embed="rId4" cstate="print"/>
          <a:srcRect/>
          <a:stretch>
            <a:fillRect/>
          </a:stretch>
        </p:blipFill>
        <p:spPr bwMode="auto">
          <a:xfrm>
            <a:off x="76200" y="106362"/>
            <a:ext cx="5334000" cy="33226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Picture 4" descr="File:Siltstone turbidites in Stephens Passage Group.jpg">
            <a:hlinkClick r:id="rId5"/>
          </p:cNvPr>
          <p:cNvPicPr>
            <a:picLocks noChangeAspect="1" noChangeArrowheads="1"/>
          </p:cNvPicPr>
          <p:nvPr/>
        </p:nvPicPr>
        <p:blipFill>
          <a:blip r:embed="rId6" cstate="print"/>
          <a:srcRect/>
          <a:stretch>
            <a:fillRect/>
          </a:stretch>
        </p:blipFill>
        <p:spPr bwMode="auto">
          <a:xfrm>
            <a:off x="76200" y="3568699"/>
            <a:ext cx="5334000" cy="32893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dissolv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dissolv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dissolve">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dissolve">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dissolve">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Rectangle 18"/>
          <p:cNvSpPr>
            <a:spLocks noGrp="1" noChangeArrowheads="1"/>
          </p:cNvSpPr>
          <p:nvPr>
            <p:ph type="title"/>
          </p:nvPr>
        </p:nvSpPr>
        <p:spPr>
          <a:xfrm>
            <a:off x="179512" y="188640"/>
            <a:ext cx="8784976" cy="1152128"/>
          </a:xfrm>
        </p:spPr>
        <p:txBody>
          <a:bodyPr/>
          <a:lstStyle/>
          <a:p>
            <a:r>
              <a:rPr lang="pt-BR" sz="4300" b="1" dirty="0" smtClean="0">
                <a:solidFill>
                  <a:schemeClr val="bg1"/>
                </a:solidFill>
                <a:effectLst>
                  <a:outerShdw blurRad="38100" dist="38100" dir="2700000" algn="tl">
                    <a:srgbClr val="000000">
                      <a:alpha val="43137"/>
                    </a:srgbClr>
                  </a:outerShdw>
                </a:effectLst>
                <a:latin typeface="Arial Black" pitchFamily="34" charset="0"/>
                <a:cs typeface="Arial" pitchFamily="34" charset="0"/>
              </a:rPr>
              <a:t>CORRENTES MUITO FORTES </a:t>
            </a:r>
            <a:r>
              <a:rPr lang="pt-BR" sz="4600" dirty="0" smtClean="0">
                <a:solidFill>
                  <a:schemeClr val="bg1"/>
                </a:solidFill>
                <a:effectLst>
                  <a:outerShdw blurRad="38100" dist="38100" dir="2700000" algn="tl">
                    <a:srgbClr val="000000">
                      <a:alpha val="43137"/>
                    </a:srgbClr>
                  </a:outerShdw>
                </a:effectLst>
                <a:latin typeface="Arial Black" pitchFamily="34" charset="0"/>
              </a:rPr>
              <a:t/>
            </a:r>
            <a:br>
              <a:rPr lang="pt-BR" sz="4600" dirty="0" smtClean="0">
                <a:solidFill>
                  <a:schemeClr val="bg1"/>
                </a:solidFill>
                <a:effectLst>
                  <a:outerShdw blurRad="38100" dist="38100" dir="2700000" algn="tl">
                    <a:srgbClr val="000000">
                      <a:alpha val="43137"/>
                    </a:srgbClr>
                  </a:outerShdw>
                </a:effectLst>
                <a:latin typeface="Arial Black" pitchFamily="34" charset="0"/>
              </a:rPr>
            </a:br>
            <a:r>
              <a:rPr lang="pt-BR" sz="4600" dirty="0" smtClean="0">
                <a:solidFill>
                  <a:schemeClr val="bg1"/>
                </a:solidFill>
                <a:effectLst>
                  <a:outerShdw blurRad="38100" dist="38100" dir="2700000" algn="tl">
                    <a:srgbClr val="000000">
                      <a:alpha val="43137"/>
                    </a:srgbClr>
                  </a:outerShdw>
                </a:effectLst>
                <a:latin typeface="Arial Black" pitchFamily="34" charset="0"/>
              </a:rPr>
              <a:t> Um Exemplo Moderno</a:t>
            </a:r>
          </a:p>
        </p:txBody>
      </p:sp>
      <p:sp>
        <p:nvSpPr>
          <p:cNvPr id="11" name="Rectangle 3"/>
          <p:cNvSpPr>
            <a:spLocks noGrp="1" noChangeArrowheads="1"/>
          </p:cNvSpPr>
          <p:nvPr>
            <p:ph type="body" idx="1"/>
          </p:nvPr>
        </p:nvSpPr>
        <p:spPr>
          <a:xfrm>
            <a:off x="648072" y="5589240"/>
            <a:ext cx="8532440" cy="1944216"/>
          </a:xfrm>
          <a:noFill/>
          <a:ln/>
        </p:spPr>
        <p:txBody>
          <a:bodyPr lIns="92075" tIns="46038" rIns="92075" bIns="46038"/>
          <a:lstStyle/>
          <a:p>
            <a:pPr marL="0" indent="0">
              <a:buNone/>
            </a:pPr>
            <a:r>
              <a:rPr lang="pt-BR" sz="2800" dirty="0" smtClean="0">
                <a:solidFill>
                  <a:schemeClr val="bg1"/>
                </a:solidFill>
                <a:effectLst>
                  <a:outerShdw blurRad="38100" dist="38100" dir="2700000" algn="tl">
                    <a:srgbClr val="000000">
                      <a:alpha val="43137"/>
                    </a:srgbClr>
                  </a:outerShdw>
                </a:effectLst>
              </a:rPr>
              <a:t>O sedimento cobriu </a:t>
            </a:r>
          </a:p>
          <a:p>
            <a:pPr marL="0" indent="0">
              <a:buNone/>
            </a:pPr>
            <a:r>
              <a:rPr lang="pt-BR" sz="2800" dirty="0" smtClean="0">
                <a:solidFill>
                  <a:schemeClr val="bg1"/>
                </a:solidFill>
                <a:effectLst>
                  <a:outerShdw blurRad="38100" dist="38100" dir="2700000" algn="tl">
                    <a:srgbClr val="000000">
                      <a:alpha val="43137"/>
                    </a:srgbClr>
                  </a:outerShdw>
                </a:effectLst>
              </a:rPr>
              <a:t>103.600  quilômetros quadrados em 13 horas.</a:t>
            </a:r>
            <a:endParaRPr lang="pt-BR" sz="2800" dirty="0">
              <a:solidFill>
                <a:schemeClr val="bg1"/>
              </a:solidFill>
              <a:effectLst>
                <a:outerShdw blurRad="38100" dist="38100" dir="2700000" algn="tl">
                  <a:srgbClr val="000000">
                    <a:alpha val="43137"/>
                  </a:srgbClr>
                </a:outerShdw>
              </a:effectLst>
            </a:endParaRPr>
          </a:p>
        </p:txBody>
      </p:sp>
      <p:sp>
        <p:nvSpPr>
          <p:cNvPr id="12" name="Rectangle 28"/>
          <p:cNvSpPr txBox="1">
            <a:spLocks noChangeArrowheads="1"/>
          </p:cNvSpPr>
          <p:nvPr/>
        </p:nvSpPr>
        <p:spPr bwMode="auto">
          <a:xfrm>
            <a:off x="5292080" y="2060848"/>
            <a:ext cx="4419600" cy="4495800"/>
          </a:xfrm>
          <a:prstGeom prst="rect">
            <a:avLst/>
          </a:prstGeom>
          <a:noFill/>
          <a:ln w="9525">
            <a:noFill/>
            <a:miter lim="800000"/>
            <a:headEnd/>
            <a:tailEnd/>
          </a:ln>
          <a:effectLst>
            <a:outerShdw dist="17961" dir="2700000" algn="ctr" rotWithShape="0">
              <a:srgbClr val="000000"/>
            </a:outerShdw>
          </a:effectLst>
        </p:spPr>
        <p:txBody>
          <a:bodyPr vert="horz" wrap="square" lIns="91440" tIns="45720" rIns="91440" bIns="45720" numCol="1" anchor="t" anchorCtr="0" compatLnSpc="1">
            <a:prstTxWarp prst="textNoShape">
              <a:avLst/>
            </a:prstTxWarp>
          </a:bodyPr>
          <a:lstStyle/>
          <a:p>
            <a:pPr marL="457200" indent="-457200" fontAlgn="base">
              <a:lnSpc>
                <a:spcPct val="90000"/>
              </a:lnSpc>
              <a:spcBef>
                <a:spcPct val="20000"/>
              </a:spcBef>
              <a:spcAft>
                <a:spcPct val="0"/>
              </a:spcAft>
              <a:buClr>
                <a:srgbClr val="A50021"/>
              </a:buClr>
              <a:buSzPct val="75000"/>
              <a:defRPr/>
            </a:pPr>
            <a:endParaRPr lang="en-US" sz="2800" kern="0" dirty="0" smtClean="0">
              <a:solidFill>
                <a:schemeClr val="bg1"/>
              </a:solidFill>
              <a:effectLst>
                <a:outerShdw blurRad="38100" dist="38100" dir="2700000" algn="tl">
                  <a:srgbClr val="000000">
                    <a:alpha val="43137"/>
                  </a:srgbClr>
                </a:outerShdw>
              </a:effectLst>
            </a:endParaRPr>
          </a:p>
        </p:txBody>
      </p:sp>
      <p:pic>
        <p:nvPicPr>
          <p:cNvPr id="932866" name="Picture 2" descr="http://media.treehugger.com/assets/images/2011/10/underwater-cable.jpg"/>
          <p:cNvPicPr>
            <a:picLocks noChangeAspect="1" noChangeArrowheads="1"/>
          </p:cNvPicPr>
          <p:nvPr/>
        </p:nvPicPr>
        <p:blipFill>
          <a:blip r:embed="rId4" cstate="print"/>
          <a:srcRect/>
          <a:stretch>
            <a:fillRect/>
          </a:stretch>
        </p:blipFill>
        <p:spPr bwMode="auto">
          <a:xfrm>
            <a:off x="4427984" y="3068960"/>
            <a:ext cx="4457700" cy="2905125"/>
          </a:xfrm>
          <a:prstGeom prst="rect">
            <a:avLst/>
          </a:prstGeom>
          <a:noFill/>
        </p:spPr>
      </p:pic>
      <p:sp>
        <p:nvSpPr>
          <p:cNvPr id="13" name="Rectangle 3"/>
          <p:cNvSpPr>
            <a:spLocks noGrp="1" noChangeArrowheads="1"/>
          </p:cNvSpPr>
          <p:nvPr>
            <p:ph type="body" idx="1"/>
          </p:nvPr>
        </p:nvSpPr>
        <p:spPr>
          <a:xfrm>
            <a:off x="251520" y="3212976"/>
            <a:ext cx="4104456" cy="1656184"/>
          </a:xfrm>
          <a:noFill/>
          <a:ln/>
        </p:spPr>
        <p:txBody>
          <a:bodyPr lIns="92075" tIns="46038" rIns="92075" bIns="46038"/>
          <a:lstStyle/>
          <a:p>
            <a:pPr marL="457200" indent="-457200">
              <a:lnSpc>
                <a:spcPct val="90000"/>
              </a:lnSpc>
              <a:buClr>
                <a:schemeClr val="bg1"/>
              </a:buClr>
              <a:buSzPct val="100000"/>
              <a:buFont typeface="Wingdings" pitchFamily="2" charset="2"/>
              <a:buChar char="Ø"/>
              <a:defRPr/>
            </a:pPr>
            <a:r>
              <a:rPr lang="pt-BR" sz="2800" dirty="0" smtClean="0">
                <a:solidFill>
                  <a:schemeClr val="bg1"/>
                </a:solidFill>
                <a:effectLst>
                  <a:outerShdw blurRad="38100" dist="38100" dir="2700000" algn="tl">
                    <a:srgbClr val="000000">
                      <a:alpha val="43137"/>
                    </a:srgbClr>
                  </a:outerShdw>
                </a:effectLst>
              </a:rPr>
              <a:t>Velocidade: 97 </a:t>
            </a:r>
            <a:r>
              <a:rPr lang="pt-BR" sz="2800" dirty="0" err="1" smtClean="0">
                <a:solidFill>
                  <a:schemeClr val="bg1"/>
                </a:solidFill>
                <a:effectLst>
                  <a:outerShdw blurRad="38100" dist="38100" dir="2700000" algn="tl">
                    <a:srgbClr val="000000">
                      <a:alpha val="43137"/>
                    </a:srgbClr>
                  </a:outerShdw>
                </a:effectLst>
              </a:rPr>
              <a:t>kph</a:t>
            </a:r>
            <a:r>
              <a:rPr lang="pt-BR" sz="2800" dirty="0" smtClean="0">
                <a:solidFill>
                  <a:schemeClr val="bg1"/>
                </a:solidFill>
                <a:effectLst>
                  <a:outerShdw blurRad="38100" dist="38100" dir="2700000" algn="tl">
                    <a:srgbClr val="000000">
                      <a:alpha val="43137"/>
                    </a:srgbClr>
                  </a:outerShdw>
                </a:effectLst>
              </a:rPr>
              <a:t> </a:t>
            </a:r>
          </a:p>
          <a:p>
            <a:pPr marL="457200" indent="-457200">
              <a:lnSpc>
                <a:spcPct val="90000"/>
              </a:lnSpc>
              <a:buClr>
                <a:schemeClr val="bg1"/>
              </a:buClr>
              <a:buSzPct val="100000"/>
              <a:buFont typeface="Wingdings" pitchFamily="2" charset="2"/>
              <a:buChar char="Ø"/>
              <a:defRPr/>
            </a:pPr>
            <a:r>
              <a:rPr lang="pt-BR" sz="2800" dirty="0" smtClean="0">
                <a:solidFill>
                  <a:schemeClr val="bg1"/>
                </a:solidFill>
                <a:effectLst>
                  <a:outerShdw blurRad="38100" dist="38100" dir="2700000" algn="tl">
                    <a:srgbClr val="000000">
                      <a:alpha val="43137"/>
                    </a:srgbClr>
                  </a:outerShdw>
                </a:effectLst>
              </a:rPr>
              <a:t>Distância: 692 quilômetros</a:t>
            </a:r>
          </a:p>
          <a:p>
            <a:pPr marL="457200" indent="-457200">
              <a:lnSpc>
                <a:spcPct val="90000"/>
              </a:lnSpc>
              <a:buClr>
                <a:schemeClr val="bg1"/>
              </a:buClr>
              <a:buSzPct val="100000"/>
              <a:buFont typeface="Wingdings" pitchFamily="2" charset="2"/>
              <a:buChar char="Ø"/>
              <a:defRPr/>
            </a:pPr>
            <a:r>
              <a:rPr lang="pt-BR" sz="2800" dirty="0" smtClean="0">
                <a:solidFill>
                  <a:schemeClr val="bg1"/>
                </a:solidFill>
                <a:effectLst>
                  <a:outerShdw blurRad="38100" dist="38100" dir="2700000" algn="tl">
                    <a:srgbClr val="000000">
                      <a:alpha val="43137"/>
                    </a:srgbClr>
                  </a:outerShdw>
                </a:effectLst>
              </a:rPr>
              <a:t>Espessura: 60 - 90 cm</a:t>
            </a:r>
            <a:endParaRPr lang="pt-BR" sz="2800" dirty="0">
              <a:solidFill>
                <a:schemeClr val="bg1"/>
              </a:solidFill>
              <a:effectLst>
                <a:outerShdw blurRad="38100" dist="38100" dir="2700000" algn="tl">
                  <a:srgbClr val="000000">
                    <a:alpha val="43137"/>
                  </a:srgbClr>
                </a:outerShdw>
              </a:effectLst>
            </a:endParaRPr>
          </a:p>
        </p:txBody>
      </p:sp>
      <p:sp>
        <p:nvSpPr>
          <p:cNvPr id="14" name="Rectangle 3"/>
          <p:cNvSpPr>
            <a:spLocks noGrp="1" noChangeArrowheads="1"/>
          </p:cNvSpPr>
          <p:nvPr>
            <p:ph type="body" idx="1"/>
          </p:nvPr>
        </p:nvSpPr>
        <p:spPr>
          <a:xfrm>
            <a:off x="0" y="1556792"/>
            <a:ext cx="8820472" cy="1368152"/>
          </a:xfrm>
          <a:noFill/>
          <a:ln/>
        </p:spPr>
        <p:txBody>
          <a:bodyPr lIns="92075" tIns="46038" rIns="92075" bIns="46038"/>
          <a:lstStyle/>
          <a:p>
            <a:pPr algn="ctr">
              <a:buNone/>
            </a:pPr>
            <a:r>
              <a:rPr lang="en-US" sz="2800" dirty="0" smtClean="0">
                <a:solidFill>
                  <a:schemeClr val="bg1"/>
                </a:solidFill>
                <a:effectLst>
                  <a:outerShdw blurRad="38100" dist="38100" dir="2700000" algn="tl">
                    <a:srgbClr val="000000">
                      <a:alpha val="43137"/>
                    </a:srgbClr>
                  </a:outerShdw>
                </a:effectLst>
              </a:rPr>
              <a:t>	</a:t>
            </a:r>
            <a:r>
              <a:rPr lang="pt-BR" sz="2800" dirty="0" smtClean="0">
                <a:solidFill>
                  <a:schemeClr val="bg1"/>
                </a:solidFill>
                <a:effectLst>
                  <a:outerShdw blurRad="38100" dist="38100" dir="2700000" algn="tl">
                    <a:srgbClr val="000000">
                      <a:alpha val="43137"/>
                    </a:srgbClr>
                  </a:outerShdw>
                </a:effectLst>
              </a:rPr>
              <a:t> Em 1929, um terremoto perto de </a:t>
            </a:r>
            <a:r>
              <a:rPr lang="en-US" sz="2800" dirty="0" smtClean="0">
                <a:solidFill>
                  <a:schemeClr val="bg1"/>
                </a:solidFill>
                <a:effectLst>
                  <a:outerShdw blurRad="38100" dist="38100" dir="2700000" algn="tl">
                    <a:srgbClr val="000000">
                      <a:alpha val="43137"/>
                    </a:srgbClr>
                  </a:outerShdw>
                </a:effectLst>
              </a:rPr>
              <a:t>Newfoundland </a:t>
            </a:r>
            <a:r>
              <a:rPr lang="pt-BR" sz="2800" dirty="0" smtClean="0">
                <a:solidFill>
                  <a:schemeClr val="bg1"/>
                </a:solidFill>
                <a:effectLst>
                  <a:outerShdw blurRad="38100" dist="38100" dir="2700000" algn="tl">
                    <a:srgbClr val="000000">
                      <a:alpha val="43137"/>
                    </a:srgbClr>
                  </a:outerShdw>
                </a:effectLst>
              </a:rPr>
              <a:t>causou um fluxo de sedimentos que estalou 13 cabos de comunicação submarinos. </a:t>
            </a:r>
            <a:endParaRPr lang="en-US" sz="2800" dirty="0">
              <a:solidFill>
                <a:schemeClr val="bg1"/>
              </a:solidFill>
              <a:effectLst>
                <a:outerShdw blurRad="38100" dist="38100" dir="2700000" algn="tl">
                  <a:srgbClr val="000000">
                    <a:alpha val="43137"/>
                  </a:srgbClr>
                </a:outerShdw>
              </a:effectLst>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250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dissolve">
                                      <p:cBhvr>
                                        <p:cTn id="11" dur="500"/>
                                        <p:tgtEl>
                                          <p:spTgt spid="14">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932866"/>
                                        </p:tgtEl>
                                        <p:attrNameLst>
                                          <p:attrName>style.visibility</p:attrName>
                                        </p:attrNameLst>
                                      </p:cBhvr>
                                      <p:to>
                                        <p:strVal val="visible"/>
                                      </p:to>
                                    </p:set>
                                    <p:animEffect transition="in" filter="dissolve">
                                      <p:cBhvr>
                                        <p:cTn id="14" dur="500"/>
                                        <p:tgtEl>
                                          <p:spTgt spid="93286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dissolve">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dissolve">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dissolve">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dissolve">
                                      <p:cBhvr>
                                        <p:cTn id="34" dur="500"/>
                                        <p:tgtEl>
                                          <p:spTgt spid="11">
                                            <p:txEl>
                                              <p:pRg st="0" end="0"/>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dissolve">
                                      <p:cBhvr>
                                        <p:cTn id="3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build="p" autoUpdateAnimBg="0" advAuto="1000"/>
      <p:bldP spid="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Rectangle 18"/>
          <p:cNvSpPr>
            <a:spLocks noGrp="1" noChangeArrowheads="1"/>
          </p:cNvSpPr>
          <p:nvPr>
            <p:ph type="title"/>
          </p:nvPr>
        </p:nvSpPr>
        <p:spPr>
          <a:xfrm>
            <a:off x="179512" y="188640"/>
            <a:ext cx="8784976" cy="609600"/>
          </a:xfrm>
        </p:spPr>
        <p:txBody>
          <a:bodyPr/>
          <a:lstStyle/>
          <a:p>
            <a:r>
              <a:rPr lang="pt-BR" sz="4300" b="1" dirty="0" smtClean="0">
                <a:solidFill>
                  <a:srgbClr val="FFFFFF"/>
                </a:solidFill>
                <a:effectLst>
                  <a:outerShdw blurRad="38100" dist="38100" dir="2700000" algn="tl">
                    <a:srgbClr val="000000">
                      <a:alpha val="43137"/>
                    </a:srgbClr>
                  </a:outerShdw>
                </a:effectLst>
                <a:latin typeface="Arial Black" pitchFamily="34" charset="0"/>
                <a:cs typeface="Arial" pitchFamily="34" charset="0"/>
              </a:rPr>
              <a:t>CORRENTES MUITO FORTES</a:t>
            </a:r>
            <a:endParaRPr lang="en-US" sz="4600" dirty="0">
              <a:solidFill>
                <a:schemeClr val="bg1"/>
              </a:solidFill>
              <a:effectLst>
                <a:outerShdw blurRad="38100" dist="38100" dir="2700000" algn="tl">
                  <a:srgbClr val="000000">
                    <a:alpha val="43137"/>
                  </a:srgbClr>
                </a:outerShdw>
              </a:effectLst>
              <a:latin typeface="Arial Black" pitchFamily="34" charset="0"/>
            </a:endParaRPr>
          </a:p>
        </p:txBody>
      </p:sp>
      <p:pic>
        <p:nvPicPr>
          <p:cNvPr id="6" name="Picture 2" descr="fig 2"/>
          <p:cNvPicPr>
            <a:picLocks noChangeAspect="1" noChangeArrowheads="1"/>
          </p:cNvPicPr>
          <p:nvPr/>
        </p:nvPicPr>
        <p:blipFill>
          <a:blip r:embed="rId4" cstate="print"/>
          <a:srcRect/>
          <a:stretch>
            <a:fillRect/>
          </a:stretch>
        </p:blipFill>
        <p:spPr bwMode="auto">
          <a:xfrm>
            <a:off x="744454" y="1356063"/>
            <a:ext cx="7653784" cy="5501937"/>
          </a:xfrm>
          <a:prstGeom prst="rect">
            <a:avLst/>
          </a:prstGeom>
          <a:noFill/>
          <a:ln w="9525">
            <a:noFill/>
            <a:miter lim="800000"/>
            <a:headEnd/>
            <a:tailEnd/>
          </a:ln>
        </p:spPr>
      </p:pic>
      <p:sp>
        <p:nvSpPr>
          <p:cNvPr id="8" name="TextBox 7"/>
          <p:cNvSpPr txBox="1"/>
          <p:nvPr/>
        </p:nvSpPr>
        <p:spPr>
          <a:xfrm>
            <a:off x="691957" y="886477"/>
            <a:ext cx="7810040" cy="461665"/>
          </a:xfrm>
          <a:prstGeom prst="rect">
            <a:avLst/>
          </a:prstGeom>
          <a:solidFill>
            <a:srgbClr val="333333"/>
          </a:solidFill>
        </p:spPr>
        <p:txBody>
          <a:bodyPr wrap="square" rtlCol="0">
            <a:spAutoFit/>
          </a:bodyPr>
          <a:lstStyle/>
          <a:p>
            <a:pPr algn="ctr"/>
            <a:r>
              <a:rPr lang="pt-BR" sz="2400" b="1" dirty="0" smtClean="0">
                <a:solidFill>
                  <a:schemeClr val="bg1"/>
                </a:solidFill>
              </a:rPr>
              <a:t>Estes correntes tinham MUITA força!</a:t>
            </a:r>
            <a:endParaRPr lang="en-US" sz="2400" b="1" dirty="0" smtClean="0">
              <a:solidFill>
                <a:schemeClr val="bg1"/>
              </a:solidFill>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Rectangle 18"/>
          <p:cNvSpPr>
            <a:spLocks noGrp="1" noChangeArrowheads="1"/>
          </p:cNvSpPr>
          <p:nvPr>
            <p:ph type="title"/>
          </p:nvPr>
        </p:nvSpPr>
        <p:spPr>
          <a:xfrm>
            <a:off x="179512" y="188640"/>
            <a:ext cx="8784976" cy="609600"/>
          </a:xfrm>
        </p:spPr>
        <p:txBody>
          <a:bodyPr/>
          <a:lstStyle/>
          <a:p>
            <a:r>
              <a:rPr lang="pt-BR" sz="4300" b="1" dirty="0" smtClean="0">
                <a:solidFill>
                  <a:srgbClr val="FFFFFF"/>
                </a:solidFill>
                <a:effectLst>
                  <a:outerShdw blurRad="38100" dist="38100" dir="2700000" algn="tl">
                    <a:srgbClr val="000000">
                      <a:alpha val="43137"/>
                    </a:srgbClr>
                  </a:outerShdw>
                </a:effectLst>
                <a:latin typeface="Arial Black" pitchFamily="34" charset="0"/>
                <a:cs typeface="Arial" pitchFamily="34" charset="0"/>
              </a:rPr>
              <a:t>CORRENTES MUITO FORTES</a:t>
            </a:r>
            <a:endParaRPr lang="en-US" sz="4600" dirty="0">
              <a:solidFill>
                <a:schemeClr val="bg1"/>
              </a:solidFill>
              <a:effectLst>
                <a:outerShdw blurRad="38100" dist="38100" dir="2700000" algn="tl">
                  <a:srgbClr val="000000">
                    <a:alpha val="43137"/>
                  </a:srgbClr>
                </a:outerShdw>
              </a:effectLst>
              <a:latin typeface="Arial Black" pitchFamily="34" charset="0"/>
            </a:endParaRPr>
          </a:p>
        </p:txBody>
      </p:sp>
      <p:pic>
        <p:nvPicPr>
          <p:cNvPr id="13" name="Picture 2" descr="041"/>
          <p:cNvPicPr>
            <a:picLocks noChangeAspect="1" noChangeArrowheads="1"/>
          </p:cNvPicPr>
          <p:nvPr/>
        </p:nvPicPr>
        <p:blipFill>
          <a:blip r:embed="rId4" cstate="print"/>
          <a:srcRect/>
          <a:stretch>
            <a:fillRect/>
          </a:stretch>
        </p:blipFill>
        <p:spPr bwMode="auto">
          <a:xfrm>
            <a:off x="291405" y="1213246"/>
            <a:ext cx="8601075" cy="5672138"/>
          </a:xfrm>
          <a:prstGeom prst="rect">
            <a:avLst/>
          </a:prstGeom>
          <a:noFill/>
          <a:ln w="9525">
            <a:noFill/>
            <a:miter lim="800000"/>
            <a:headEnd/>
            <a:tailEnd/>
          </a:ln>
        </p:spPr>
      </p:pic>
      <p:sp>
        <p:nvSpPr>
          <p:cNvPr id="14" name="Oval 5"/>
          <p:cNvSpPr>
            <a:spLocks noChangeArrowheads="1"/>
          </p:cNvSpPr>
          <p:nvPr/>
        </p:nvSpPr>
        <p:spPr bwMode="auto">
          <a:xfrm>
            <a:off x="3872805" y="3956446"/>
            <a:ext cx="2590800" cy="1828800"/>
          </a:xfrm>
          <a:prstGeom prst="ellipse">
            <a:avLst/>
          </a:prstGeom>
          <a:noFill/>
          <a:ln w="57150">
            <a:solidFill>
              <a:schemeClr val="bg1"/>
            </a:solidFill>
            <a:round/>
            <a:headEnd type="none" w="sm" len="sm"/>
            <a:tailEnd type="none" w="sm" len="sm"/>
          </a:ln>
        </p:spPr>
        <p:txBody>
          <a:bodyPr wrap="none" anchor="ctr"/>
          <a:lstStyle/>
          <a:p>
            <a:pPr algn="ctr" fontAlgn="base">
              <a:spcBef>
                <a:spcPct val="0"/>
              </a:spcBef>
              <a:spcAft>
                <a:spcPct val="0"/>
              </a:spcAft>
            </a:pPr>
            <a:endParaRPr lang="pt-BR" sz="2800" smtClean="0">
              <a:solidFill>
                <a:srgbClr val="FFFFFF"/>
              </a:solidFill>
              <a:latin typeface="Staid Gothic ExtraBold" pitchFamily="2" charset="0"/>
            </a:endParaRPr>
          </a:p>
        </p:txBody>
      </p:sp>
      <p:sp>
        <p:nvSpPr>
          <p:cNvPr id="15" name="Oval 8"/>
          <p:cNvSpPr>
            <a:spLocks noChangeArrowheads="1"/>
          </p:cNvSpPr>
          <p:nvPr/>
        </p:nvSpPr>
        <p:spPr bwMode="auto">
          <a:xfrm>
            <a:off x="6082605" y="5480446"/>
            <a:ext cx="533400" cy="990600"/>
          </a:xfrm>
          <a:prstGeom prst="ellipse">
            <a:avLst/>
          </a:prstGeom>
          <a:noFill/>
          <a:ln w="57150">
            <a:solidFill>
              <a:schemeClr val="bg1"/>
            </a:solidFill>
            <a:round/>
            <a:headEnd type="none" w="sm" len="sm"/>
            <a:tailEnd type="none" w="sm" len="sm"/>
          </a:ln>
        </p:spPr>
        <p:txBody>
          <a:bodyPr wrap="none" anchor="ctr"/>
          <a:lstStyle/>
          <a:p>
            <a:pPr algn="ctr" fontAlgn="base">
              <a:spcBef>
                <a:spcPct val="0"/>
              </a:spcBef>
              <a:spcAft>
                <a:spcPct val="0"/>
              </a:spcAft>
            </a:pPr>
            <a:endParaRPr lang="pt-BR" sz="2800" smtClean="0">
              <a:solidFill>
                <a:srgbClr val="FFFFFF"/>
              </a:solidFill>
              <a:latin typeface="Staid Gothic ExtraBold" pitchFamily="2" charset="0"/>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ectangle 8"/>
          <p:cNvSpPr>
            <a:spLocks noChangeArrowheads="1"/>
          </p:cNvSpPr>
          <p:nvPr/>
        </p:nvSpPr>
        <p:spPr bwMode="auto">
          <a:xfrm>
            <a:off x="4495800" y="2209800"/>
            <a:ext cx="4343400" cy="18288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buFontTx/>
              <a:buChar char="•"/>
            </a:pPr>
            <a:endParaRPr lang="en-US" dirty="0">
              <a:solidFill>
                <a:schemeClr val="bg1"/>
              </a:solidFill>
              <a:latin typeface="Arial" pitchFamily="34" charset="0"/>
            </a:endParaRPr>
          </a:p>
          <a:p>
            <a:pPr marL="342900" indent="-342900" eaLnBrk="0" fontAlgn="base" hangingPunct="0">
              <a:spcBef>
                <a:spcPct val="20000"/>
              </a:spcBef>
              <a:spcAft>
                <a:spcPct val="0"/>
              </a:spcAft>
              <a:buFontTx/>
              <a:buChar char="•"/>
            </a:pPr>
            <a:endParaRPr lang="en-US" sz="2800" dirty="0">
              <a:solidFill>
                <a:schemeClr val="bg1"/>
              </a:solidFill>
              <a:latin typeface="Arial" pitchFamily="34" charset="0"/>
            </a:endParaRPr>
          </a:p>
        </p:txBody>
      </p:sp>
      <p:sp>
        <p:nvSpPr>
          <p:cNvPr id="10" name="Rectangle 18"/>
          <p:cNvSpPr>
            <a:spLocks noGrp="1" noChangeArrowheads="1"/>
          </p:cNvSpPr>
          <p:nvPr>
            <p:ph type="title"/>
          </p:nvPr>
        </p:nvSpPr>
        <p:spPr>
          <a:xfrm>
            <a:off x="179512" y="188640"/>
            <a:ext cx="8784976" cy="609600"/>
          </a:xfrm>
        </p:spPr>
        <p:txBody>
          <a:bodyPr/>
          <a:lstStyle/>
          <a:p>
            <a:r>
              <a:rPr lang="en-US" sz="4600" dirty="0" smtClean="0">
                <a:solidFill>
                  <a:schemeClr val="bg1"/>
                </a:solidFill>
                <a:effectLst>
                  <a:outerShdw blurRad="38100" dist="38100" dir="2700000" algn="tl">
                    <a:srgbClr val="000000">
                      <a:alpha val="43137"/>
                    </a:srgbClr>
                  </a:outerShdw>
                </a:effectLst>
                <a:latin typeface="Arial Black" pitchFamily="34" charset="0"/>
              </a:rPr>
              <a:t>TURBIDITOS GLOBAIS</a:t>
            </a:r>
          </a:p>
        </p:txBody>
      </p:sp>
      <p:sp>
        <p:nvSpPr>
          <p:cNvPr id="11" name="Rectangle 20"/>
          <p:cNvSpPr>
            <a:spLocks noGrp="1" noChangeArrowheads="1"/>
          </p:cNvSpPr>
          <p:nvPr>
            <p:ph type="body" sz="half" idx="2"/>
          </p:nvPr>
        </p:nvSpPr>
        <p:spPr>
          <a:xfrm>
            <a:off x="467544" y="1548408"/>
            <a:ext cx="8136904" cy="3824808"/>
          </a:xfrm>
        </p:spPr>
        <p:txBody>
          <a:bodyPr/>
          <a:lstStyle/>
          <a:p>
            <a:pPr marL="0" indent="0" algn="ctr">
              <a:buNone/>
            </a:pPr>
            <a:r>
              <a:rPr lang="pt-BR" sz="5400" dirty="0" smtClean="0">
                <a:solidFill>
                  <a:schemeClr val="bg1"/>
                </a:solidFill>
                <a:effectLst>
                  <a:outerShdw blurRad="38100" dist="38100" dir="2700000" algn="tl">
                    <a:srgbClr val="000000">
                      <a:alpha val="43137"/>
                    </a:srgbClr>
                  </a:outerShdw>
                </a:effectLst>
              </a:rPr>
              <a:t>A previsão do Dilúvio que o mundo deve estar cheio de turbiditos foi verificada.</a:t>
            </a:r>
          </a:p>
          <a:p>
            <a:pPr marL="0" indent="0">
              <a:buNone/>
            </a:pPr>
            <a:r>
              <a:rPr lang="en-US" sz="5400" dirty="0" smtClean="0">
                <a:solidFill>
                  <a:schemeClr val="bg1"/>
                </a:solidFill>
                <a:effectLst>
                  <a:outerShdw blurRad="38100" dist="38100" dir="2700000" algn="tl">
                    <a:srgbClr val="000000">
                      <a:alpha val="43137"/>
                    </a:srgbClr>
                  </a:outerShdw>
                </a:effectLst>
              </a:rPr>
              <a:t> </a:t>
            </a:r>
            <a:endParaRPr lang="en-US" sz="5400" dirty="0">
              <a:solidFill>
                <a:schemeClr val="bg1"/>
              </a:solidFill>
              <a:effectLst>
                <a:outerShdw blurRad="38100" dist="38100" dir="2700000" algn="tl">
                  <a:srgbClr val="000000">
                    <a:alpha val="43137"/>
                  </a:srgbClr>
                </a:outerShdw>
              </a:effectLst>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Rectangle 18"/>
          <p:cNvSpPr>
            <a:spLocks noGrp="1" noChangeArrowheads="1"/>
          </p:cNvSpPr>
          <p:nvPr>
            <p:ph type="title"/>
          </p:nvPr>
        </p:nvSpPr>
        <p:spPr>
          <a:xfrm>
            <a:off x="179512" y="188640"/>
            <a:ext cx="8784976" cy="609600"/>
          </a:xfrm>
        </p:spPr>
        <p:txBody>
          <a:bodyPr/>
          <a:lstStyle/>
          <a:p>
            <a:r>
              <a:rPr lang="en-US" sz="4600" dirty="0" smtClean="0">
                <a:solidFill>
                  <a:schemeClr val="bg1"/>
                </a:solidFill>
                <a:effectLst>
                  <a:outerShdw blurRad="38100" dist="38100" dir="2700000" algn="tl">
                    <a:srgbClr val="000000">
                      <a:alpha val="43137"/>
                    </a:srgbClr>
                  </a:outerShdw>
                </a:effectLst>
                <a:latin typeface="Arial Black" pitchFamily="34" charset="0"/>
              </a:rPr>
              <a:t>TURBIDITOS GLOBAIS</a:t>
            </a:r>
            <a:endParaRPr lang="en-US" sz="4600" dirty="0">
              <a:solidFill>
                <a:schemeClr val="bg1"/>
              </a:solidFill>
              <a:effectLst>
                <a:outerShdw blurRad="38100" dist="38100" dir="2700000" algn="tl">
                  <a:srgbClr val="000000">
                    <a:alpha val="43137"/>
                  </a:srgbClr>
                </a:outerShdw>
              </a:effectLst>
              <a:latin typeface="Arial Black" pitchFamily="34" charset="0"/>
            </a:endParaRPr>
          </a:p>
        </p:txBody>
      </p:sp>
      <p:pic>
        <p:nvPicPr>
          <p:cNvPr id="7" name="Picture 4" descr="http://homepage.ufp.pt/biblioteca/WEBTurdiDepSystems/Images/Fig.043-Facies1.jpg"/>
          <p:cNvPicPr>
            <a:picLocks noChangeAspect="1" noChangeArrowheads="1"/>
          </p:cNvPicPr>
          <p:nvPr/>
        </p:nvPicPr>
        <p:blipFill>
          <a:blip r:embed="rId4" cstate="print"/>
          <a:srcRect/>
          <a:stretch>
            <a:fillRect/>
          </a:stretch>
        </p:blipFill>
        <p:spPr bwMode="auto">
          <a:xfrm>
            <a:off x="323528" y="915126"/>
            <a:ext cx="8532440" cy="5942874"/>
          </a:xfrm>
          <a:prstGeom prst="rect">
            <a:avLst/>
          </a:prstGeom>
          <a:noFill/>
        </p:spPr>
      </p:pic>
      <p:sp>
        <p:nvSpPr>
          <p:cNvPr id="8" name="TextBox 7"/>
          <p:cNvSpPr txBox="1"/>
          <p:nvPr/>
        </p:nvSpPr>
        <p:spPr>
          <a:xfrm>
            <a:off x="650392" y="1025027"/>
            <a:ext cx="7810040" cy="830997"/>
          </a:xfrm>
          <a:prstGeom prst="rect">
            <a:avLst/>
          </a:prstGeom>
          <a:solidFill>
            <a:srgbClr val="333333"/>
          </a:solidFill>
        </p:spPr>
        <p:txBody>
          <a:bodyPr wrap="square" rtlCol="0">
            <a:spAutoFit/>
          </a:bodyPr>
          <a:lstStyle/>
          <a:p>
            <a:pPr algn="ctr"/>
            <a:r>
              <a:rPr lang="pt-BR" sz="2400" b="1" dirty="0" smtClean="0">
                <a:solidFill>
                  <a:schemeClr val="bg1"/>
                </a:solidFill>
              </a:rPr>
              <a:t>Milhares de turbiditos foram descobertos nos continentes.</a:t>
            </a:r>
            <a:endParaRPr lang="en-US" sz="2400" b="1" dirty="0" smtClean="0">
              <a:solidFill>
                <a:schemeClr val="bg1"/>
              </a:solidFill>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9" name="Picture 1" descr="D:\00Evolution\00PowerPoint-Transparencias\Flood Geology\The Global Flood\Pictures\flood12.jpg"/>
          <p:cNvPicPr>
            <a:picLocks noChangeAspect="1" noChangeArrowheads="1"/>
          </p:cNvPicPr>
          <p:nvPr/>
        </p:nvPicPr>
        <p:blipFill>
          <a:blip r:embed="rId4" cstate="print"/>
          <a:srcRect/>
          <a:stretch>
            <a:fillRect/>
          </a:stretch>
        </p:blipFill>
        <p:spPr bwMode="auto">
          <a:xfrm>
            <a:off x="3923928" y="1556792"/>
            <a:ext cx="4938108" cy="5080828"/>
          </a:xfrm>
          <a:prstGeom prst="rect">
            <a:avLst/>
          </a:prstGeom>
          <a:noFill/>
        </p:spPr>
      </p:pic>
      <p:sp>
        <p:nvSpPr>
          <p:cNvPr id="10" name="Rectangle 9"/>
          <p:cNvSpPr/>
          <p:nvPr/>
        </p:nvSpPr>
        <p:spPr>
          <a:xfrm>
            <a:off x="179512" y="1556792"/>
            <a:ext cx="3528392" cy="2308324"/>
          </a:xfrm>
          <a:prstGeom prst="rect">
            <a:avLst/>
          </a:prstGeom>
        </p:spPr>
        <p:txBody>
          <a:bodyPr wrap="square">
            <a:spAutoFit/>
          </a:bodyPr>
          <a:lstStyle/>
          <a:p>
            <a:pPr algn="ctr"/>
            <a:r>
              <a:rPr lang="pt-BR" sz="2400" dirty="0" smtClean="0">
                <a:solidFill>
                  <a:schemeClr val="bg1"/>
                </a:solidFill>
                <a:latin typeface="Arial Black" pitchFamily="34" charset="0"/>
              </a:rPr>
              <a:t>O </a:t>
            </a:r>
            <a:r>
              <a:rPr lang="pt-BR" sz="2400" dirty="0" err="1" smtClean="0">
                <a:solidFill>
                  <a:schemeClr val="bg1"/>
                </a:solidFill>
                <a:latin typeface="Arial Black" pitchFamily="34" charset="0"/>
              </a:rPr>
              <a:t>Tapeats</a:t>
            </a:r>
            <a:r>
              <a:rPr lang="pt-BR" sz="2400" dirty="0" smtClean="0">
                <a:solidFill>
                  <a:schemeClr val="bg1"/>
                </a:solidFill>
                <a:latin typeface="Arial Black" pitchFamily="34" charset="0"/>
              </a:rPr>
              <a:t> </a:t>
            </a:r>
            <a:r>
              <a:rPr lang="pt-BR" sz="2400" dirty="0" err="1" smtClean="0">
                <a:solidFill>
                  <a:schemeClr val="bg1"/>
                </a:solidFill>
                <a:latin typeface="Arial Black" pitchFamily="34" charset="0"/>
              </a:rPr>
              <a:t>Sandstone</a:t>
            </a:r>
            <a:r>
              <a:rPr lang="pt-BR" sz="2400" dirty="0" smtClean="0">
                <a:solidFill>
                  <a:schemeClr val="bg1"/>
                </a:solidFill>
                <a:latin typeface="Arial Black" pitchFamily="34" charset="0"/>
              </a:rPr>
              <a:t> (arenito) mostra que as correntes de turbidez cruzaram a América do Norte.</a:t>
            </a:r>
            <a:endParaRPr lang="en-US" sz="2400" dirty="0">
              <a:solidFill>
                <a:schemeClr val="bg1"/>
              </a:solidFill>
              <a:latin typeface="Arial Black" pitchFamily="34" charset="0"/>
            </a:endParaRPr>
          </a:p>
        </p:txBody>
      </p:sp>
      <p:sp>
        <p:nvSpPr>
          <p:cNvPr id="11" name="Right Arrow 10"/>
          <p:cNvSpPr/>
          <p:nvPr/>
        </p:nvSpPr>
        <p:spPr bwMode="auto">
          <a:xfrm rot="1726584">
            <a:off x="3575902" y="2599770"/>
            <a:ext cx="1759619" cy="202154"/>
          </a:xfrm>
          <a:prstGeom prst="rightArrow">
            <a:avLst/>
          </a:prstGeom>
          <a:solidFill>
            <a:srgbClr val="3333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pitchFamily="34" charset="0"/>
            </a:endParaRPr>
          </a:p>
        </p:txBody>
      </p:sp>
      <p:sp>
        <p:nvSpPr>
          <p:cNvPr id="12" name="Rectangle 3118"/>
          <p:cNvSpPr txBox="1">
            <a:spLocks noChangeArrowheads="1"/>
          </p:cNvSpPr>
          <p:nvPr/>
        </p:nvSpPr>
        <p:spPr bwMode="auto">
          <a:xfrm>
            <a:off x="467544" y="4293096"/>
            <a:ext cx="2808312" cy="1944216"/>
          </a:xfrm>
          <a:prstGeom prst="rect">
            <a:avLst/>
          </a:prstGeom>
          <a:noFill/>
          <a:ln w="9525">
            <a:noFill/>
            <a:miter lim="800000"/>
            <a:headEnd/>
            <a:tailEnd/>
          </a:ln>
          <a:effectLst>
            <a:outerShdw dist="35921" dir="2700000" algn="ctr" rotWithShape="0">
              <a:srgbClr val="5F5F5F"/>
            </a:outerShdw>
          </a:effectLst>
        </p:spPr>
        <p:txBody>
          <a:bodyPr vert="horz" wrap="square" lIns="91440" tIns="45720" rIns="91440" bIns="45720" numCol="1" anchor="ctr" anchorCtr="0" compatLnSpc="1">
            <a:prstTxWarp prst="textNoShape">
              <a:avLst/>
            </a:prstTxWarp>
          </a:bodyPr>
          <a:lstStyle/>
          <a:p>
            <a:pPr lvl="0" algn="ctr" fontAlgn="base">
              <a:spcBef>
                <a:spcPct val="0"/>
              </a:spcBef>
              <a:spcAft>
                <a:spcPct val="0"/>
              </a:spcAft>
              <a:defRPr/>
            </a:pPr>
            <a:endParaRPr lang="pt-BR" sz="2400" kern="0" dirty="0" smtClean="0">
              <a:solidFill>
                <a:schemeClr val="bg1"/>
              </a:solidFill>
              <a:latin typeface="Arial Black" pitchFamily="34" charset="0"/>
              <a:ea typeface="+mj-ea"/>
              <a:cs typeface="+mj-cs"/>
            </a:endParaRPr>
          </a:p>
          <a:p>
            <a:pPr lvl="0" algn="ctr" fontAlgn="base">
              <a:spcBef>
                <a:spcPct val="0"/>
              </a:spcBef>
              <a:spcAft>
                <a:spcPct val="0"/>
              </a:spcAft>
              <a:defRPr/>
            </a:pPr>
            <a:r>
              <a:rPr lang="pt-BR" sz="2400" kern="0" dirty="0" smtClean="0">
                <a:solidFill>
                  <a:schemeClr val="bg1"/>
                </a:solidFill>
                <a:latin typeface="Arial Black" pitchFamily="34" charset="0"/>
                <a:ea typeface="+mj-ea"/>
                <a:cs typeface="+mj-cs"/>
              </a:rPr>
              <a:t>Houve uma série de fluxos de lama subaquáticos à 145 </a:t>
            </a:r>
            <a:r>
              <a:rPr lang="pt-BR" sz="2400" kern="0" dirty="0" err="1" smtClean="0">
                <a:solidFill>
                  <a:schemeClr val="bg1"/>
                </a:solidFill>
                <a:latin typeface="Arial Black" pitchFamily="34" charset="0"/>
                <a:ea typeface="+mj-ea"/>
                <a:cs typeface="+mj-cs"/>
              </a:rPr>
              <a:t>kph</a:t>
            </a:r>
            <a:r>
              <a:rPr lang="pt-BR" sz="2400" kern="0" dirty="0" smtClean="0">
                <a:solidFill>
                  <a:schemeClr val="bg1"/>
                </a:solidFill>
                <a:latin typeface="Arial Black" pitchFamily="34" charset="0"/>
                <a:ea typeface="+mj-ea"/>
                <a:cs typeface="+mj-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bg1"/>
              </a:solidFill>
              <a:effectLst/>
              <a:uLnTx/>
              <a:uFillTx/>
              <a:latin typeface="Arial Black" pitchFamily="34" charset="0"/>
              <a:ea typeface="+mj-ea"/>
              <a:cs typeface="+mj-cs"/>
            </a:endParaRPr>
          </a:p>
        </p:txBody>
      </p:sp>
      <p:sp>
        <p:nvSpPr>
          <p:cNvPr id="7" name="Rectangle 18"/>
          <p:cNvSpPr>
            <a:spLocks noGrp="1" noChangeArrowheads="1"/>
          </p:cNvSpPr>
          <p:nvPr>
            <p:ph type="title"/>
          </p:nvPr>
        </p:nvSpPr>
        <p:spPr>
          <a:xfrm>
            <a:off x="179512" y="188640"/>
            <a:ext cx="8784976" cy="609600"/>
          </a:xfrm>
        </p:spPr>
        <p:txBody>
          <a:bodyPr/>
          <a:lstStyle/>
          <a:p>
            <a:r>
              <a:rPr lang="en-US" sz="4600" dirty="0" smtClean="0">
                <a:solidFill>
                  <a:schemeClr val="bg1"/>
                </a:solidFill>
                <a:effectLst>
                  <a:outerShdw blurRad="38100" dist="38100" dir="2700000" algn="tl">
                    <a:srgbClr val="000000">
                      <a:alpha val="43137"/>
                    </a:srgbClr>
                  </a:outerShdw>
                </a:effectLst>
                <a:latin typeface="Arial Black" pitchFamily="34" charset="0"/>
              </a:rPr>
              <a:t>TURBIDITOS GLOBAIS</a:t>
            </a:r>
            <a:endParaRPr lang="en-US" sz="4600" dirty="0">
              <a:solidFill>
                <a:schemeClr val="bg1"/>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ectangle 8"/>
          <p:cNvSpPr>
            <a:spLocks noChangeArrowheads="1"/>
          </p:cNvSpPr>
          <p:nvPr/>
        </p:nvSpPr>
        <p:spPr bwMode="auto">
          <a:xfrm>
            <a:off x="4495800" y="2209800"/>
            <a:ext cx="4343400" cy="18288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buFontTx/>
              <a:buChar char="•"/>
            </a:pPr>
            <a:endParaRPr lang="en-US" dirty="0">
              <a:solidFill>
                <a:schemeClr val="bg1"/>
              </a:solidFill>
              <a:latin typeface="Arial" pitchFamily="34" charset="0"/>
            </a:endParaRPr>
          </a:p>
          <a:p>
            <a:pPr marL="342900" indent="-342900" eaLnBrk="0" fontAlgn="base" hangingPunct="0">
              <a:spcBef>
                <a:spcPct val="20000"/>
              </a:spcBef>
              <a:spcAft>
                <a:spcPct val="0"/>
              </a:spcAft>
              <a:buFontTx/>
              <a:buChar char="•"/>
            </a:pPr>
            <a:endParaRPr lang="en-US" sz="2800" dirty="0">
              <a:solidFill>
                <a:schemeClr val="bg1"/>
              </a:solidFill>
              <a:latin typeface="Arial" pitchFamily="34" charset="0"/>
            </a:endParaRPr>
          </a:p>
        </p:txBody>
      </p:sp>
      <p:pic>
        <p:nvPicPr>
          <p:cNvPr id="5" name="Picture 10" descr="The Grand Canyon from&#10;the Colorado River on&#10;up!"/>
          <p:cNvPicPr>
            <a:picLocks noChangeAspect="1" noChangeArrowheads="1"/>
          </p:cNvPicPr>
          <p:nvPr/>
        </p:nvPicPr>
        <p:blipFill>
          <a:blip r:embed="rId4" cstate="print"/>
          <a:srcRect/>
          <a:stretch>
            <a:fillRect/>
          </a:stretch>
        </p:blipFill>
        <p:spPr bwMode="auto">
          <a:xfrm>
            <a:off x="-3220" y="1143000"/>
            <a:ext cx="4346620"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11"/>
          <p:cNvSpPr txBox="1">
            <a:spLocks noChangeArrowheads="1"/>
          </p:cNvSpPr>
          <p:nvPr/>
        </p:nvSpPr>
        <p:spPr bwMode="auto">
          <a:xfrm>
            <a:off x="5004048" y="2132856"/>
            <a:ext cx="3581400" cy="5191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800" b="1" dirty="0" err="1">
                <a:solidFill>
                  <a:schemeClr val="bg1"/>
                </a:solidFill>
                <a:effectLst>
                  <a:outerShdw blurRad="38100" dist="38100" dir="2700000" algn="tl">
                    <a:srgbClr val="000000">
                      <a:alpha val="43137"/>
                    </a:srgbClr>
                  </a:outerShdw>
                </a:effectLst>
                <a:latin typeface="Arial" pitchFamily="34" charset="0"/>
              </a:rPr>
              <a:t>Tapeats</a:t>
            </a:r>
            <a:r>
              <a:rPr lang="en-US" sz="2800" b="1" dirty="0">
                <a:solidFill>
                  <a:schemeClr val="bg1"/>
                </a:solidFill>
                <a:effectLst>
                  <a:outerShdw blurRad="38100" dist="38100" dir="2700000" algn="tl">
                    <a:srgbClr val="000000">
                      <a:alpha val="43137"/>
                    </a:srgbClr>
                  </a:outerShdw>
                </a:effectLst>
                <a:latin typeface="Arial" pitchFamily="34" charset="0"/>
              </a:rPr>
              <a:t> Sandstone</a:t>
            </a:r>
            <a:endParaRPr lang="en-US" sz="2000" b="1" dirty="0">
              <a:solidFill>
                <a:schemeClr val="bg1"/>
              </a:solidFill>
              <a:effectLst>
                <a:outerShdw blurRad="38100" dist="38100" dir="2700000" algn="tl">
                  <a:srgbClr val="000000">
                    <a:alpha val="43137"/>
                  </a:srgbClr>
                </a:outerShdw>
              </a:effectLst>
              <a:latin typeface="Arial" pitchFamily="34" charset="0"/>
            </a:endParaRPr>
          </a:p>
        </p:txBody>
      </p:sp>
      <p:sp>
        <p:nvSpPr>
          <p:cNvPr id="7" name="Line 13"/>
          <p:cNvSpPr>
            <a:spLocks noChangeShapeType="1"/>
          </p:cNvSpPr>
          <p:nvPr/>
        </p:nvSpPr>
        <p:spPr bwMode="auto">
          <a:xfrm flipH="1">
            <a:off x="2971800" y="2420888"/>
            <a:ext cx="2032248" cy="703312"/>
          </a:xfrm>
          <a:prstGeom prst="line">
            <a:avLst/>
          </a:prstGeom>
          <a:noFill/>
          <a:ln w="38100">
            <a:solidFill>
              <a:srgbClr val="D60093"/>
            </a:solidFill>
            <a:round/>
            <a:headEnd/>
            <a:tailEnd type="triangle" w="med" len="med"/>
          </a:ln>
          <a:effectLst>
            <a:prstShdw prst="shdw17" dist="17961" dir="2700000">
              <a:srgbClr val="D60093">
                <a:gamma/>
                <a:shade val="60000"/>
                <a:invGamma/>
              </a:srgbClr>
            </a:prstShdw>
          </a:effectLst>
        </p:spPr>
        <p:txBody>
          <a:bodyPr/>
          <a:lstStyle/>
          <a:p>
            <a:pPr algn="ctr" eaLnBrk="0" fontAlgn="base" hangingPunct="0">
              <a:spcBef>
                <a:spcPct val="0"/>
              </a:spcBef>
              <a:spcAft>
                <a:spcPct val="0"/>
              </a:spcAft>
            </a:pPr>
            <a:endParaRPr lang="en-US" sz="2400">
              <a:solidFill>
                <a:schemeClr val="bg1"/>
              </a:solidFill>
              <a:effectLst>
                <a:outerShdw blurRad="38100" dist="38100" dir="2700000" algn="tl">
                  <a:srgbClr val="000000">
                    <a:alpha val="43137"/>
                  </a:srgbClr>
                </a:outerShdw>
              </a:effectLst>
            </a:endParaRPr>
          </a:p>
        </p:txBody>
      </p:sp>
      <p:sp>
        <p:nvSpPr>
          <p:cNvPr id="9" name="Rectangle 17"/>
          <p:cNvSpPr>
            <a:spLocks noChangeArrowheads="1"/>
          </p:cNvSpPr>
          <p:nvPr/>
        </p:nvSpPr>
        <p:spPr bwMode="auto">
          <a:xfrm>
            <a:off x="505470" y="6344493"/>
            <a:ext cx="3346450" cy="39687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000" dirty="0">
                <a:solidFill>
                  <a:schemeClr val="bg1"/>
                </a:solidFill>
                <a:effectLst>
                  <a:outerShdw blurRad="38100" dist="38100" dir="2700000" algn="tl">
                    <a:srgbClr val="000000">
                      <a:alpha val="43137"/>
                    </a:srgbClr>
                  </a:outerShdw>
                </a:effectLst>
                <a:latin typeface="Arial Black" pitchFamily="34" charset="0"/>
              </a:rPr>
              <a:t>Grand Canyon, Arizona</a:t>
            </a:r>
          </a:p>
        </p:txBody>
      </p:sp>
      <p:sp>
        <p:nvSpPr>
          <p:cNvPr id="10" name="Rectangle 18"/>
          <p:cNvSpPr>
            <a:spLocks noGrp="1" noChangeArrowheads="1"/>
          </p:cNvSpPr>
          <p:nvPr>
            <p:ph type="title"/>
          </p:nvPr>
        </p:nvSpPr>
        <p:spPr>
          <a:xfrm>
            <a:off x="179512" y="188640"/>
            <a:ext cx="8784976" cy="609600"/>
          </a:xfrm>
        </p:spPr>
        <p:txBody>
          <a:bodyPr/>
          <a:lstStyle/>
          <a:p>
            <a:r>
              <a:rPr lang="en-US" sz="4600" dirty="0" smtClean="0">
                <a:solidFill>
                  <a:schemeClr val="bg1"/>
                </a:solidFill>
                <a:effectLst>
                  <a:outerShdw blurRad="38100" dist="38100" dir="2700000" algn="tl">
                    <a:srgbClr val="000000">
                      <a:alpha val="43137"/>
                    </a:srgbClr>
                  </a:outerShdw>
                </a:effectLst>
                <a:latin typeface="Arial Black" pitchFamily="34" charset="0"/>
              </a:rPr>
              <a:t>TURBIDITOS GLOBAIS</a:t>
            </a:r>
          </a:p>
        </p:txBody>
      </p:sp>
      <p:sp>
        <p:nvSpPr>
          <p:cNvPr id="11" name="Rectangle 20"/>
          <p:cNvSpPr>
            <a:spLocks noGrp="1" noChangeArrowheads="1"/>
          </p:cNvSpPr>
          <p:nvPr>
            <p:ph type="body" sz="half" idx="2"/>
          </p:nvPr>
        </p:nvSpPr>
        <p:spPr>
          <a:xfrm>
            <a:off x="4572000" y="3228033"/>
            <a:ext cx="4572000" cy="3024336"/>
          </a:xfrm>
        </p:spPr>
        <p:txBody>
          <a:bodyPr/>
          <a:lstStyle/>
          <a:p>
            <a:pPr marL="0" indent="0" algn="ctr">
              <a:buNone/>
            </a:pPr>
            <a:r>
              <a:rPr lang="pt-BR" sz="2400" dirty="0" smtClean="0">
                <a:solidFill>
                  <a:schemeClr val="bg1"/>
                </a:solidFill>
                <a:effectLst>
                  <a:outerShdw blurRad="38100" dist="38100" dir="2700000" algn="tl">
                    <a:srgbClr val="000000">
                      <a:alpha val="43137"/>
                    </a:srgbClr>
                  </a:outerShdw>
                </a:effectLst>
              </a:rPr>
              <a:t>Espessura: 30 – 99 metros</a:t>
            </a:r>
            <a:r>
              <a:rPr lang="pt-BR" sz="2400" dirty="0" smtClean="0">
                <a:solidFill>
                  <a:schemeClr val="bg1"/>
                </a:solidFill>
                <a:effectLst>
                  <a:outerShdw blurRad="38100" dist="38100" dir="2700000" algn="tl">
                    <a:srgbClr val="000000">
                      <a:alpha val="43137"/>
                    </a:srgbClr>
                  </a:outerShdw>
                </a:effectLst>
              </a:rPr>
              <a:t>.</a:t>
            </a:r>
          </a:p>
          <a:p>
            <a:pPr marL="0" indent="0" algn="ctr">
              <a:buNone/>
            </a:pPr>
            <a:r>
              <a:rPr lang="pt-BR" sz="2400" dirty="0" smtClean="0">
                <a:solidFill>
                  <a:schemeClr val="bg1"/>
                </a:solidFill>
                <a:effectLst>
                  <a:outerShdw blurRad="38100" dist="38100" dir="2700000" algn="tl">
                    <a:srgbClr val="000000">
                      <a:alpha val="43137"/>
                    </a:srgbClr>
                  </a:outerShdw>
                </a:effectLst>
              </a:rPr>
              <a:t> </a:t>
            </a:r>
            <a:r>
              <a:rPr lang="pt-BR" sz="2400" dirty="0" smtClean="0">
                <a:solidFill>
                  <a:schemeClr val="bg1"/>
                </a:solidFill>
                <a:effectLst>
                  <a:outerShdw blurRad="38100" dist="38100" dir="2700000" algn="tl">
                    <a:srgbClr val="000000">
                      <a:alpha val="43137"/>
                    </a:srgbClr>
                  </a:outerShdw>
                </a:effectLst>
              </a:rPr>
              <a:t/>
            </a:r>
            <a:br>
              <a:rPr lang="pt-BR" sz="2400" dirty="0" smtClean="0">
                <a:solidFill>
                  <a:schemeClr val="bg1"/>
                </a:solidFill>
                <a:effectLst>
                  <a:outerShdw blurRad="38100" dist="38100" dir="2700000" algn="tl">
                    <a:srgbClr val="000000">
                      <a:alpha val="43137"/>
                    </a:srgbClr>
                  </a:outerShdw>
                </a:effectLst>
              </a:rPr>
            </a:br>
            <a:r>
              <a:rPr lang="pt-BR" sz="2400" dirty="0" smtClean="0">
                <a:solidFill>
                  <a:schemeClr val="bg1"/>
                </a:solidFill>
                <a:effectLst>
                  <a:outerShdw blurRad="38100" dist="38100" dir="2700000" algn="tl">
                    <a:srgbClr val="000000">
                      <a:alpha val="43137"/>
                    </a:srgbClr>
                  </a:outerShdw>
                </a:effectLst>
              </a:rPr>
              <a:t>Cerca de 30% de todas as rochas sedimentares no Grand Canyon são turbiditos formados por deposição por correntes de turbidez.</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dissolve">
                                      <p:cBhvr>
                                        <p:cTn id="21" dur="50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dissolve">
                                      <p:cBhvr>
                                        <p:cTn id="2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Rectangle 18"/>
          <p:cNvSpPr>
            <a:spLocks noGrp="1" noChangeArrowheads="1"/>
          </p:cNvSpPr>
          <p:nvPr>
            <p:ph type="title"/>
          </p:nvPr>
        </p:nvSpPr>
        <p:spPr>
          <a:xfrm>
            <a:off x="179512" y="188640"/>
            <a:ext cx="8784976" cy="609600"/>
          </a:xfrm>
        </p:spPr>
        <p:txBody>
          <a:bodyPr/>
          <a:lstStyle/>
          <a:p>
            <a:r>
              <a:rPr lang="en-US" sz="4600" dirty="0" smtClean="0">
                <a:solidFill>
                  <a:schemeClr val="bg1"/>
                </a:solidFill>
                <a:effectLst>
                  <a:outerShdw blurRad="38100" dist="38100" dir="2700000" algn="tl">
                    <a:srgbClr val="000000">
                      <a:alpha val="43137"/>
                    </a:srgbClr>
                  </a:outerShdw>
                </a:effectLst>
                <a:latin typeface="Arial Black" pitchFamily="34" charset="0"/>
              </a:rPr>
              <a:t>TURBIDITOS GLOBAIS</a:t>
            </a:r>
            <a:endParaRPr lang="en-US" sz="4600" dirty="0">
              <a:solidFill>
                <a:schemeClr val="bg1"/>
              </a:solidFill>
              <a:effectLst>
                <a:outerShdw blurRad="38100" dist="38100" dir="2700000" algn="tl">
                  <a:srgbClr val="000000">
                    <a:alpha val="43137"/>
                  </a:srgbClr>
                </a:outerShdw>
              </a:effectLst>
              <a:latin typeface="Arial Black" pitchFamily="34" charset="0"/>
            </a:endParaRPr>
          </a:p>
        </p:txBody>
      </p:sp>
      <p:sp>
        <p:nvSpPr>
          <p:cNvPr id="8" name="TextBox 7"/>
          <p:cNvSpPr txBox="1"/>
          <p:nvPr/>
        </p:nvSpPr>
        <p:spPr>
          <a:xfrm>
            <a:off x="251520" y="1025027"/>
            <a:ext cx="8640960" cy="2308324"/>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1/3 a 1/2 de toda a rocha sedimentar encontrados nos continentes estão interpretadas como turbiditos</a:t>
            </a:r>
            <a:r>
              <a:rPr lang="pt-BR" sz="2400" b="1" dirty="0" smtClean="0">
                <a:solidFill>
                  <a:schemeClr val="bg1"/>
                </a:solidFill>
                <a:effectLst>
                  <a:outerShdw blurRad="38100" dist="38100" dir="2700000" algn="tl">
                    <a:srgbClr val="000000">
                      <a:alpha val="43137"/>
                    </a:srgbClr>
                  </a:outerShdw>
                </a:effectLst>
              </a:rPr>
              <a:t>.</a:t>
            </a:r>
          </a:p>
          <a:p>
            <a:pPr algn="ctr"/>
            <a:r>
              <a:rPr lang="pt-BR" sz="2400" b="1" dirty="0" smtClean="0">
                <a:solidFill>
                  <a:schemeClr val="bg1"/>
                </a:solidFill>
                <a:effectLst>
                  <a:outerShdw blurRad="38100" dist="38100" dir="2700000" algn="tl">
                    <a:srgbClr val="000000">
                      <a:alpha val="43137"/>
                    </a:srgbClr>
                  </a:outerShdw>
                </a:effectLst>
              </a:rPr>
              <a:t/>
            </a:r>
            <a:br>
              <a:rPr lang="pt-BR" sz="2400" b="1" dirty="0" smtClean="0">
                <a:solidFill>
                  <a:schemeClr val="bg1"/>
                </a:solidFill>
                <a:effectLst>
                  <a:outerShdw blurRad="38100" dist="38100" dir="2700000" algn="tl">
                    <a:srgbClr val="000000">
                      <a:alpha val="43137"/>
                    </a:srgbClr>
                  </a:outerShdw>
                </a:effectLst>
              </a:rPr>
            </a:br>
            <a:r>
              <a:rPr lang="pt-BR" sz="2400" b="1" dirty="0" smtClean="0">
                <a:solidFill>
                  <a:schemeClr val="bg1"/>
                </a:solidFill>
                <a:effectLst>
                  <a:outerShdw blurRad="38100" dist="38100" dir="2700000" algn="tl">
                    <a:srgbClr val="000000">
                      <a:alpha val="43137"/>
                    </a:srgbClr>
                  </a:outerShdw>
                </a:effectLst>
              </a:rPr>
              <a:t>Foram os continentes, uma vez coberta por água?</a:t>
            </a:r>
          </a:p>
          <a:p>
            <a:pPr algn="ctr"/>
            <a:r>
              <a:rPr lang="pt-BR" sz="2400" b="1" dirty="0" smtClean="0">
                <a:solidFill>
                  <a:schemeClr val="bg1"/>
                </a:solidFill>
                <a:effectLst>
                  <a:outerShdw blurRad="38100" dist="38100" dir="2700000" algn="tl">
                    <a:srgbClr val="000000">
                      <a:alpha val="43137"/>
                    </a:srgbClr>
                  </a:outerShdw>
                </a:effectLst>
              </a:rPr>
              <a:t>Isso combina com o relato da Bíblia</a:t>
            </a:r>
            <a:r>
              <a:rPr lang="pt-BR" sz="2400" b="1" dirty="0" smtClean="0">
                <a:solidFill>
                  <a:schemeClr val="bg1"/>
                </a:solidFill>
                <a:effectLst>
                  <a:outerShdw blurRad="38100" dist="38100" dir="2700000" algn="tl">
                    <a:srgbClr val="000000">
                      <a:alpha val="43137"/>
                    </a:srgbClr>
                  </a:outerShdw>
                </a:effectLst>
              </a:rPr>
              <a:t>?</a:t>
            </a:r>
          </a:p>
          <a:p>
            <a:pPr algn="ctr"/>
            <a:r>
              <a:rPr lang="pt-BR" sz="2400" b="1" dirty="0" smtClean="0">
                <a:solidFill>
                  <a:schemeClr val="bg1"/>
                </a:solidFill>
                <a:effectLst>
                  <a:outerShdw blurRad="38100" dist="38100" dir="2700000" algn="tl">
                    <a:srgbClr val="000000">
                      <a:alpha val="43137"/>
                    </a:srgbClr>
                  </a:outerShdw>
                </a:effectLst>
              </a:rPr>
              <a:t>CLARO</a:t>
            </a:r>
            <a:r>
              <a:rPr lang="pt-BR" sz="2400" b="1" dirty="0" smtClean="0">
                <a:solidFill>
                  <a:schemeClr val="bg1"/>
                </a:solidFill>
                <a:effectLst>
                  <a:outerShdw blurRad="38100" dist="38100" dir="2700000" algn="tl">
                    <a:srgbClr val="000000">
                      <a:alpha val="43137"/>
                    </a:srgbClr>
                  </a:outerShdw>
                </a:effectLst>
              </a:rPr>
              <a:t>!!!!</a:t>
            </a:r>
            <a:endParaRPr lang="en-US" sz="2400" b="1" dirty="0" smtClean="0">
              <a:solidFill>
                <a:schemeClr val="bg1"/>
              </a:solidFill>
              <a:effectLst>
                <a:outerShdw blurRad="38100" dist="38100" dir="2700000" algn="tl">
                  <a:srgbClr val="000000">
                    <a:alpha val="43137"/>
                  </a:srgbClr>
                </a:outerShdw>
              </a:effectLst>
            </a:endParaRPr>
          </a:p>
        </p:txBody>
      </p:sp>
      <p:pic>
        <p:nvPicPr>
          <p:cNvPr id="6" name="Picture 6" descr="http://www.geocities.ws/xgeomax/foto/foto_19.jpg"/>
          <p:cNvPicPr>
            <a:picLocks noChangeAspect="1" noChangeArrowheads="1"/>
          </p:cNvPicPr>
          <p:nvPr/>
        </p:nvPicPr>
        <p:blipFill>
          <a:blip r:embed="rId4" cstate="print"/>
          <a:srcRect/>
          <a:stretch>
            <a:fillRect/>
          </a:stretch>
        </p:blipFill>
        <p:spPr bwMode="auto">
          <a:xfrm>
            <a:off x="4283968" y="3505478"/>
            <a:ext cx="4860032" cy="3352522"/>
          </a:xfrm>
          <a:prstGeom prst="rect">
            <a:avLst/>
          </a:prstGeom>
          <a:noFill/>
        </p:spPr>
      </p:pic>
      <p:pic>
        <p:nvPicPr>
          <p:cNvPr id="9" name="Picture 10" descr="Picture"/>
          <p:cNvPicPr>
            <a:picLocks noChangeAspect="1" noChangeArrowheads="1"/>
          </p:cNvPicPr>
          <p:nvPr/>
        </p:nvPicPr>
        <p:blipFill>
          <a:blip r:embed="rId5" cstate="print"/>
          <a:srcRect/>
          <a:stretch>
            <a:fillRect/>
          </a:stretch>
        </p:blipFill>
        <p:spPr bwMode="auto">
          <a:xfrm>
            <a:off x="0" y="3474912"/>
            <a:ext cx="4499992" cy="3383087"/>
          </a:xfrm>
          <a:prstGeom prst="rect">
            <a:avLst/>
          </a:prstGeom>
          <a:noFill/>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dissolv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dissolv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dissolve">
                                      <p:cBhvr>
                                        <p:cTn id="2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251520" y="886063"/>
            <a:ext cx="8568952" cy="6863417"/>
          </a:xfrm>
          <a:prstGeom prst="rect">
            <a:avLst/>
          </a:prstGeom>
          <a:noFill/>
        </p:spPr>
        <p:txBody>
          <a:bodyPr wrap="square" lIns="91440" tIns="45720" rIns="91440" bIns="45720">
            <a:spAutoFit/>
          </a:bodyPr>
          <a:lstStyle/>
          <a:p>
            <a:r>
              <a:rPr lang="en-US" sz="2000" b="1" kern="0" dirty="0" smtClean="0">
                <a:ln w="1905"/>
                <a:solidFill>
                  <a:srgbClr val="FFFFFF"/>
                </a:solidFill>
                <a:effectLst>
                  <a:outerShdw blurRad="38100" dist="38100" dir="2700000" algn="tl">
                    <a:srgbClr val="000000">
                      <a:alpha val="43137"/>
                    </a:srgbClr>
                  </a:outerShdw>
                </a:effectLst>
                <a:hlinkClick r:id="rId4" action="ppaction://hlinkpres?slideindex=1&amp;slidetitle="/>
              </a:rPr>
              <a:t>1</a:t>
            </a:r>
            <a:r>
              <a:rPr lang="pt-BR" sz="2000" b="1" kern="0" dirty="0" smtClean="0">
                <a:ln w="1905"/>
                <a:solidFill>
                  <a:srgbClr val="FFFFFF"/>
                </a:solidFill>
                <a:effectLst>
                  <a:outerShdw blurRad="38100" dist="38100" dir="2700000" algn="tl">
                    <a:srgbClr val="000000">
                      <a:alpha val="43137"/>
                    </a:srgbClr>
                  </a:outerShdw>
                </a:effectLst>
                <a:hlinkClick r:id="rId5" action="ppaction://hlinksldjump"/>
              </a:rPr>
              <a:t> – </a:t>
            </a:r>
            <a:r>
              <a:rPr lang="en-US" sz="2000" b="1" kern="0" dirty="0" smtClean="0">
                <a:ln w="1905"/>
                <a:solidFill>
                  <a:srgbClr val="FFFFFF"/>
                </a:solidFill>
                <a:effectLst>
                  <a:outerShdw blurRad="38100" dist="38100" dir="2700000" algn="tl">
                    <a:srgbClr val="000000">
                      <a:alpha val="43137"/>
                    </a:srgbClr>
                  </a:outerShdw>
                </a:effectLst>
                <a:hlinkClick r:id="rId4" action="ppaction://hlinkpres?slideindex=1&amp;slidetitle="/>
              </a:rPr>
              <a:t> INTRODUÇÃO</a:t>
            </a:r>
            <a:endParaRPr lang="en-US" sz="2000" b="1" kern="0" dirty="0" smtClean="0">
              <a:ln w="1905"/>
              <a:solidFill>
                <a:srgbClr val="FFFFFF"/>
              </a:solidFill>
              <a:effectLst>
                <a:outerShdw blurRad="38100" dist="38100" dir="2700000" algn="tl">
                  <a:srgbClr val="000000">
                    <a:alpha val="43137"/>
                  </a:srgbClr>
                </a:outerShdw>
              </a:effectLst>
            </a:endParaRPr>
          </a:p>
          <a:p>
            <a:r>
              <a:rPr lang="pt-BR" sz="2000" b="1" kern="0" dirty="0" smtClean="0">
                <a:ln w="1905"/>
                <a:solidFill>
                  <a:srgbClr val="FFFFFF"/>
                </a:solidFill>
                <a:effectLst>
                  <a:outerShdw blurRad="38100" dist="38100" dir="2700000" algn="tl">
                    <a:srgbClr val="000000">
                      <a:alpha val="43137"/>
                    </a:srgbClr>
                  </a:outerShdw>
                </a:effectLst>
                <a:hlinkClick r:id="rId5" action="ppaction://hlinksldjump"/>
              </a:rPr>
              <a:t>2 – ESTRATOS: Rochas Sedimentárias Globais</a:t>
            </a:r>
            <a:endParaRPr lang="pt-BR" sz="2000" b="1" kern="0" dirty="0" smtClean="0">
              <a:ln w="1905"/>
              <a:solidFill>
                <a:srgbClr val="FFFFFF"/>
              </a:solidFill>
              <a:effectLst>
                <a:outerShdw blurRad="38100" dist="38100" dir="2700000" algn="tl">
                  <a:srgbClr val="000000">
                    <a:alpha val="43137"/>
                  </a:srgbClr>
                </a:outerShdw>
              </a:effectLst>
            </a:endParaRPr>
          </a:p>
          <a:p>
            <a:r>
              <a:rPr lang="pt-BR" sz="2000" b="1" kern="0" dirty="0" smtClean="0">
                <a:ln w="1905"/>
                <a:solidFill>
                  <a:srgbClr val="FFFFFF"/>
                </a:solidFill>
                <a:effectLst>
                  <a:outerShdw blurRad="38100" dist="38100" dir="2700000" algn="tl">
                    <a:srgbClr val="000000">
                      <a:alpha val="43137"/>
                    </a:srgbClr>
                  </a:outerShdw>
                </a:effectLst>
                <a:hlinkClick r:id="rId6" action="ppaction://hlinksldjump"/>
              </a:rPr>
              <a:t>3 – TURBIDITOS</a:t>
            </a:r>
            <a:endParaRPr lang="pt-BR" sz="2000" b="1" kern="0" dirty="0" smtClean="0">
              <a:ln w="1905"/>
              <a:solidFill>
                <a:srgbClr val="FFFFFF"/>
              </a:solidFill>
              <a:effectLst>
                <a:outerShdw blurRad="38100" dist="38100" dir="2700000" algn="tl">
                  <a:srgbClr val="000000">
                    <a:alpha val="43137"/>
                  </a:srgbClr>
                </a:outerShdw>
              </a:effectLst>
            </a:endParaRPr>
          </a:p>
          <a:p>
            <a:r>
              <a:rPr lang="pt-BR" sz="2000" b="1" kern="0" dirty="0" smtClean="0">
                <a:ln w="1905"/>
                <a:solidFill>
                  <a:srgbClr val="FFFFFF"/>
                </a:solidFill>
                <a:effectLst>
                  <a:outerShdw blurRad="38100" dist="38100" dir="2700000" algn="tl">
                    <a:srgbClr val="000000">
                      <a:alpha val="43137"/>
                    </a:srgbClr>
                  </a:outerShdw>
                </a:effectLst>
                <a:hlinkClick r:id="rId7" action="ppaction://hlinksldjump"/>
              </a:rPr>
              <a:t>4 – RÁPIDO CATASTRÓFICA DEPOSIÇÃO DE SEDIMENTOS</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8" action="ppaction://hlinksldjump"/>
              </a:rPr>
              <a:t>Inconformidades</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9" action="ppaction://hlinksldjump"/>
              </a:rPr>
              <a:t>Árvores Poliestrato</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10" action="ppaction://hlinksldjump"/>
              </a:rPr>
              <a:t>Diques</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11" action="ppaction://hlinksldjump"/>
              </a:rPr>
              <a:t>Meteoritos</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12" action="ppaction://hlinksldjump"/>
              </a:rPr>
              <a:t>Estratos Dobrados</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13" action="ppaction://hlinksldjump"/>
              </a:rPr>
              <a:t>Enterro Rápido</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14" action="ppaction://hlinksldjump"/>
              </a:rPr>
              <a:t>Enterro Rápido: CARACTERÍSTICAS DE CURTA DURAÇÃO</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15" action="ppaction://hlinksldjump"/>
              </a:rPr>
              <a:t>Enterro Rápido: POSTURA DA MORTE</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16" action="ppaction://hlinksldjump"/>
              </a:rPr>
              <a:t>Enterro Rápido: CEMITÉRIOS FÓSSEIS</a:t>
            </a:r>
            <a:endParaRPr lang="pt-BR" sz="2000" b="1" kern="0" dirty="0" smtClean="0">
              <a:ln w="1905"/>
              <a:solidFill>
                <a:srgbClr val="FFFFFF"/>
              </a:solidFill>
              <a:effectLst>
                <a:outerShdw blurRad="38100" dist="38100" dir="2700000" algn="tl">
                  <a:srgbClr val="000000">
                    <a:alpha val="43137"/>
                  </a:srgbClr>
                </a:outerShdw>
              </a:effectLst>
            </a:endParaRPr>
          </a:p>
          <a:p>
            <a:r>
              <a:rPr lang="pt-BR" sz="2000" b="1" kern="0" dirty="0" smtClean="0">
                <a:ln w="1905"/>
                <a:solidFill>
                  <a:srgbClr val="FFFFFF"/>
                </a:solidFill>
                <a:effectLst>
                  <a:outerShdw blurRad="38100" dist="38100" dir="2700000" algn="tl">
                    <a:srgbClr val="000000">
                      <a:alpha val="43137"/>
                    </a:srgbClr>
                  </a:outerShdw>
                </a:effectLst>
                <a:hlinkClick r:id="rId17" action="ppaction://hlinksldjump"/>
              </a:rPr>
              <a:t>5 – A VERDADEIRA COLUNA GEOLOGICA</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18" action="ppaction://hlinksldjump"/>
              </a:rPr>
              <a:t>Não Existe de Fato </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19" action="ppaction://hlinksldjump"/>
              </a:rPr>
              <a:t>Estratos Faltando</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20" action="ppaction://hlinksldjump"/>
              </a:rPr>
              <a:t>Estratos Fora de Ordem</a:t>
            </a:r>
            <a:endParaRPr lang="pt-BR" sz="2000" b="1" kern="0" dirty="0" smtClean="0">
              <a:ln w="1905"/>
              <a:solidFill>
                <a:srgbClr val="FFFFFF"/>
              </a:solidFill>
              <a:effectLst>
                <a:outerShdw blurRad="38100" dist="38100" dir="2700000" algn="tl">
                  <a:srgbClr val="000000">
                    <a:alpha val="43137"/>
                  </a:srgbClr>
                </a:outerShdw>
              </a:effectLst>
            </a:endParaRPr>
          </a:p>
          <a:p>
            <a:pPr lvl="1"/>
            <a:r>
              <a:rPr lang="pt-BR" sz="2000" b="1" kern="0" dirty="0" smtClean="0">
                <a:ln w="1905"/>
                <a:solidFill>
                  <a:srgbClr val="FFFFFF"/>
                </a:solidFill>
                <a:effectLst>
                  <a:outerShdw blurRad="38100" dist="38100" dir="2700000" algn="tl">
                    <a:srgbClr val="000000">
                      <a:alpha val="43137"/>
                    </a:srgbClr>
                  </a:outerShdw>
                </a:effectLst>
                <a:hlinkClick r:id="rId21" action="ppaction://hlinksldjump"/>
              </a:rPr>
              <a:t>Ordem dos Fósseis</a:t>
            </a:r>
            <a:endParaRPr lang="pt-BR" sz="2000" b="1" kern="0" dirty="0" smtClean="0">
              <a:ln w="1905"/>
              <a:solidFill>
                <a:srgbClr val="FFFFFF"/>
              </a:solidFill>
              <a:effectLst>
                <a:outerShdw blurRad="38100" dist="38100" dir="2700000" algn="tl">
                  <a:srgbClr val="000000">
                    <a:alpha val="43137"/>
                  </a:srgbClr>
                </a:outerShdw>
              </a:effectLst>
            </a:endParaRPr>
          </a:p>
          <a:p>
            <a:endParaRPr lang="en-US" sz="2000" b="1" kern="0" dirty="0" smtClean="0">
              <a:ln w="1905"/>
              <a:solidFill>
                <a:srgbClr val="FFFFFF"/>
              </a:solidFill>
              <a:effectLst>
                <a:outerShdw blurRad="38100" dist="38100" dir="2700000" algn="tl">
                  <a:srgbClr val="000000">
                    <a:alpha val="43137"/>
                  </a:srgbClr>
                </a:outerShdw>
              </a:effectLst>
            </a:endParaRPr>
          </a:p>
          <a:p>
            <a:endParaRPr lang="en-US" sz="2000" b="1" kern="0" dirty="0" smtClean="0">
              <a:ln w="1905"/>
              <a:solidFill>
                <a:srgbClr val="FFFFFF"/>
              </a:solidFill>
              <a:effectLst>
                <a:outerShdw blurRad="38100" dist="38100" dir="2700000" algn="tl">
                  <a:srgbClr val="000000">
                    <a:alpha val="43137"/>
                  </a:srgbClr>
                </a:outerShdw>
              </a:effectLst>
            </a:endParaRPr>
          </a:p>
          <a:p>
            <a:endParaRPr lang="en-US" sz="2000" b="1" kern="0" dirty="0" smtClean="0">
              <a:ln w="1905"/>
              <a:solidFill>
                <a:srgbClr val="FFFFFF"/>
              </a:solidFill>
              <a:effectLst>
                <a:outerShdw blurRad="38100" dist="38100" dir="2700000" algn="tl">
                  <a:srgbClr val="000000">
                    <a:alpha val="43137"/>
                  </a:srgbClr>
                </a:outerShdw>
              </a:effectLst>
            </a:endParaRPr>
          </a:p>
          <a:p>
            <a:endParaRPr lang="en-US" sz="2000" b="1" kern="0" dirty="0" smtClean="0">
              <a:ln w="1905"/>
              <a:solidFill>
                <a:srgbClr val="FFFFFF"/>
              </a:solidFill>
              <a:effectLst>
                <a:outerShdw blurRad="38100" dist="38100" dir="2700000" algn="tl">
                  <a:srgbClr val="000000">
                    <a:alpha val="43137"/>
                  </a:srgbClr>
                </a:outerShdw>
              </a:effectLst>
              <a:hlinkClick r:id="rId22" action="ppaction://hlinkpres?slideindex=1&amp;slidetitle="/>
            </a:endParaRPr>
          </a:p>
        </p:txBody>
      </p:sp>
      <p:sp>
        <p:nvSpPr>
          <p:cNvPr id="6" name="Rectangle 5"/>
          <p:cNvSpPr/>
          <p:nvPr/>
        </p:nvSpPr>
        <p:spPr>
          <a:xfrm>
            <a:off x="323528" y="188640"/>
            <a:ext cx="7992888" cy="523220"/>
          </a:xfrm>
          <a:prstGeom prst="rect">
            <a:avLst/>
          </a:prstGeom>
          <a:noFill/>
        </p:spPr>
        <p:txBody>
          <a:bodyPr wrap="square" lIns="91440" tIns="45720" rIns="91440" bIns="45720">
            <a:spAutoFit/>
          </a:bodyPr>
          <a:lstStyle/>
          <a:p>
            <a:pPr algn="ctr"/>
            <a:r>
              <a:rPr lang="en-US" sz="2800" b="1" kern="0" dirty="0" smtClean="0">
                <a:ln w="1905"/>
                <a:solidFill>
                  <a:srgbClr val="FFFFFF"/>
                </a:solidFill>
                <a:effectLst>
                  <a:innerShdw blurRad="69850" dist="43180" dir="5400000">
                    <a:srgbClr val="000000">
                      <a:alpha val="65000"/>
                    </a:srgbClr>
                  </a:innerShdw>
                </a:effectLst>
              </a:rPr>
              <a:t>ESBOÇO – EVIDENCIAS DO DILÚVIO</a:t>
            </a:r>
            <a:endParaRPr lang="en-US" sz="2800" b="1" kern="0" dirty="0">
              <a:ln w="1905"/>
              <a:solidFill>
                <a:srgbClr val="FFFFFF"/>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2056" y="944473"/>
            <a:ext cx="7992888" cy="4708981"/>
          </a:xfrm>
          <a:prstGeom prst="rect">
            <a:avLst/>
          </a:prstGeom>
          <a:noFill/>
        </p:spPr>
        <p:txBody>
          <a:bodyPr wrap="square" lIns="91440" tIns="45720" rIns="91440" bIns="45720">
            <a:spAutoFit/>
          </a:bodyPr>
          <a:lstStyle/>
          <a:p>
            <a:pPr algn="ctr"/>
            <a:r>
              <a:rPr lang="pt-BR" sz="75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4- RÁPIDA CATASTRÓFICA DEPOSIÇÃO DE SEDIMENTOS</a:t>
            </a:r>
            <a:endParaRPr lang="en-US" sz="75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ransition advClick="0">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39552" y="44624"/>
            <a:ext cx="7992888" cy="1200329"/>
          </a:xfrm>
          <a:prstGeom prst="rect">
            <a:avLst/>
          </a:prstGeom>
          <a:noFill/>
        </p:spPr>
        <p:txBody>
          <a:bodyPr wrap="square" rtlCol="0">
            <a:spAutoFit/>
          </a:bodyPr>
          <a:lstStyle/>
          <a:p>
            <a:pPr algn="ctr"/>
            <a:r>
              <a:rPr lang="pt-BR" sz="3600" dirty="0" smtClean="0">
                <a:solidFill>
                  <a:schemeClr val="bg1"/>
                </a:solidFill>
                <a:effectLst>
                  <a:outerShdw blurRad="38100" dist="38100" dir="2700000" algn="tl">
                    <a:srgbClr val="000000">
                      <a:alpha val="43137"/>
                    </a:srgbClr>
                  </a:outerShdw>
                </a:effectLst>
                <a:latin typeface="Arial Black" pitchFamily="34" charset="0"/>
              </a:rPr>
              <a:t>RÁPIDO CATASTRÓFICA DEPOSIÇÃO DE SEDIMENTOS</a:t>
            </a:r>
          </a:p>
        </p:txBody>
      </p:sp>
      <p:sp>
        <p:nvSpPr>
          <p:cNvPr id="4" name="TextBox 3"/>
          <p:cNvSpPr txBox="1"/>
          <p:nvPr/>
        </p:nvSpPr>
        <p:spPr>
          <a:xfrm>
            <a:off x="539552" y="1412776"/>
            <a:ext cx="8064896" cy="5016758"/>
          </a:xfrm>
          <a:prstGeom prst="rect">
            <a:avLst/>
          </a:prstGeom>
          <a:noFill/>
        </p:spPr>
        <p:txBody>
          <a:bodyPr wrap="square" rtlCol="0">
            <a:spAutoFit/>
          </a:bodyPr>
          <a:lstStyle/>
          <a:p>
            <a:r>
              <a:rPr lang="pt-BR" sz="3200" b="1" dirty="0" smtClean="0">
                <a:solidFill>
                  <a:schemeClr val="bg1"/>
                </a:solidFill>
                <a:latin typeface="Arial" pitchFamily="34" charset="0"/>
                <a:cs typeface="Arial" pitchFamily="34" charset="0"/>
              </a:rPr>
              <a:t>Há muitas evidências de rápida deposição de sedimentos. Isto pode ser visto nas...</a:t>
            </a:r>
          </a:p>
          <a:p>
            <a:pPr algn="ctr"/>
            <a:r>
              <a:rPr lang="pt-BR" sz="3200" b="1" dirty="0" smtClean="0">
                <a:solidFill>
                  <a:schemeClr val="bg1"/>
                </a:solidFill>
                <a:latin typeface="Arial" pitchFamily="34" charset="0"/>
                <a:cs typeface="Arial" pitchFamily="34" charset="0"/>
              </a:rPr>
              <a:t>INCONFORMIDADES </a:t>
            </a:r>
            <a:endParaRPr lang="pt-BR" sz="3200" b="1" dirty="0" smtClean="0">
              <a:solidFill>
                <a:schemeClr val="bg1"/>
              </a:solidFill>
              <a:latin typeface="Arial" pitchFamily="34" charset="0"/>
              <a:cs typeface="Arial" pitchFamily="34" charset="0"/>
            </a:endParaRPr>
          </a:p>
          <a:p>
            <a:pPr algn="ctr"/>
            <a:r>
              <a:rPr lang="pt-BR" sz="3200" b="1" dirty="0" smtClean="0">
                <a:solidFill>
                  <a:schemeClr val="bg1"/>
                </a:solidFill>
                <a:latin typeface="Arial" pitchFamily="34" charset="0"/>
                <a:cs typeface="Arial" pitchFamily="34" charset="0"/>
              </a:rPr>
              <a:t>ÁRVORES POLIESTRATO</a:t>
            </a:r>
          </a:p>
          <a:p>
            <a:pPr algn="ctr"/>
            <a:r>
              <a:rPr lang="pt-BR" sz="3200" b="1" dirty="0" smtClean="0">
                <a:solidFill>
                  <a:schemeClr val="bg1"/>
                </a:solidFill>
                <a:latin typeface="Arial" pitchFamily="34" charset="0"/>
                <a:cs typeface="Arial" pitchFamily="34" charset="0"/>
              </a:rPr>
              <a:t>DIQUES</a:t>
            </a:r>
          </a:p>
          <a:p>
            <a:pPr algn="ctr"/>
            <a:r>
              <a:rPr lang="pt-BR" sz="3200" b="1" dirty="0" smtClean="0">
                <a:solidFill>
                  <a:schemeClr val="bg1"/>
                </a:solidFill>
                <a:latin typeface="Arial" pitchFamily="34" charset="0"/>
                <a:cs typeface="Arial" pitchFamily="34" charset="0"/>
              </a:rPr>
              <a:t>METEORITOS</a:t>
            </a:r>
          </a:p>
          <a:p>
            <a:pPr algn="ctr"/>
            <a:r>
              <a:rPr lang="pt-BR" sz="3200" b="1" dirty="0" smtClean="0">
                <a:solidFill>
                  <a:schemeClr val="bg1"/>
                </a:solidFill>
                <a:latin typeface="Arial" pitchFamily="34" charset="0"/>
                <a:cs typeface="Arial" pitchFamily="34" charset="0"/>
              </a:rPr>
              <a:t>ESTRATOS DOBRADOS</a:t>
            </a:r>
          </a:p>
          <a:p>
            <a:pPr algn="ctr"/>
            <a:r>
              <a:rPr lang="pt-BR" sz="3200" b="1" dirty="0" smtClean="0">
                <a:solidFill>
                  <a:schemeClr val="bg1"/>
                </a:solidFill>
                <a:latin typeface="Arial" pitchFamily="34" charset="0"/>
                <a:cs typeface="Arial" pitchFamily="34" charset="0"/>
              </a:rPr>
              <a:t>ENTERRO </a:t>
            </a:r>
            <a:r>
              <a:rPr lang="pt-BR" sz="3200" b="1" dirty="0" smtClean="0">
                <a:solidFill>
                  <a:schemeClr val="bg1"/>
                </a:solidFill>
                <a:latin typeface="Arial" pitchFamily="34" charset="0"/>
                <a:cs typeface="Arial" pitchFamily="34" charset="0"/>
              </a:rPr>
              <a:t>RÁPIDO DOS FÓSSEIS</a:t>
            </a:r>
            <a:endParaRPr lang="pt-BR" sz="1400" b="1" dirty="0" smtClean="0">
              <a:solidFill>
                <a:schemeClr val="bg1"/>
              </a:solidFill>
              <a:latin typeface="Arial" pitchFamily="34" charset="0"/>
              <a:cs typeface="Arial" pitchFamily="34" charset="0"/>
            </a:endParaRPr>
          </a:p>
          <a:p>
            <a:pPr algn="ctr"/>
            <a:r>
              <a:rPr lang="pt-BR" sz="3200" b="1" dirty="0" smtClean="0">
                <a:solidFill>
                  <a:schemeClr val="bg1"/>
                </a:solidFill>
                <a:latin typeface="Arial" pitchFamily="34" charset="0"/>
                <a:cs typeface="Arial" pitchFamily="34" charset="0"/>
              </a:rPr>
              <a:t>Milhões de anos não são necessários!</a:t>
            </a:r>
            <a:endParaRPr lang="en-US" sz="3200" b="1"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dissolv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467544" y="2829997"/>
            <a:ext cx="8208912" cy="1031051"/>
          </a:xfrm>
          <a:prstGeom prst="rect">
            <a:avLst/>
          </a:prstGeom>
          <a:noFill/>
        </p:spPr>
        <p:txBody>
          <a:bodyPr wrap="square" lIns="91440" tIns="45720" rIns="91440" bIns="45720">
            <a:spAutoFit/>
          </a:bodyPr>
          <a:lstStyle/>
          <a:p>
            <a:pPr lvl="0" algn="ctr"/>
            <a:r>
              <a:rPr lang="en-US" sz="61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rPr>
              <a:t>Inconformidades</a:t>
            </a:r>
            <a:endParaRPr lang="en-US" sz="61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 name="TextBox 6"/>
          <p:cNvSpPr txBox="1"/>
          <p:nvPr/>
        </p:nvSpPr>
        <p:spPr>
          <a:xfrm>
            <a:off x="323528" y="149808"/>
            <a:ext cx="8424936"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INCONFORMIDADES</a:t>
            </a:r>
          </a:p>
        </p:txBody>
      </p:sp>
      <p:sp>
        <p:nvSpPr>
          <p:cNvPr id="8" name="TextBox 7"/>
          <p:cNvSpPr txBox="1"/>
          <p:nvPr/>
        </p:nvSpPr>
        <p:spPr>
          <a:xfrm>
            <a:off x="251520" y="908720"/>
            <a:ext cx="8496944" cy="954107"/>
          </a:xfrm>
          <a:prstGeom prst="rect">
            <a:avLst/>
          </a:prstGeom>
          <a:noFill/>
        </p:spPr>
        <p:txBody>
          <a:bodyPr wrap="square" rtlCol="0">
            <a:spAutoFit/>
          </a:bodyPr>
          <a:lstStyle/>
          <a:p>
            <a:pPr algn="ctr"/>
            <a:r>
              <a:rPr lang="pt-BR" sz="2800" b="1" dirty="0" smtClean="0">
                <a:solidFill>
                  <a:schemeClr val="bg1"/>
                </a:solidFill>
              </a:rPr>
              <a:t>A linha entre camadas sedimentares é conhecida como a linha de contacto.</a:t>
            </a:r>
            <a:endParaRPr lang="en-US" sz="2800" b="1" dirty="0">
              <a:solidFill>
                <a:schemeClr val="bg1"/>
              </a:solidFill>
            </a:endParaRPr>
          </a:p>
        </p:txBody>
      </p:sp>
      <p:pic>
        <p:nvPicPr>
          <p:cNvPr id="9" name="Picture 4" descr="http://3.bp.blogspot.com/-KBeayMjovqQ/UGJUkUNXowI/AAAAAAAAFaI/wNw6exYUnwc/s640/Screen+Shot+2012-09-25+at+6.03.37+PM.png"/>
          <p:cNvPicPr>
            <a:picLocks noChangeAspect="1" noChangeArrowheads="1"/>
          </p:cNvPicPr>
          <p:nvPr/>
        </p:nvPicPr>
        <p:blipFill>
          <a:blip r:embed="rId3" cstate="print"/>
          <a:srcRect/>
          <a:stretch>
            <a:fillRect/>
          </a:stretch>
        </p:blipFill>
        <p:spPr bwMode="auto">
          <a:xfrm>
            <a:off x="1215333" y="1900244"/>
            <a:ext cx="6432715" cy="4824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 name="TextBox 6"/>
          <p:cNvSpPr txBox="1"/>
          <p:nvPr/>
        </p:nvSpPr>
        <p:spPr>
          <a:xfrm>
            <a:off x="323528" y="149808"/>
            <a:ext cx="8424936"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INCONFORMIDADES</a:t>
            </a:r>
          </a:p>
        </p:txBody>
      </p:sp>
      <p:sp>
        <p:nvSpPr>
          <p:cNvPr id="9" name="Rectangle 8"/>
          <p:cNvSpPr/>
          <p:nvPr/>
        </p:nvSpPr>
        <p:spPr bwMode="auto">
          <a:xfrm>
            <a:off x="0" y="1052736"/>
            <a:ext cx="3203848" cy="58052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pic>
        <p:nvPicPr>
          <p:cNvPr id="8" name="Picture 7" descr="Untitled.png"/>
          <p:cNvPicPr>
            <a:picLocks noChangeAspect="1"/>
          </p:cNvPicPr>
          <p:nvPr/>
        </p:nvPicPr>
        <p:blipFill>
          <a:blip r:embed="rId3" cstate="print"/>
          <a:stretch>
            <a:fillRect/>
          </a:stretch>
        </p:blipFill>
        <p:spPr>
          <a:xfrm>
            <a:off x="2527153" y="1052736"/>
            <a:ext cx="6616847" cy="5825911"/>
          </a:xfrm>
          <a:prstGeom prst="rect">
            <a:avLst/>
          </a:prstGeom>
        </p:spPr>
      </p:pic>
      <p:sp>
        <p:nvSpPr>
          <p:cNvPr id="5" name="TextBox 4"/>
          <p:cNvSpPr txBox="1"/>
          <p:nvPr/>
        </p:nvSpPr>
        <p:spPr>
          <a:xfrm>
            <a:off x="251520" y="2060848"/>
            <a:ext cx="3744416" cy="1815882"/>
          </a:xfrm>
          <a:prstGeom prst="rect">
            <a:avLst/>
          </a:prstGeom>
          <a:noFill/>
          <a:ln>
            <a:solidFill>
              <a:srgbClr val="FF0000"/>
            </a:solidFill>
          </a:ln>
        </p:spPr>
        <p:txBody>
          <a:bodyPr wrap="square" rtlCol="0">
            <a:spAutoFit/>
          </a:bodyPr>
          <a:lstStyle/>
          <a:p>
            <a:pPr algn="ctr"/>
            <a:r>
              <a:rPr lang="pt-BR" sz="2800" b="1" dirty="0" smtClean="0">
                <a:solidFill>
                  <a:srgbClr val="333333"/>
                </a:solidFill>
              </a:rPr>
              <a:t>Muitas vezes a linha de contacto mostra evidências de erosão.</a:t>
            </a:r>
            <a:endParaRPr lang="en-US" sz="2800" b="1" dirty="0">
              <a:solidFill>
                <a:srgbClr val="333333"/>
              </a:solidFill>
            </a:endParaRPr>
          </a:p>
        </p:txBody>
      </p:sp>
      <p:cxnSp>
        <p:nvCxnSpPr>
          <p:cNvPr id="11" name="Straight Arrow Connector 10"/>
          <p:cNvCxnSpPr/>
          <p:nvPr/>
        </p:nvCxnSpPr>
        <p:spPr bwMode="auto">
          <a:xfrm>
            <a:off x="3995936" y="2999269"/>
            <a:ext cx="2448272" cy="460211"/>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a:off x="3995936" y="2996952"/>
            <a:ext cx="2304256" cy="1224136"/>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5" name="Straight Arrow Connector 14"/>
          <p:cNvCxnSpPr>
            <a:stCxn id="5" idx="3"/>
          </p:cNvCxnSpPr>
          <p:nvPr/>
        </p:nvCxnSpPr>
        <p:spPr bwMode="auto">
          <a:xfrm>
            <a:off x="3995936" y="2968789"/>
            <a:ext cx="2016224" cy="2116395"/>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9" name="Straight Arrow Connector 18"/>
          <p:cNvCxnSpPr>
            <a:stCxn id="5" idx="3"/>
          </p:cNvCxnSpPr>
          <p:nvPr/>
        </p:nvCxnSpPr>
        <p:spPr bwMode="auto">
          <a:xfrm>
            <a:off x="3995936" y="2968789"/>
            <a:ext cx="1872208" cy="2836475"/>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23" name="Left Brace 22"/>
          <p:cNvSpPr/>
          <p:nvPr/>
        </p:nvSpPr>
        <p:spPr bwMode="auto">
          <a:xfrm>
            <a:off x="7255728" y="1151032"/>
            <a:ext cx="360039" cy="1440160"/>
          </a:xfrm>
          <a:prstGeom prst="leftBrac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24" name="TextBox 23"/>
          <p:cNvSpPr txBox="1"/>
          <p:nvPr/>
        </p:nvSpPr>
        <p:spPr>
          <a:xfrm>
            <a:off x="5203696" y="1397536"/>
            <a:ext cx="2016224" cy="954107"/>
          </a:xfrm>
          <a:prstGeom prst="rect">
            <a:avLst/>
          </a:prstGeom>
          <a:noFill/>
          <a:ln w="25400">
            <a:solidFill>
              <a:srgbClr val="FF0000"/>
            </a:solidFill>
          </a:ln>
        </p:spPr>
        <p:txBody>
          <a:bodyPr wrap="square" rtlCol="0">
            <a:spAutoFit/>
          </a:bodyPr>
          <a:lstStyle/>
          <a:p>
            <a:pPr algn="ctr"/>
            <a:r>
              <a:rPr lang="pt-BR" sz="2800" b="1" dirty="0" smtClean="0">
                <a:solidFill>
                  <a:srgbClr val="333333"/>
                </a:solidFill>
              </a:rPr>
              <a:t>Mas nem sempre!</a:t>
            </a:r>
            <a:endParaRPr lang="pt-BR" sz="2800" b="1" dirty="0">
              <a:solidFill>
                <a:srgbClr val="3333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23"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fig 3 25"/>
          <p:cNvPicPr>
            <a:picLocks noChangeAspect="1" noChangeArrowheads="1"/>
          </p:cNvPicPr>
          <p:nvPr/>
        </p:nvPicPr>
        <p:blipFill>
          <a:blip r:embed="rId3" cstate="print"/>
          <a:srcRect/>
          <a:stretch>
            <a:fillRect/>
          </a:stretch>
        </p:blipFill>
        <p:spPr bwMode="auto">
          <a:xfrm>
            <a:off x="657280" y="1907082"/>
            <a:ext cx="7824415" cy="4950918"/>
          </a:xfrm>
          <a:prstGeom prst="rect">
            <a:avLst/>
          </a:prstGeom>
          <a:noFill/>
          <a:ln w="9525">
            <a:noFill/>
            <a:miter lim="800000"/>
            <a:headEnd/>
            <a:tailEnd/>
          </a:ln>
        </p:spPr>
      </p:pic>
      <p:sp>
        <p:nvSpPr>
          <p:cNvPr id="4" name="Text Box 3"/>
          <p:cNvSpPr txBox="1">
            <a:spLocks noChangeArrowheads="1"/>
          </p:cNvSpPr>
          <p:nvPr/>
        </p:nvSpPr>
        <p:spPr bwMode="auto">
          <a:xfrm>
            <a:off x="2987824" y="2420888"/>
            <a:ext cx="3842719" cy="523220"/>
          </a:xfrm>
          <a:prstGeom prst="rect">
            <a:avLst/>
          </a:prstGeom>
          <a:noFill/>
          <a:ln w="25400">
            <a:solidFill>
              <a:schemeClr val="tx1"/>
            </a:solidFill>
            <a:miter lim="800000"/>
            <a:headEnd type="none" w="sm" len="sm"/>
            <a:tailEnd type="none" w="sm" len="sm"/>
          </a:ln>
        </p:spPr>
        <p:txBody>
          <a:bodyPr wrap="square">
            <a:spAutoFit/>
          </a:bodyPr>
          <a:lstStyle/>
          <a:p>
            <a:pPr fontAlgn="base">
              <a:spcBef>
                <a:spcPct val="0"/>
              </a:spcBef>
              <a:spcAft>
                <a:spcPct val="0"/>
              </a:spcAft>
            </a:pPr>
            <a:r>
              <a:rPr lang="pt-PT" sz="2800" b="1" dirty="0" smtClean="0"/>
              <a:t>Ambientes diferentes</a:t>
            </a:r>
            <a:endParaRPr lang="en-US" sz="2800" b="1" dirty="0">
              <a:solidFill>
                <a:srgbClr val="CC3300"/>
              </a:solidFill>
              <a:latin typeface="Staid Gothic ExtraBold" pitchFamily="2" charset="0"/>
            </a:endParaRPr>
          </a:p>
        </p:txBody>
      </p:sp>
      <p:cxnSp>
        <p:nvCxnSpPr>
          <p:cNvPr id="5" name="Straight Arrow Connector 6"/>
          <p:cNvCxnSpPr>
            <a:cxnSpLocks noChangeShapeType="1"/>
            <a:stCxn id="4" idx="2"/>
          </p:cNvCxnSpPr>
          <p:nvPr/>
        </p:nvCxnSpPr>
        <p:spPr bwMode="auto">
          <a:xfrm flipH="1">
            <a:off x="4149824" y="2944108"/>
            <a:ext cx="759360" cy="646420"/>
          </a:xfrm>
          <a:prstGeom prst="straightConnector1">
            <a:avLst/>
          </a:prstGeom>
          <a:noFill/>
          <a:ln w="57150" algn="ctr">
            <a:solidFill>
              <a:schemeClr val="tx1"/>
            </a:solidFill>
            <a:round/>
            <a:headEnd/>
            <a:tailEnd type="triangle" w="med" len="med"/>
          </a:ln>
        </p:spPr>
      </p:cxnSp>
      <p:cxnSp>
        <p:nvCxnSpPr>
          <p:cNvPr id="6" name="Straight Arrow Connector 8"/>
          <p:cNvCxnSpPr>
            <a:cxnSpLocks noChangeShapeType="1"/>
            <a:stCxn id="4" idx="2"/>
          </p:cNvCxnSpPr>
          <p:nvPr/>
        </p:nvCxnSpPr>
        <p:spPr bwMode="auto">
          <a:xfrm>
            <a:off x="4909184" y="2944108"/>
            <a:ext cx="1679040" cy="1637020"/>
          </a:xfrm>
          <a:prstGeom prst="straightConnector1">
            <a:avLst/>
          </a:prstGeom>
          <a:noFill/>
          <a:ln w="57150" algn="ctr">
            <a:solidFill>
              <a:schemeClr val="tx1"/>
            </a:solidFill>
            <a:round/>
            <a:headEnd type="none" w="sm" len="sm"/>
            <a:tailEnd type="arrow" w="med" len="med"/>
          </a:ln>
        </p:spPr>
      </p:cxnSp>
      <p:sp>
        <p:nvSpPr>
          <p:cNvPr id="8" name="TextBox 7"/>
          <p:cNvSpPr txBox="1"/>
          <p:nvPr/>
        </p:nvSpPr>
        <p:spPr>
          <a:xfrm>
            <a:off x="251520" y="908720"/>
            <a:ext cx="8496944" cy="954107"/>
          </a:xfrm>
          <a:prstGeom prst="rect">
            <a:avLst/>
          </a:prstGeom>
          <a:noFill/>
        </p:spPr>
        <p:txBody>
          <a:bodyPr wrap="square" rtlCol="0">
            <a:spAutoFit/>
          </a:bodyPr>
          <a:lstStyle/>
          <a:p>
            <a:pPr algn="ctr"/>
            <a:r>
              <a:rPr lang="pt-BR" sz="2800" b="1" dirty="0" smtClean="0">
                <a:solidFill>
                  <a:schemeClr val="bg1"/>
                </a:solidFill>
              </a:rPr>
              <a:t>Em outras ocasiões, as linhas de contato são suaves.</a:t>
            </a:r>
          </a:p>
        </p:txBody>
      </p:sp>
      <p:sp>
        <p:nvSpPr>
          <p:cNvPr id="9" name="TextBox 8"/>
          <p:cNvSpPr txBox="1"/>
          <p:nvPr/>
        </p:nvSpPr>
        <p:spPr>
          <a:xfrm>
            <a:off x="323528" y="149808"/>
            <a:ext cx="8424936"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INCONFORMIDADES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fig 4 11"/>
          <p:cNvPicPr>
            <a:picLocks noChangeAspect="1" noChangeArrowheads="1"/>
          </p:cNvPicPr>
          <p:nvPr/>
        </p:nvPicPr>
        <p:blipFill>
          <a:blip r:embed="rId3" cstate="print"/>
          <a:srcRect t="1291" b="928"/>
          <a:stretch>
            <a:fillRect/>
          </a:stretch>
        </p:blipFill>
        <p:spPr bwMode="auto">
          <a:xfrm>
            <a:off x="0" y="0"/>
            <a:ext cx="9144000" cy="6858000"/>
          </a:xfrm>
          <a:prstGeom prst="rect">
            <a:avLst/>
          </a:prstGeom>
          <a:noFill/>
          <a:ln w="57150">
            <a:noFill/>
            <a:miter lim="800000"/>
            <a:headEnd/>
            <a:tailEnd/>
          </a:ln>
        </p:spPr>
      </p:pic>
      <p:sp>
        <p:nvSpPr>
          <p:cNvPr id="5" name="TextBox 4"/>
          <p:cNvSpPr txBox="1"/>
          <p:nvPr/>
        </p:nvSpPr>
        <p:spPr>
          <a:xfrm>
            <a:off x="467544" y="4797153"/>
            <a:ext cx="8064896" cy="2246769"/>
          </a:xfrm>
          <a:prstGeom prst="rect">
            <a:avLst/>
          </a:prstGeom>
          <a:solidFill>
            <a:schemeClr val="bg2">
              <a:lumMod val="60000"/>
              <a:lumOff val="40000"/>
            </a:schemeClr>
          </a:solidFill>
          <a:ln>
            <a:solidFill>
              <a:schemeClr val="tx1"/>
            </a:solidFill>
          </a:ln>
        </p:spPr>
        <p:txBody>
          <a:bodyPr wrap="square" rtlCol="0">
            <a:spAutoFit/>
          </a:bodyPr>
          <a:lstStyle/>
          <a:p>
            <a:pPr algn="ctr"/>
            <a:r>
              <a:rPr lang="pt-BR" sz="2800" b="1" dirty="0" smtClean="0">
                <a:solidFill>
                  <a:srgbClr val="333333"/>
                </a:solidFill>
                <a:effectLst>
                  <a:outerShdw blurRad="38100" dist="38100" dir="2700000" algn="tl">
                    <a:srgbClr val="000000">
                      <a:alpha val="43137"/>
                    </a:srgbClr>
                  </a:outerShdw>
                </a:effectLst>
              </a:rPr>
              <a:t>Os cientistas estão encontrando linhas de contacto planas que não podem ser explicadas por milhões de anos de exposição. Será que essas camadas foram depositadas rapidamente?</a:t>
            </a:r>
            <a:endParaRPr lang="en-US" sz="2800" b="1" dirty="0" smtClean="0">
              <a:solidFill>
                <a:srgbClr val="333333"/>
              </a:solidFill>
              <a:effectLst>
                <a:outerShdw blurRad="38100" dist="38100" dir="2700000" algn="tl">
                  <a:srgbClr val="000000">
                    <a:alpha val="43137"/>
                  </a:srgbClr>
                </a:outerShdw>
              </a:effectLst>
            </a:endParaRPr>
          </a:p>
        </p:txBody>
      </p:sp>
      <p:sp>
        <p:nvSpPr>
          <p:cNvPr id="6" name="TextBox 5"/>
          <p:cNvSpPr txBox="1"/>
          <p:nvPr/>
        </p:nvSpPr>
        <p:spPr>
          <a:xfrm>
            <a:off x="323528" y="149808"/>
            <a:ext cx="8424936"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INCONFORMIDADES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50594" name="Picture 2" descr="Rapid Catastrophic Deposition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512" y="965448"/>
            <a:ext cx="8153400" cy="4865688"/>
          </a:xfrm>
          <a:prstGeom prst="rect">
            <a:avLst/>
          </a:prstGeom>
          <a:noFill/>
          <a:effectLst>
            <a:outerShdw dist="35921" dir="2700000" algn="ctr" rotWithShape="0">
              <a:srgbClr val="808080"/>
            </a:outerShdw>
          </a:effectLst>
        </p:spPr>
      </p:pic>
      <p:sp>
        <p:nvSpPr>
          <p:cNvPr id="750596" name="WordArt 4"/>
          <p:cNvSpPr>
            <a:spLocks noChangeArrowheads="1" noChangeShapeType="1" noTextEdit="1"/>
          </p:cNvSpPr>
          <p:nvPr/>
        </p:nvSpPr>
        <p:spPr bwMode="auto">
          <a:xfrm>
            <a:off x="8116888" y="1879848"/>
            <a:ext cx="8382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pt-PT" sz="3600" dirty="0" smtClean="0">
                <a:solidFill>
                  <a:srgbClr val="333333"/>
                </a:solidFill>
              </a:rPr>
              <a:t>tempo passa</a:t>
            </a:r>
            <a:endParaRPr lang="en-US" sz="3600" kern="10" dirty="0">
              <a:ln w="9525">
                <a:noFill/>
                <a:round/>
                <a:headEnd type="none" w="sm" len="sm"/>
                <a:tailEnd type="none" w="sm" len="sm"/>
              </a:ln>
              <a:solidFill>
                <a:srgbClr val="333333"/>
              </a:solidFill>
              <a:latin typeface="Arial"/>
              <a:cs typeface="Arial"/>
            </a:endParaRPr>
          </a:p>
        </p:txBody>
      </p:sp>
      <p:sp>
        <p:nvSpPr>
          <p:cNvPr id="750597" name="WordArt 5"/>
          <p:cNvSpPr>
            <a:spLocks noChangeArrowheads="1" noChangeShapeType="1" noTextEdit="1"/>
          </p:cNvSpPr>
          <p:nvPr/>
        </p:nvSpPr>
        <p:spPr bwMode="auto">
          <a:xfrm>
            <a:off x="8154988" y="2794248"/>
            <a:ext cx="8382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pt-PT" sz="3600" dirty="0" smtClean="0">
                <a:solidFill>
                  <a:srgbClr val="333333"/>
                </a:solidFill>
              </a:rPr>
              <a:t>tempo passa</a:t>
            </a:r>
            <a:endParaRPr lang="en-US" sz="3600" kern="10" dirty="0">
              <a:ln w="9525">
                <a:noFill/>
                <a:round/>
                <a:headEnd type="none" w="sm" len="sm"/>
                <a:tailEnd type="none" w="sm" len="sm"/>
              </a:ln>
              <a:solidFill>
                <a:srgbClr val="333333"/>
              </a:solidFill>
              <a:latin typeface="Arial"/>
              <a:cs typeface="Arial"/>
            </a:endParaRPr>
          </a:p>
        </p:txBody>
      </p:sp>
      <p:sp>
        <p:nvSpPr>
          <p:cNvPr id="750598" name="WordArt 6"/>
          <p:cNvSpPr>
            <a:spLocks noChangeArrowheads="1" noChangeShapeType="1" noTextEdit="1"/>
          </p:cNvSpPr>
          <p:nvPr/>
        </p:nvSpPr>
        <p:spPr bwMode="auto">
          <a:xfrm>
            <a:off x="8154988" y="3708648"/>
            <a:ext cx="8382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pt-PT" sz="3600" dirty="0" smtClean="0">
                <a:solidFill>
                  <a:srgbClr val="333333"/>
                </a:solidFill>
              </a:rPr>
              <a:t>tempo passa</a:t>
            </a:r>
            <a:endParaRPr lang="en-US" sz="3600" kern="10" dirty="0">
              <a:ln w="9525">
                <a:noFill/>
                <a:round/>
                <a:headEnd type="none" w="sm" len="sm"/>
                <a:tailEnd type="none" w="sm" len="sm"/>
              </a:ln>
              <a:solidFill>
                <a:srgbClr val="333333"/>
              </a:solidFill>
              <a:latin typeface="Arial"/>
              <a:cs typeface="Arial"/>
            </a:endParaRPr>
          </a:p>
        </p:txBody>
      </p:sp>
      <p:sp>
        <p:nvSpPr>
          <p:cNvPr id="750599" name="WordArt 7"/>
          <p:cNvSpPr>
            <a:spLocks noChangeArrowheads="1" noChangeShapeType="1" noTextEdit="1"/>
          </p:cNvSpPr>
          <p:nvPr/>
        </p:nvSpPr>
        <p:spPr bwMode="auto">
          <a:xfrm>
            <a:off x="8154988" y="4699248"/>
            <a:ext cx="8382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pt-PT" sz="3600" dirty="0" smtClean="0">
                <a:solidFill>
                  <a:srgbClr val="333333"/>
                </a:solidFill>
              </a:rPr>
              <a:t>tempo passa</a:t>
            </a:r>
            <a:endParaRPr lang="en-US" sz="3600" kern="10" dirty="0">
              <a:ln w="9525">
                <a:noFill/>
                <a:round/>
                <a:headEnd type="none" w="sm" len="sm"/>
                <a:tailEnd type="none" w="sm" len="sm"/>
              </a:ln>
              <a:solidFill>
                <a:srgbClr val="333333"/>
              </a:solidFill>
              <a:latin typeface="Arial"/>
              <a:cs typeface="Arial"/>
            </a:endParaRPr>
          </a:p>
        </p:txBody>
      </p:sp>
      <p:sp>
        <p:nvSpPr>
          <p:cNvPr id="9" name="Text Box 7"/>
          <p:cNvSpPr txBox="1">
            <a:spLocks noChangeArrowheads="1"/>
          </p:cNvSpPr>
          <p:nvPr/>
        </p:nvSpPr>
        <p:spPr bwMode="auto">
          <a:xfrm rot="17880725">
            <a:off x="-1048555" y="3219557"/>
            <a:ext cx="5254625" cy="461665"/>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2400" b="1" i="1" dirty="0" err="1" smtClean="0">
                <a:solidFill>
                  <a:srgbClr val="000000"/>
                </a:solidFill>
                <a:latin typeface="Arial" pitchFamily="34" charset="0"/>
              </a:rPr>
              <a:t>Deposição</a:t>
            </a:r>
            <a:r>
              <a:rPr lang="en-US" sz="2400" b="1" i="1" dirty="0" smtClean="0">
                <a:solidFill>
                  <a:srgbClr val="000000"/>
                </a:solidFill>
                <a:latin typeface="Arial" pitchFamily="34" charset="0"/>
              </a:rPr>
              <a:t> </a:t>
            </a:r>
            <a:r>
              <a:rPr lang="en-US" sz="2400" b="1" i="1" dirty="0" err="1" smtClean="0">
                <a:solidFill>
                  <a:srgbClr val="000000"/>
                </a:solidFill>
                <a:latin typeface="Arial" pitchFamily="34" charset="0"/>
              </a:rPr>
              <a:t>Catastrófica</a:t>
            </a:r>
            <a:r>
              <a:rPr lang="en-US" sz="2400" b="1" i="1" dirty="0" smtClean="0">
                <a:solidFill>
                  <a:srgbClr val="000000"/>
                </a:solidFill>
                <a:latin typeface="Arial" pitchFamily="34" charset="0"/>
              </a:rPr>
              <a:t> </a:t>
            </a:r>
            <a:r>
              <a:rPr lang="en-US" sz="2400" b="1" i="1" dirty="0" err="1" smtClean="0">
                <a:solidFill>
                  <a:srgbClr val="000000"/>
                </a:solidFill>
                <a:latin typeface="Arial" pitchFamily="34" charset="0"/>
              </a:rPr>
              <a:t>Rápida</a:t>
            </a:r>
            <a:endParaRPr lang="en-US" sz="2400" b="1" i="1" dirty="0">
              <a:solidFill>
                <a:srgbClr val="000000"/>
              </a:solidFill>
              <a:latin typeface="Arial" pitchFamily="34" charset="0"/>
            </a:endParaRPr>
          </a:p>
        </p:txBody>
      </p:sp>
      <p:sp>
        <p:nvSpPr>
          <p:cNvPr id="10" name="Text Box 5"/>
          <p:cNvSpPr txBox="1">
            <a:spLocks noChangeArrowheads="1"/>
          </p:cNvSpPr>
          <p:nvPr/>
        </p:nvSpPr>
        <p:spPr bwMode="auto">
          <a:xfrm>
            <a:off x="323528" y="5805264"/>
            <a:ext cx="8424936" cy="92333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pt-BR" b="1" dirty="0" smtClean="0">
                <a:solidFill>
                  <a:srgbClr val="333333"/>
                </a:solidFill>
                <a:latin typeface="Arial" pitchFamily="34" charset="0"/>
              </a:rPr>
              <a:t>As rochas mostram evidências de catastrófica rápida</a:t>
            </a:r>
            <a:br>
              <a:rPr lang="pt-BR" b="1" dirty="0" smtClean="0">
                <a:solidFill>
                  <a:srgbClr val="333333"/>
                </a:solidFill>
                <a:latin typeface="Arial" pitchFamily="34" charset="0"/>
              </a:rPr>
            </a:br>
            <a:r>
              <a:rPr lang="pt-BR" b="1" dirty="0" smtClean="0">
                <a:solidFill>
                  <a:srgbClr val="333333"/>
                </a:solidFill>
                <a:latin typeface="Arial" pitchFamily="34" charset="0"/>
              </a:rPr>
              <a:t>processos, requerendo pouco tempo para a deposição. O tempo passa entre as camadas sem nenhuma evidência.</a:t>
            </a:r>
            <a:endParaRPr lang="en-US" b="1" dirty="0">
              <a:solidFill>
                <a:srgbClr val="333333"/>
              </a:solidFill>
              <a:latin typeface="Arial" pitchFamily="34" charset="0"/>
            </a:endParaRPr>
          </a:p>
        </p:txBody>
      </p:sp>
      <p:sp>
        <p:nvSpPr>
          <p:cNvPr id="12" name="TextBox 11"/>
          <p:cNvSpPr txBox="1"/>
          <p:nvPr/>
        </p:nvSpPr>
        <p:spPr>
          <a:xfrm>
            <a:off x="323528" y="149808"/>
            <a:ext cx="8424936" cy="923330"/>
          </a:xfrm>
          <a:prstGeom prst="rect">
            <a:avLst/>
          </a:prstGeom>
          <a:noFill/>
        </p:spPr>
        <p:txBody>
          <a:bodyPr wrap="square" rtlCol="0">
            <a:spAutoFit/>
          </a:bodyPr>
          <a:lstStyle/>
          <a:p>
            <a:pPr algn="ctr"/>
            <a:r>
              <a:rPr lang="en-US" sz="5400" dirty="0" smtClean="0">
                <a:solidFill>
                  <a:srgbClr val="333333"/>
                </a:solidFill>
                <a:effectLst>
                  <a:outerShdw blurRad="38100" dist="38100" dir="2700000" algn="tl">
                    <a:srgbClr val="000000">
                      <a:alpha val="43137"/>
                    </a:srgbClr>
                  </a:outerShdw>
                </a:effectLst>
                <a:latin typeface="Arial Black" pitchFamily="34" charset="0"/>
              </a:rPr>
              <a:t>INCONFORMIDADES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7505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750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750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750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6" grpId="0" animBg="1"/>
      <p:bldP spid="750597" grpId="0" animBg="1"/>
      <p:bldP spid="750598" grpId="0" animBg="1"/>
      <p:bldP spid="7505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1026" descr="P0000773"/>
          <p:cNvPicPr>
            <a:picLocks noChangeAspect="1" noChangeArrowheads="1"/>
          </p:cNvPicPr>
          <p:nvPr/>
        </p:nvPicPr>
        <p:blipFill>
          <a:blip r:embed="rId3" cstate="print"/>
          <a:srcRect/>
          <a:stretch>
            <a:fillRect/>
          </a:stretch>
        </p:blipFill>
        <p:spPr bwMode="auto">
          <a:xfrm>
            <a:off x="0" y="-1289"/>
            <a:ext cx="9144000" cy="6860579"/>
          </a:xfrm>
          <a:prstGeom prst="rect">
            <a:avLst/>
          </a:prstGeom>
          <a:noFill/>
          <a:ln w="9525">
            <a:solidFill>
              <a:srgbClr val="FFFFFF"/>
            </a:solidFill>
            <a:miter lim="800000"/>
            <a:headEnd/>
            <a:tailEnd/>
          </a:ln>
          <a:effectLst>
            <a:outerShdw dist="53882" dir="2700000" algn="ctr" rotWithShape="0">
              <a:srgbClr val="B2B2B2"/>
            </a:outerShdw>
          </a:effectLst>
        </p:spPr>
      </p:pic>
      <p:sp>
        <p:nvSpPr>
          <p:cNvPr id="5" name="TextBox 4"/>
          <p:cNvSpPr txBox="1"/>
          <p:nvPr/>
        </p:nvSpPr>
        <p:spPr>
          <a:xfrm>
            <a:off x="467544" y="5013176"/>
            <a:ext cx="8064896" cy="1815882"/>
          </a:xfrm>
          <a:prstGeom prst="rect">
            <a:avLst/>
          </a:prstGeom>
          <a:noFill/>
        </p:spPr>
        <p:txBody>
          <a:bodyPr wrap="square" rtlCol="0">
            <a:spAutoFit/>
          </a:bodyPr>
          <a:lstStyle/>
          <a:p>
            <a:pPr algn="ctr"/>
            <a:r>
              <a:rPr lang="pt-BR" sz="2800" b="1" dirty="0" smtClean="0">
                <a:solidFill>
                  <a:schemeClr val="bg1"/>
                </a:solidFill>
                <a:effectLst>
                  <a:outerShdw blurRad="38100" dist="38100" dir="2700000" algn="tl">
                    <a:srgbClr val="000000">
                      <a:alpha val="43137"/>
                    </a:srgbClr>
                  </a:outerShdw>
                </a:effectLst>
              </a:rPr>
              <a:t>Não há sinais de erosão entre as camadas de rocha. Se elas foram depositados lentamente ao longo de milhões de anos, teríamos esperado para ver alguns. </a:t>
            </a:r>
            <a:r>
              <a:rPr lang="en-US" sz="2800" b="1" dirty="0" smtClean="0">
                <a:solidFill>
                  <a:schemeClr val="bg1"/>
                </a:solidFill>
                <a:effectLst>
                  <a:outerShdw blurRad="38100" dist="38100" dir="2700000" algn="tl">
                    <a:srgbClr val="000000">
                      <a:alpha val="43137"/>
                    </a:srgbClr>
                  </a:outerShdw>
                </a:effectLst>
              </a:rPr>
              <a:t> </a:t>
            </a:r>
          </a:p>
        </p:txBody>
      </p:sp>
      <p:sp>
        <p:nvSpPr>
          <p:cNvPr id="6" name="TextBox 5"/>
          <p:cNvSpPr txBox="1"/>
          <p:nvPr/>
        </p:nvSpPr>
        <p:spPr>
          <a:xfrm>
            <a:off x="323528" y="149808"/>
            <a:ext cx="8424936"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INCONFORMIDADES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1026" descr="P0000773"/>
          <p:cNvPicPr>
            <a:picLocks noChangeAspect="1" noChangeArrowheads="1"/>
          </p:cNvPicPr>
          <p:nvPr/>
        </p:nvPicPr>
        <p:blipFill>
          <a:blip r:embed="rId3" cstate="print"/>
          <a:srcRect/>
          <a:stretch>
            <a:fillRect/>
          </a:stretch>
        </p:blipFill>
        <p:spPr bwMode="auto">
          <a:xfrm>
            <a:off x="0" y="-1289"/>
            <a:ext cx="9144000" cy="6860579"/>
          </a:xfrm>
          <a:prstGeom prst="rect">
            <a:avLst/>
          </a:prstGeom>
          <a:noFill/>
          <a:ln w="9525">
            <a:solidFill>
              <a:srgbClr val="FFFFFF"/>
            </a:solidFill>
            <a:miter lim="800000"/>
            <a:headEnd/>
            <a:tailEnd/>
          </a:ln>
          <a:effectLst>
            <a:outerShdw dist="53882" dir="2700000" algn="ctr" rotWithShape="0">
              <a:srgbClr val="B2B2B2"/>
            </a:outerShdw>
          </a:effectLst>
        </p:spPr>
      </p:pic>
      <p:sp>
        <p:nvSpPr>
          <p:cNvPr id="5" name="TextBox 4"/>
          <p:cNvSpPr txBox="1"/>
          <p:nvPr/>
        </p:nvSpPr>
        <p:spPr>
          <a:xfrm>
            <a:off x="467544" y="5013176"/>
            <a:ext cx="8064896" cy="1384995"/>
          </a:xfrm>
          <a:prstGeom prst="rect">
            <a:avLst/>
          </a:prstGeom>
          <a:noFill/>
        </p:spPr>
        <p:txBody>
          <a:bodyPr wrap="square" rtlCol="0">
            <a:spAutoFit/>
          </a:bodyPr>
          <a:lstStyle/>
          <a:p>
            <a:pPr algn="ctr"/>
            <a:r>
              <a:rPr lang="pt-BR" sz="2800" b="1" dirty="0" smtClean="0">
                <a:solidFill>
                  <a:schemeClr val="bg1"/>
                </a:solidFill>
                <a:effectLst>
                  <a:outerShdw blurRad="38100" dist="38100" dir="2700000" algn="tl">
                    <a:srgbClr val="000000">
                      <a:alpha val="43137"/>
                    </a:srgbClr>
                  </a:outerShdw>
                </a:effectLst>
              </a:rPr>
              <a:t>Camadas sem erosão são mais prováveis de terem sido depositados rapidamente, provavelmente pela ação da água. </a:t>
            </a:r>
            <a:endParaRPr lang="en-US" sz="2800" b="1" dirty="0" smtClean="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23528" y="149808"/>
            <a:ext cx="8424936"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INCONFORMIDADES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2056" y="2681625"/>
            <a:ext cx="7992888" cy="1277273"/>
          </a:xfrm>
          <a:prstGeom prst="rect">
            <a:avLst/>
          </a:prstGeom>
          <a:noFill/>
        </p:spPr>
        <p:txBody>
          <a:bodyPr wrap="square" lIns="91440" tIns="45720" rIns="91440" bIns="45720">
            <a:spAutoFit/>
          </a:bodyPr>
          <a:lstStyle/>
          <a:p>
            <a:pPr algn="ctr"/>
            <a:r>
              <a:rPr lang="en-US" sz="77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1- INTRODUÇÃO</a:t>
            </a:r>
          </a:p>
        </p:txBody>
      </p:sp>
    </p:spTree>
  </p:cSld>
  <p:clrMapOvr>
    <a:masterClrMapping/>
  </p:clrMapOvr>
  <p:transition advClick="0">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1026" descr="P0000773"/>
          <p:cNvPicPr>
            <a:picLocks noChangeAspect="1" noChangeArrowheads="1"/>
          </p:cNvPicPr>
          <p:nvPr/>
        </p:nvPicPr>
        <p:blipFill>
          <a:blip r:embed="rId3" cstate="print"/>
          <a:srcRect/>
          <a:stretch>
            <a:fillRect/>
          </a:stretch>
        </p:blipFill>
        <p:spPr bwMode="auto">
          <a:xfrm>
            <a:off x="0" y="-1289"/>
            <a:ext cx="9144000" cy="6860579"/>
          </a:xfrm>
          <a:prstGeom prst="rect">
            <a:avLst/>
          </a:prstGeom>
          <a:noFill/>
          <a:ln w="9525">
            <a:solidFill>
              <a:srgbClr val="FFFFFF"/>
            </a:solidFill>
            <a:miter lim="800000"/>
            <a:headEnd/>
            <a:tailEnd/>
          </a:ln>
          <a:effectLst>
            <a:outerShdw dist="53882" dir="2700000" algn="ctr" rotWithShape="0">
              <a:srgbClr val="B2B2B2"/>
            </a:outerShdw>
          </a:effectLst>
        </p:spPr>
      </p:pic>
      <p:sp>
        <p:nvSpPr>
          <p:cNvPr id="5" name="TextBox 4"/>
          <p:cNvSpPr txBox="1"/>
          <p:nvPr/>
        </p:nvSpPr>
        <p:spPr>
          <a:xfrm>
            <a:off x="467544" y="5013176"/>
            <a:ext cx="8064896" cy="1384995"/>
          </a:xfrm>
          <a:prstGeom prst="rect">
            <a:avLst/>
          </a:prstGeom>
          <a:noFill/>
        </p:spPr>
        <p:txBody>
          <a:bodyPr wrap="square" rtlCol="0">
            <a:spAutoFit/>
          </a:bodyPr>
          <a:lstStyle/>
          <a:p>
            <a:pPr algn="ctr"/>
            <a:r>
              <a:rPr lang="pt-BR" sz="2800" b="1" dirty="0" smtClean="0">
                <a:solidFill>
                  <a:schemeClr val="bg1"/>
                </a:solidFill>
                <a:effectLst>
                  <a:outerShdw blurRad="38100" dist="38100" dir="2700000" algn="tl">
                    <a:srgbClr val="000000">
                      <a:alpha val="43137"/>
                    </a:srgbClr>
                  </a:outerShdw>
                </a:effectLst>
              </a:rPr>
              <a:t>Um dilúvio em todo o mundo está de acordo com as evidências melhor do que milhões de anos.</a:t>
            </a:r>
            <a:endParaRPr lang="en-US" sz="2800" b="1" dirty="0" smtClean="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23528" y="149808"/>
            <a:ext cx="8424936"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INCONFORMIDADES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1373168" y="2170599"/>
            <a:ext cx="6386616" cy="2554545"/>
          </a:xfrm>
          <a:prstGeom prst="rect">
            <a:avLst/>
          </a:prstGeom>
          <a:noFill/>
        </p:spPr>
        <p:txBody>
          <a:bodyPr wrap="square" lIns="91440" tIns="45720" rIns="91440" bIns="45720">
            <a:spAutoFit/>
          </a:bodyPr>
          <a:lstStyle/>
          <a:p>
            <a:pPr algn="ct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Árvores</a:t>
            </a:r>
            <a:r>
              <a:rPr lang="en-US"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Poliestrato</a:t>
            </a:r>
            <a:endParaRPr lang="en-US"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 Box 12"/>
          <p:cNvSpPr txBox="1">
            <a:spLocks noChangeArrowheads="1"/>
          </p:cNvSpPr>
          <p:nvPr/>
        </p:nvSpPr>
        <p:spPr bwMode="auto">
          <a:xfrm>
            <a:off x="0" y="980728"/>
            <a:ext cx="8763000" cy="1384995"/>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Árvores </a:t>
            </a: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poliestrato </a:t>
            </a: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são </a:t>
            </a: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encontradas </a:t>
            </a: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em </a:t>
            </a: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várias </a:t>
            </a: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partes do mundo.  É </a:t>
            </a: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uma </a:t>
            </a: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árvore que </a:t>
            </a: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atravessa </a:t>
            </a: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por </a:t>
            </a: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vários estratos depois que </a:t>
            </a: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foi </a:t>
            </a: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enterrada.  </a:t>
            </a:r>
            <a:endPar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 name="Group 7"/>
          <p:cNvGrpSpPr/>
          <p:nvPr/>
        </p:nvGrpSpPr>
        <p:grpSpPr>
          <a:xfrm>
            <a:off x="395536" y="2348880"/>
            <a:ext cx="8316416" cy="4509119"/>
            <a:chOff x="827584" y="2348880"/>
            <a:chExt cx="8316416" cy="4509119"/>
          </a:xfrm>
        </p:grpSpPr>
        <p:pic>
          <p:nvPicPr>
            <p:cNvPr id="4" name="Picture 10" descr="France"/>
            <p:cNvPicPr>
              <a:picLocks noChangeAspect="1" noChangeArrowheads="1"/>
            </p:cNvPicPr>
            <p:nvPr/>
          </p:nvPicPr>
          <p:blipFill>
            <a:blip r:embed="rId4" cstate="print"/>
            <a:srcRect/>
            <a:stretch>
              <a:fillRect/>
            </a:stretch>
          </p:blipFill>
          <p:spPr bwMode="auto">
            <a:xfrm>
              <a:off x="827584" y="2366268"/>
              <a:ext cx="8316416" cy="4491731"/>
            </a:xfrm>
            <a:prstGeom prst="rect">
              <a:avLst/>
            </a:prstGeom>
            <a:noFill/>
          </p:spPr>
        </p:pic>
        <p:sp>
          <p:nvSpPr>
            <p:cNvPr id="6" name="Text Box 15"/>
            <p:cNvSpPr txBox="1">
              <a:spLocks noChangeArrowheads="1"/>
            </p:cNvSpPr>
            <p:nvPr/>
          </p:nvSpPr>
          <p:spPr bwMode="auto">
            <a:xfrm>
              <a:off x="6107792" y="2348880"/>
              <a:ext cx="2971800" cy="366713"/>
            </a:xfrm>
            <a:prstGeom prst="rect">
              <a:avLst/>
            </a:prstGeom>
            <a:noFill/>
            <a:ln w="9525">
              <a:noFill/>
              <a:miter lim="800000"/>
              <a:headEnd/>
              <a:tailEnd/>
            </a:ln>
            <a:effectLst/>
          </p:spPr>
          <p:txBody>
            <a:bodyPr>
              <a:spAutoFit/>
            </a:bodyPr>
            <a:lstStyle/>
            <a:p>
              <a:pPr algn="r" fontAlgn="base">
                <a:spcBef>
                  <a:spcPct val="50000"/>
                </a:spcBef>
                <a:spcAft>
                  <a:spcPct val="0"/>
                </a:spcAft>
              </a:pPr>
              <a:r>
                <a:rPr lang="pt-BR" b="1" dirty="0" err="1">
                  <a:solidFill>
                    <a:srgbClr val="000000"/>
                  </a:solidFill>
                </a:rPr>
                <a:t>St</a:t>
              </a:r>
              <a:r>
                <a:rPr lang="pt-BR" b="1" dirty="0">
                  <a:solidFill>
                    <a:srgbClr val="000000"/>
                  </a:solidFill>
                </a:rPr>
                <a:t>.-</a:t>
              </a:r>
              <a:r>
                <a:rPr lang="pt-BR" b="1" dirty="0" err="1">
                  <a:solidFill>
                    <a:srgbClr val="000000"/>
                  </a:solidFill>
                </a:rPr>
                <a:t>Étienne</a:t>
              </a:r>
              <a:r>
                <a:rPr lang="pt-BR" b="1" dirty="0">
                  <a:solidFill>
                    <a:srgbClr val="000000"/>
                  </a:solidFill>
                </a:rPr>
                <a:t>, França</a:t>
              </a:r>
            </a:p>
          </p:txBody>
        </p:sp>
      </p:grpSp>
      <p:sp>
        <p:nvSpPr>
          <p:cNvPr id="7" name="TextBox 6"/>
          <p:cNvSpPr txBox="1"/>
          <p:nvPr/>
        </p:nvSpPr>
        <p:spPr>
          <a:xfrm>
            <a:off x="611560" y="260648"/>
            <a:ext cx="8064896" cy="830997"/>
          </a:xfrm>
          <a:prstGeom prst="rect">
            <a:avLst/>
          </a:prstGeom>
          <a:noFill/>
          <a:effectLst>
            <a:outerShdw blurRad="50800" dist="50800" dir="5400000" algn="ctr" rotWithShape="0">
              <a:srgbClr val="140A00"/>
            </a:outerShdw>
          </a:effectLst>
        </p:spPr>
        <p:txBody>
          <a:bodyPr wrap="square" rtlCol="0">
            <a:spAutoFit/>
          </a:bodyPr>
          <a:lstStyle/>
          <a:p>
            <a:pPr algn="ctr"/>
            <a:r>
              <a:rPr lang="pt-BR" sz="4800" b="1" kern="0" dirty="0" smtClean="0">
                <a:ln w="1905"/>
                <a:solidFill>
                  <a:srgbClr val="FFFFFF"/>
                </a:solidFill>
                <a:effectLst>
                  <a:outerShdw blurRad="38100" dist="38100" dir="2700000" algn="tl">
                    <a:srgbClr val="000000">
                      <a:alpha val="43137"/>
                    </a:srgbClr>
                  </a:outerShdw>
                </a:effectLst>
                <a:latin typeface="Arial Black" pitchFamily="34" charset="0"/>
              </a:rPr>
              <a:t>Árvores Poliestrato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611560" y="260648"/>
            <a:ext cx="8064896" cy="830997"/>
          </a:xfrm>
          <a:prstGeom prst="rect">
            <a:avLst/>
          </a:prstGeom>
          <a:noFill/>
          <a:effectLst>
            <a:outerShdw blurRad="50800" dist="50800" dir="5400000" algn="ctr" rotWithShape="0">
              <a:srgbClr val="140A00"/>
            </a:outerShdw>
          </a:effectLst>
        </p:spPr>
        <p:txBody>
          <a:bodyPr wrap="square" rtlCol="0">
            <a:spAutoFit/>
          </a:bodyPr>
          <a:lstStyle/>
          <a:p>
            <a:pPr algn="ctr"/>
            <a:r>
              <a:rPr lang="pt-BR" sz="4800" b="1" kern="0" dirty="0" smtClean="0">
                <a:ln w="1905"/>
                <a:solidFill>
                  <a:srgbClr val="FFFFFF"/>
                </a:solidFill>
                <a:effectLst>
                  <a:outerShdw blurRad="38100" dist="38100" dir="2700000" algn="tl">
                    <a:srgbClr val="000000">
                      <a:alpha val="43137"/>
                    </a:srgbClr>
                  </a:outerShdw>
                </a:effectLst>
                <a:latin typeface="Arial Black" pitchFamily="34" charset="0"/>
              </a:rPr>
              <a:t>Árvores Poliestrato</a:t>
            </a:r>
          </a:p>
        </p:txBody>
      </p:sp>
      <p:pic>
        <p:nvPicPr>
          <p:cNvPr id="4" name="Picture 2" descr="Polystrate Tree                                                00004D5A&#10;Don's SCSI                     B0109472:"/>
          <p:cNvPicPr>
            <a:picLocks noChangeAspect="1" noChangeArrowheads="1"/>
          </p:cNvPicPr>
          <p:nvPr/>
        </p:nvPicPr>
        <p:blipFill>
          <a:blip r:embed="rId3" cstate="print"/>
          <a:srcRect/>
          <a:stretch>
            <a:fillRect/>
          </a:stretch>
        </p:blipFill>
        <p:spPr bwMode="auto">
          <a:xfrm>
            <a:off x="251520" y="1117888"/>
            <a:ext cx="3977208" cy="5592950"/>
          </a:xfrm>
          <a:prstGeom prst="rect">
            <a:avLst/>
          </a:prstGeom>
          <a:noFill/>
        </p:spPr>
      </p:pic>
      <p:sp>
        <p:nvSpPr>
          <p:cNvPr id="6" name="TextBox 5"/>
          <p:cNvSpPr txBox="1"/>
          <p:nvPr/>
        </p:nvSpPr>
        <p:spPr>
          <a:xfrm>
            <a:off x="4427984" y="1043719"/>
            <a:ext cx="4536504" cy="5909310"/>
          </a:xfrm>
          <a:prstGeom prst="rect">
            <a:avLst/>
          </a:prstGeom>
          <a:noFill/>
        </p:spPr>
        <p:txBody>
          <a:bodyPr wrap="square" rtlCol="0">
            <a:spAutoFit/>
          </a:bodyPr>
          <a:lstStyle/>
          <a:p>
            <a:pPr algn="ctr"/>
            <a:r>
              <a:rPr lang="pt-BR" sz="21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Formação Rápida dos Estratos</a:t>
            </a:r>
          </a:p>
          <a:p>
            <a:endParaRPr lang="pt-BR" sz="2100" b="1"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pt-BR" sz="21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Troncos de árvores petrificados são encontrados frequentemente que atravessam vários estratos que comprovam que as camadas foram depositadas ao mesmo tempo em vez de ao longo de milhões de anos.</a:t>
            </a:r>
          </a:p>
          <a:p>
            <a:endParaRPr lang="pt-BR" sz="2100" b="1"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pt-BR" sz="21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Esta árvore fóssil vertical de 9 metros é uma das centenas encontradas nas proximidades de Cookeville, TN nas minas de carvão Kettles.</a:t>
            </a:r>
          </a:p>
          <a:p>
            <a:endParaRPr lang="pt-BR" sz="2100" b="1"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pt-BR" sz="21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Árvore poliestrato em arenito e carvão.</a:t>
            </a:r>
            <a:endParaRPr lang="en-US" sz="21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dissolve">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dissolve">
                                      <p:cBhvr>
                                        <p:cTn id="2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2" descr="C:\My Documents\Power Point Graphics\polystratetree.jpg"/>
          <p:cNvPicPr>
            <a:picLocks noChangeAspect="1" noChangeArrowheads="1"/>
          </p:cNvPicPr>
          <p:nvPr/>
        </p:nvPicPr>
        <p:blipFill>
          <a:blip r:embed="rId3" cstate="print"/>
          <a:srcRect/>
          <a:stretch>
            <a:fillRect/>
          </a:stretch>
        </p:blipFill>
        <p:spPr bwMode="auto">
          <a:xfrm>
            <a:off x="6219500" y="1124744"/>
            <a:ext cx="2275784" cy="5532575"/>
          </a:xfrm>
          <a:prstGeom prst="rect">
            <a:avLst/>
          </a:prstGeom>
          <a:noFill/>
          <a:ln w="25400">
            <a:solidFill>
              <a:schemeClr val="bg1"/>
            </a:solidFill>
          </a:ln>
        </p:spPr>
      </p:pic>
      <p:pic>
        <p:nvPicPr>
          <p:cNvPr id="6" name="Picture 5" descr="C:\My Documents\Power Point Graphics\polystratetree2.jpg"/>
          <p:cNvPicPr>
            <a:picLocks noChangeAspect="1" noChangeArrowheads="1"/>
          </p:cNvPicPr>
          <p:nvPr/>
        </p:nvPicPr>
        <p:blipFill>
          <a:blip r:embed="rId4" cstate="print"/>
          <a:srcRect/>
          <a:stretch>
            <a:fillRect/>
          </a:stretch>
        </p:blipFill>
        <p:spPr bwMode="auto">
          <a:xfrm>
            <a:off x="251520" y="1124744"/>
            <a:ext cx="4971926" cy="5556143"/>
          </a:xfrm>
          <a:prstGeom prst="rect">
            <a:avLst/>
          </a:prstGeom>
          <a:noFill/>
          <a:ln w="25400">
            <a:solidFill>
              <a:schemeClr val="bg1"/>
            </a:solidFill>
          </a:ln>
        </p:spPr>
      </p:pic>
      <p:sp>
        <p:nvSpPr>
          <p:cNvPr id="8" name="TextBox 7"/>
          <p:cNvSpPr txBox="1"/>
          <p:nvPr/>
        </p:nvSpPr>
        <p:spPr>
          <a:xfrm>
            <a:off x="611560" y="260648"/>
            <a:ext cx="8064896" cy="830997"/>
          </a:xfrm>
          <a:prstGeom prst="rect">
            <a:avLst/>
          </a:prstGeom>
          <a:noFill/>
          <a:effectLst>
            <a:outerShdw blurRad="50800" dist="50800" dir="5400000" algn="ctr" rotWithShape="0">
              <a:srgbClr val="140A00"/>
            </a:outerShdw>
          </a:effectLst>
        </p:spPr>
        <p:txBody>
          <a:bodyPr wrap="square" rtlCol="0">
            <a:spAutoFit/>
          </a:bodyPr>
          <a:lstStyle/>
          <a:p>
            <a:pPr algn="ctr"/>
            <a:r>
              <a:rPr lang="pt-BR" sz="4800" b="1" kern="0" dirty="0" smtClean="0">
                <a:ln w="1905"/>
                <a:solidFill>
                  <a:srgbClr val="FFFFFF"/>
                </a:solidFill>
                <a:effectLst>
                  <a:outerShdw blurRad="38100" dist="38100" dir="2700000" algn="tl">
                    <a:srgbClr val="000000">
                      <a:alpha val="43137"/>
                    </a:srgbClr>
                  </a:outerShdw>
                </a:effectLst>
                <a:latin typeface="Arial Black" pitchFamily="34" charset="0"/>
              </a:rPr>
              <a:t>Árvores Poliestrato</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17696" r="6584"/>
          <a:stretch>
            <a:fillRect/>
          </a:stretch>
        </p:blipFill>
        <p:spPr bwMode="auto">
          <a:xfrm>
            <a:off x="1245050" y="1080120"/>
            <a:ext cx="3312142" cy="5589240"/>
          </a:xfrm>
          <a:prstGeom prst="rect">
            <a:avLst/>
          </a:prstGeom>
          <a:noFill/>
          <a:ln w="28575">
            <a:solidFill>
              <a:schemeClr val="bg1"/>
            </a:solidFill>
            <a:miter lim="800000"/>
            <a:headEnd/>
            <a:tailEnd/>
          </a:ln>
        </p:spPr>
      </p:pic>
      <p:sp>
        <p:nvSpPr>
          <p:cNvPr id="5" name="TextBox 4"/>
          <p:cNvSpPr txBox="1"/>
          <p:nvPr/>
        </p:nvSpPr>
        <p:spPr>
          <a:xfrm>
            <a:off x="5148064" y="1268760"/>
            <a:ext cx="3312368" cy="5016758"/>
          </a:xfrm>
          <a:prstGeom prst="rect">
            <a:avLst/>
          </a:prstGeom>
          <a:noFill/>
        </p:spPr>
        <p:txBody>
          <a:bodyPr wrap="square" rtlCol="0">
            <a:spAutoFit/>
          </a:bodyPr>
          <a:lstStyle/>
          <a:p>
            <a:pPr algn="ctr" fontAlgn="base">
              <a:spcBef>
                <a:spcPct val="0"/>
              </a:spcBef>
              <a:spcAft>
                <a:spcPct val="0"/>
              </a:spcAft>
            </a:pPr>
            <a:r>
              <a:rPr lang="pt-BR" sz="3200" b="1" dirty="0" smtClean="0">
                <a:solidFill>
                  <a:srgbClr val="FFFFFF"/>
                </a:solidFill>
                <a:latin typeface="Arial Black" pitchFamily="34" charset="0"/>
              </a:rPr>
              <a:t>Árvores Poliestrato atravessando várias</a:t>
            </a:r>
            <a:br>
              <a:rPr lang="pt-BR" sz="3200" b="1" dirty="0" smtClean="0">
                <a:solidFill>
                  <a:srgbClr val="FFFFFF"/>
                </a:solidFill>
                <a:latin typeface="Arial Black" pitchFamily="34" charset="0"/>
              </a:rPr>
            </a:br>
            <a:r>
              <a:rPr lang="pt-BR" sz="3200" b="1" dirty="0" smtClean="0">
                <a:solidFill>
                  <a:srgbClr val="FFFFFF"/>
                </a:solidFill>
                <a:latin typeface="Arial Black" pitchFamily="34" charset="0"/>
              </a:rPr>
              <a:t>camadas de estratos certamente mostra enterramento rápido.</a:t>
            </a:r>
            <a:endParaRPr lang="en-US" sz="3200" dirty="0">
              <a:solidFill>
                <a:srgbClr val="000000"/>
              </a:solidFill>
              <a:latin typeface="Arial Black" pitchFamily="34" charset="0"/>
            </a:endParaRPr>
          </a:p>
        </p:txBody>
      </p:sp>
      <p:sp>
        <p:nvSpPr>
          <p:cNvPr id="7" name="TextBox 6"/>
          <p:cNvSpPr txBox="1"/>
          <p:nvPr/>
        </p:nvSpPr>
        <p:spPr>
          <a:xfrm>
            <a:off x="611560" y="260648"/>
            <a:ext cx="8064896" cy="830997"/>
          </a:xfrm>
          <a:prstGeom prst="rect">
            <a:avLst/>
          </a:prstGeom>
          <a:noFill/>
          <a:effectLst>
            <a:outerShdw blurRad="50800" dist="50800" dir="5400000" algn="ctr" rotWithShape="0">
              <a:srgbClr val="140A00"/>
            </a:outerShdw>
          </a:effectLst>
        </p:spPr>
        <p:txBody>
          <a:bodyPr wrap="square" rtlCol="0">
            <a:spAutoFit/>
          </a:bodyPr>
          <a:lstStyle/>
          <a:p>
            <a:pPr algn="ctr"/>
            <a:r>
              <a:rPr lang="pt-BR" sz="4800" b="1" kern="0" dirty="0" smtClean="0">
                <a:ln w="1905"/>
                <a:solidFill>
                  <a:srgbClr val="FFFFFF"/>
                </a:solidFill>
                <a:effectLst>
                  <a:outerShdw blurRad="38100" dist="38100" dir="2700000" algn="tl">
                    <a:srgbClr val="000000">
                      <a:alpha val="43137"/>
                    </a:srgbClr>
                  </a:outerShdw>
                </a:effectLst>
                <a:latin typeface="Arial Black" pitchFamily="34" charset="0"/>
              </a:rPr>
              <a:t>Árvores Poliestrato</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950274" name="Picture 2" descr="http://i62.photobucket.com/albums/h106/Martyrs5/Oct01293.jpg"/>
          <p:cNvPicPr>
            <a:picLocks noChangeAspect="1" noChangeArrowheads="1"/>
          </p:cNvPicPr>
          <p:nvPr/>
        </p:nvPicPr>
        <p:blipFill>
          <a:blip r:embed="rId3" cstate="print"/>
          <a:srcRect/>
          <a:stretch>
            <a:fillRect/>
          </a:stretch>
        </p:blipFill>
        <p:spPr bwMode="auto">
          <a:xfrm>
            <a:off x="791485" y="1138669"/>
            <a:ext cx="7610475" cy="5705476"/>
          </a:xfrm>
          <a:prstGeom prst="rect">
            <a:avLst/>
          </a:prstGeom>
          <a:noFill/>
          <a:ln w="25400">
            <a:solidFill>
              <a:schemeClr val="bg1"/>
            </a:solidFill>
          </a:ln>
        </p:spPr>
      </p:pic>
      <p:sp>
        <p:nvSpPr>
          <p:cNvPr id="7" name="Right Arrow 6"/>
          <p:cNvSpPr/>
          <p:nvPr/>
        </p:nvSpPr>
        <p:spPr>
          <a:xfrm>
            <a:off x="5076056" y="3861048"/>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ight Arrow 7"/>
          <p:cNvSpPr/>
          <p:nvPr/>
        </p:nvSpPr>
        <p:spPr>
          <a:xfrm rot="10800000">
            <a:off x="3131840" y="3933056"/>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ight Arrow 8"/>
          <p:cNvSpPr/>
          <p:nvPr/>
        </p:nvSpPr>
        <p:spPr>
          <a:xfrm>
            <a:off x="683568" y="4221088"/>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p:cNvSpPr txBox="1"/>
          <p:nvPr/>
        </p:nvSpPr>
        <p:spPr>
          <a:xfrm>
            <a:off x="611560" y="260648"/>
            <a:ext cx="8064896" cy="830997"/>
          </a:xfrm>
          <a:prstGeom prst="rect">
            <a:avLst/>
          </a:prstGeom>
          <a:noFill/>
          <a:effectLst>
            <a:outerShdw blurRad="50800" dist="50800" dir="5400000" algn="ctr" rotWithShape="0">
              <a:srgbClr val="140A00"/>
            </a:outerShdw>
          </a:effectLst>
        </p:spPr>
        <p:txBody>
          <a:bodyPr wrap="square" rtlCol="0">
            <a:spAutoFit/>
          </a:bodyPr>
          <a:lstStyle/>
          <a:p>
            <a:pPr algn="ctr"/>
            <a:r>
              <a:rPr lang="pt-BR" sz="4800" b="1" kern="0" dirty="0" smtClean="0">
                <a:ln w="1905"/>
                <a:solidFill>
                  <a:srgbClr val="FFFFFF"/>
                </a:solidFill>
                <a:effectLst>
                  <a:outerShdw blurRad="38100" dist="38100" dir="2700000" algn="tl">
                    <a:srgbClr val="000000">
                      <a:alpha val="43137"/>
                    </a:srgbClr>
                  </a:outerShdw>
                </a:effectLst>
                <a:latin typeface="Arial Black" pitchFamily="34" charset="0"/>
              </a:rPr>
              <a:t>Árvores Poliestrato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Picture 15" descr="Imagem438"/>
          <p:cNvPicPr>
            <a:picLocks noChangeAspect="1" noChangeArrowheads="1"/>
          </p:cNvPicPr>
          <p:nvPr/>
        </p:nvPicPr>
        <p:blipFill>
          <a:blip r:embed="rId4" cstate="print"/>
          <a:srcRect/>
          <a:stretch>
            <a:fillRect/>
          </a:stretch>
        </p:blipFill>
        <p:spPr bwMode="auto">
          <a:xfrm>
            <a:off x="2509838" y="3693368"/>
            <a:ext cx="1985962" cy="3048000"/>
          </a:xfrm>
          <a:prstGeom prst="rect">
            <a:avLst/>
          </a:prstGeom>
          <a:noFill/>
        </p:spPr>
      </p:pic>
      <p:pic>
        <p:nvPicPr>
          <p:cNvPr id="5" name="Picture 16" descr="Imagem439"/>
          <p:cNvPicPr>
            <a:picLocks noChangeAspect="1" noChangeArrowheads="1"/>
          </p:cNvPicPr>
          <p:nvPr/>
        </p:nvPicPr>
        <p:blipFill>
          <a:blip r:embed="rId5" cstate="print"/>
          <a:srcRect/>
          <a:stretch>
            <a:fillRect/>
          </a:stretch>
        </p:blipFill>
        <p:spPr bwMode="auto">
          <a:xfrm>
            <a:off x="6864350" y="597024"/>
            <a:ext cx="1974850" cy="3048000"/>
          </a:xfrm>
          <a:prstGeom prst="rect">
            <a:avLst/>
          </a:prstGeom>
          <a:noFill/>
        </p:spPr>
      </p:pic>
      <p:pic>
        <p:nvPicPr>
          <p:cNvPr id="6" name="Picture 17" descr="Imagem440"/>
          <p:cNvPicPr>
            <a:picLocks noChangeAspect="1" noChangeArrowheads="1"/>
          </p:cNvPicPr>
          <p:nvPr/>
        </p:nvPicPr>
        <p:blipFill>
          <a:blip r:embed="rId6" cstate="print"/>
          <a:srcRect/>
          <a:stretch>
            <a:fillRect/>
          </a:stretch>
        </p:blipFill>
        <p:spPr bwMode="auto">
          <a:xfrm>
            <a:off x="4637088" y="597024"/>
            <a:ext cx="2068512" cy="3048000"/>
          </a:xfrm>
          <a:prstGeom prst="rect">
            <a:avLst/>
          </a:prstGeom>
          <a:noFill/>
        </p:spPr>
      </p:pic>
      <p:pic>
        <p:nvPicPr>
          <p:cNvPr id="7" name="Picture 18" descr="Imagem443"/>
          <p:cNvPicPr>
            <a:picLocks noChangeAspect="1" noChangeArrowheads="1"/>
          </p:cNvPicPr>
          <p:nvPr/>
        </p:nvPicPr>
        <p:blipFill>
          <a:blip r:embed="rId7" cstate="print"/>
          <a:srcRect/>
          <a:stretch>
            <a:fillRect/>
          </a:stretch>
        </p:blipFill>
        <p:spPr bwMode="auto">
          <a:xfrm>
            <a:off x="2487613" y="597024"/>
            <a:ext cx="1970087" cy="3048000"/>
          </a:xfrm>
          <a:prstGeom prst="rect">
            <a:avLst/>
          </a:prstGeom>
          <a:noFill/>
        </p:spPr>
      </p:pic>
      <p:pic>
        <p:nvPicPr>
          <p:cNvPr id="8" name="Picture 19" descr="Imagem444"/>
          <p:cNvPicPr>
            <a:picLocks noChangeAspect="1" noChangeArrowheads="1"/>
          </p:cNvPicPr>
          <p:nvPr/>
        </p:nvPicPr>
        <p:blipFill>
          <a:blip r:embed="rId8" cstate="print"/>
          <a:srcRect/>
          <a:stretch>
            <a:fillRect/>
          </a:stretch>
        </p:blipFill>
        <p:spPr bwMode="auto">
          <a:xfrm>
            <a:off x="254000" y="597024"/>
            <a:ext cx="2049463" cy="3048000"/>
          </a:xfrm>
          <a:prstGeom prst="rect">
            <a:avLst/>
          </a:prstGeom>
          <a:noFill/>
        </p:spPr>
      </p:pic>
      <p:pic>
        <p:nvPicPr>
          <p:cNvPr id="9" name="Picture 21" descr="Imagem426"/>
          <p:cNvPicPr>
            <a:picLocks noChangeAspect="1" noChangeArrowheads="1"/>
          </p:cNvPicPr>
          <p:nvPr/>
        </p:nvPicPr>
        <p:blipFill>
          <a:blip r:embed="rId9" cstate="print"/>
          <a:srcRect/>
          <a:stretch>
            <a:fillRect/>
          </a:stretch>
        </p:blipFill>
        <p:spPr bwMode="auto">
          <a:xfrm>
            <a:off x="261938" y="3693368"/>
            <a:ext cx="2024062" cy="3048000"/>
          </a:xfrm>
          <a:prstGeom prst="rect">
            <a:avLst/>
          </a:prstGeom>
          <a:noFill/>
        </p:spPr>
      </p:pic>
      <p:pic>
        <p:nvPicPr>
          <p:cNvPr id="10" name="Picture 22" descr="Imagem433"/>
          <p:cNvPicPr>
            <a:picLocks noChangeAspect="1" noChangeArrowheads="1"/>
          </p:cNvPicPr>
          <p:nvPr/>
        </p:nvPicPr>
        <p:blipFill>
          <a:blip r:embed="rId10" cstate="print"/>
          <a:srcRect/>
          <a:stretch>
            <a:fillRect/>
          </a:stretch>
        </p:blipFill>
        <p:spPr bwMode="auto">
          <a:xfrm>
            <a:off x="6858000" y="3693368"/>
            <a:ext cx="2051050" cy="3048000"/>
          </a:xfrm>
          <a:prstGeom prst="rect">
            <a:avLst/>
          </a:prstGeom>
          <a:noFill/>
        </p:spPr>
      </p:pic>
      <p:pic>
        <p:nvPicPr>
          <p:cNvPr id="11" name="Picture 23" descr="Imagem446"/>
          <p:cNvPicPr>
            <a:picLocks noChangeAspect="1" noChangeArrowheads="1"/>
          </p:cNvPicPr>
          <p:nvPr/>
        </p:nvPicPr>
        <p:blipFill>
          <a:blip r:embed="rId11" cstate="print"/>
          <a:srcRect/>
          <a:stretch>
            <a:fillRect/>
          </a:stretch>
        </p:blipFill>
        <p:spPr bwMode="auto">
          <a:xfrm>
            <a:off x="4608513" y="3693368"/>
            <a:ext cx="2122487" cy="3048000"/>
          </a:xfrm>
          <a:prstGeom prst="rect">
            <a:avLst/>
          </a:prstGeom>
          <a:noFill/>
        </p:spPr>
      </p:pic>
      <p:sp>
        <p:nvSpPr>
          <p:cNvPr id="12" name="TextBox 11"/>
          <p:cNvSpPr txBox="1"/>
          <p:nvPr/>
        </p:nvSpPr>
        <p:spPr>
          <a:xfrm>
            <a:off x="611560" y="-66293"/>
            <a:ext cx="8064896" cy="830997"/>
          </a:xfrm>
          <a:prstGeom prst="rect">
            <a:avLst/>
          </a:prstGeom>
          <a:noFill/>
          <a:effectLst>
            <a:outerShdw blurRad="50800" dist="50800" dir="5400000" algn="ctr" rotWithShape="0">
              <a:srgbClr val="140A00"/>
            </a:outerShdw>
          </a:effectLst>
        </p:spPr>
        <p:txBody>
          <a:bodyPr wrap="square" rtlCol="0">
            <a:spAutoFit/>
          </a:bodyPr>
          <a:lstStyle/>
          <a:p>
            <a:pPr algn="ctr"/>
            <a:r>
              <a:rPr lang="pt-BR" sz="4800" b="1" kern="0" dirty="0" smtClean="0">
                <a:ln w="1905"/>
                <a:solidFill>
                  <a:srgbClr val="FFFFFF"/>
                </a:solidFill>
                <a:effectLst>
                  <a:outerShdw blurRad="38100" dist="38100" dir="2700000" algn="tl">
                    <a:srgbClr val="000000">
                      <a:alpha val="43137"/>
                    </a:srgbClr>
                  </a:outerShdw>
                </a:effectLst>
                <a:latin typeface="Arial Black" pitchFamily="34" charset="0"/>
              </a:rPr>
              <a:t>Árvores Poliestrato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Picture 4" descr="Poli5"/>
          <p:cNvPicPr>
            <a:picLocks noChangeAspect="1" noChangeArrowheads="1"/>
          </p:cNvPicPr>
          <p:nvPr/>
        </p:nvPicPr>
        <p:blipFill>
          <a:blip r:embed="rId4" cstate="print"/>
          <a:srcRect/>
          <a:stretch>
            <a:fillRect/>
          </a:stretch>
        </p:blipFill>
        <p:spPr bwMode="auto">
          <a:xfrm>
            <a:off x="6682680" y="3779663"/>
            <a:ext cx="1981200" cy="2667000"/>
          </a:xfrm>
          <a:prstGeom prst="rect">
            <a:avLst/>
          </a:prstGeom>
          <a:noFill/>
          <a:effectLst>
            <a:outerShdw blurRad="50800" dist="50800" dir="5400000" algn="ctr" rotWithShape="0">
              <a:srgbClr val="140A00"/>
            </a:outerShdw>
          </a:effectLst>
        </p:spPr>
      </p:pic>
      <p:pic>
        <p:nvPicPr>
          <p:cNvPr id="5" name="Picture 6" descr="Poli1"/>
          <p:cNvPicPr>
            <a:picLocks noChangeAspect="1" noChangeArrowheads="1"/>
          </p:cNvPicPr>
          <p:nvPr/>
        </p:nvPicPr>
        <p:blipFill>
          <a:blip r:embed="rId5" cstate="print"/>
          <a:srcRect/>
          <a:stretch>
            <a:fillRect/>
          </a:stretch>
        </p:blipFill>
        <p:spPr bwMode="auto">
          <a:xfrm>
            <a:off x="6682680" y="579263"/>
            <a:ext cx="2057400" cy="2667000"/>
          </a:xfrm>
          <a:prstGeom prst="rect">
            <a:avLst/>
          </a:prstGeom>
          <a:noFill/>
          <a:effectLst>
            <a:outerShdw blurRad="50800" dist="50800" dir="5400000" algn="ctr" rotWithShape="0">
              <a:srgbClr val="140A00"/>
            </a:outerShdw>
          </a:effectLst>
        </p:spPr>
      </p:pic>
      <p:pic>
        <p:nvPicPr>
          <p:cNvPr id="6" name="Picture 7" descr="Poli2"/>
          <p:cNvPicPr>
            <a:picLocks noChangeAspect="1" noChangeArrowheads="1"/>
          </p:cNvPicPr>
          <p:nvPr/>
        </p:nvPicPr>
        <p:blipFill>
          <a:blip r:embed="rId6" cstate="print"/>
          <a:srcRect/>
          <a:stretch>
            <a:fillRect/>
          </a:stretch>
        </p:blipFill>
        <p:spPr bwMode="auto">
          <a:xfrm>
            <a:off x="3939480" y="655463"/>
            <a:ext cx="2176463" cy="2590800"/>
          </a:xfrm>
          <a:prstGeom prst="rect">
            <a:avLst/>
          </a:prstGeom>
          <a:noFill/>
          <a:effectLst>
            <a:outerShdw blurRad="50800" dist="50800" dir="5400000" algn="ctr" rotWithShape="0">
              <a:srgbClr val="140A00"/>
            </a:outerShdw>
          </a:effectLst>
        </p:spPr>
      </p:pic>
      <p:pic>
        <p:nvPicPr>
          <p:cNvPr id="7" name="Picture 8" descr="Poli3"/>
          <p:cNvPicPr>
            <a:picLocks noChangeAspect="1" noChangeArrowheads="1"/>
          </p:cNvPicPr>
          <p:nvPr/>
        </p:nvPicPr>
        <p:blipFill>
          <a:blip r:embed="rId7" cstate="print"/>
          <a:srcRect/>
          <a:stretch>
            <a:fillRect/>
          </a:stretch>
        </p:blipFill>
        <p:spPr bwMode="auto">
          <a:xfrm>
            <a:off x="434280" y="1965151"/>
            <a:ext cx="3048000" cy="1854200"/>
          </a:xfrm>
          <a:prstGeom prst="rect">
            <a:avLst/>
          </a:prstGeom>
          <a:noFill/>
          <a:effectLst>
            <a:outerShdw blurRad="50800" dist="50800" dir="5400000" algn="ctr" rotWithShape="0">
              <a:srgbClr val="140A00"/>
            </a:outerShdw>
          </a:effectLst>
        </p:spPr>
      </p:pic>
      <p:pic>
        <p:nvPicPr>
          <p:cNvPr id="8" name="Picture 9" descr="Poli4"/>
          <p:cNvPicPr>
            <a:picLocks noChangeAspect="1" noChangeArrowheads="1"/>
          </p:cNvPicPr>
          <p:nvPr/>
        </p:nvPicPr>
        <p:blipFill>
          <a:blip r:embed="rId8" cstate="print"/>
          <a:srcRect/>
          <a:stretch>
            <a:fillRect/>
          </a:stretch>
        </p:blipFill>
        <p:spPr bwMode="auto">
          <a:xfrm>
            <a:off x="3939480" y="3855863"/>
            <a:ext cx="2209800" cy="2590800"/>
          </a:xfrm>
          <a:prstGeom prst="rect">
            <a:avLst/>
          </a:prstGeom>
          <a:noFill/>
          <a:effectLst>
            <a:outerShdw blurRad="50800" dist="50800" dir="5400000" algn="ctr" rotWithShape="0">
              <a:srgbClr val="140A00"/>
            </a:outerShdw>
          </a:effectLst>
        </p:spPr>
      </p:pic>
      <p:sp>
        <p:nvSpPr>
          <p:cNvPr id="9" name="Text Box 10"/>
          <p:cNvSpPr txBox="1">
            <a:spLocks noChangeArrowheads="1"/>
          </p:cNvSpPr>
          <p:nvPr/>
        </p:nvSpPr>
        <p:spPr bwMode="auto">
          <a:xfrm>
            <a:off x="4091880" y="3246263"/>
            <a:ext cx="1676400" cy="366713"/>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b="1">
                <a:solidFill>
                  <a:schemeClr val="bg1"/>
                </a:solidFill>
                <a:effectLst>
                  <a:outerShdw blurRad="38100" dist="38100" dir="2700000" algn="tl">
                    <a:srgbClr val="000000">
                      <a:alpha val="43137"/>
                    </a:srgbClr>
                  </a:outerShdw>
                </a:effectLst>
              </a:rPr>
              <a:t>Canadá</a:t>
            </a:r>
          </a:p>
        </p:txBody>
      </p:sp>
      <p:sp>
        <p:nvSpPr>
          <p:cNvPr id="10" name="Text Box 11"/>
          <p:cNvSpPr txBox="1">
            <a:spLocks noChangeArrowheads="1"/>
          </p:cNvSpPr>
          <p:nvPr/>
        </p:nvSpPr>
        <p:spPr bwMode="auto">
          <a:xfrm>
            <a:off x="6911280" y="3246263"/>
            <a:ext cx="1676400" cy="366713"/>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b="1" dirty="0">
                <a:solidFill>
                  <a:schemeClr val="bg1"/>
                </a:solidFill>
                <a:effectLst>
                  <a:outerShdw blurRad="38100" dist="38100" dir="2700000" algn="tl">
                    <a:srgbClr val="000000">
                      <a:alpha val="43137"/>
                    </a:srgbClr>
                  </a:outerShdw>
                </a:effectLst>
              </a:rPr>
              <a:t>França</a:t>
            </a:r>
          </a:p>
        </p:txBody>
      </p:sp>
      <p:sp>
        <p:nvSpPr>
          <p:cNvPr id="11" name="Text Box 12"/>
          <p:cNvSpPr txBox="1">
            <a:spLocks noChangeArrowheads="1"/>
          </p:cNvSpPr>
          <p:nvPr/>
        </p:nvSpPr>
        <p:spPr bwMode="auto">
          <a:xfrm>
            <a:off x="6377880" y="6446663"/>
            <a:ext cx="2514600" cy="366713"/>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b="1" dirty="0">
                <a:solidFill>
                  <a:schemeClr val="bg1"/>
                </a:solidFill>
                <a:effectLst>
                  <a:outerShdw blurRad="38100" dist="38100" dir="2700000" algn="tl">
                    <a:srgbClr val="000000">
                      <a:alpha val="43137"/>
                    </a:srgbClr>
                  </a:outerShdw>
                </a:effectLst>
              </a:rPr>
              <a:t>Canal </a:t>
            </a:r>
            <a:r>
              <a:rPr lang="pt-BR" b="1" dirty="0" err="1">
                <a:solidFill>
                  <a:schemeClr val="bg1"/>
                </a:solidFill>
                <a:effectLst>
                  <a:outerShdw blurRad="38100" dist="38100" dir="2700000" algn="tl">
                    <a:srgbClr val="000000">
                      <a:alpha val="43137"/>
                    </a:srgbClr>
                  </a:outerShdw>
                </a:effectLst>
              </a:rPr>
              <a:t>Cronford</a:t>
            </a:r>
            <a:endParaRPr lang="pt-BR" b="1" dirty="0">
              <a:solidFill>
                <a:schemeClr val="bg1"/>
              </a:solidFill>
              <a:effectLst>
                <a:outerShdw blurRad="38100" dist="38100" dir="2700000" algn="tl">
                  <a:srgbClr val="000000">
                    <a:alpha val="43137"/>
                  </a:srgbClr>
                </a:outerShdw>
              </a:effectLst>
            </a:endParaRPr>
          </a:p>
        </p:txBody>
      </p:sp>
      <p:sp>
        <p:nvSpPr>
          <p:cNvPr id="12" name="Text Box 13"/>
          <p:cNvSpPr txBox="1">
            <a:spLocks noChangeArrowheads="1"/>
          </p:cNvSpPr>
          <p:nvPr/>
        </p:nvSpPr>
        <p:spPr bwMode="auto">
          <a:xfrm>
            <a:off x="1120080" y="3793951"/>
            <a:ext cx="1676400" cy="366712"/>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b="1" dirty="0">
                <a:solidFill>
                  <a:schemeClr val="bg1"/>
                </a:solidFill>
                <a:effectLst>
                  <a:outerShdw blurRad="38100" dist="38100" dir="2700000" algn="tl">
                    <a:srgbClr val="000000">
                      <a:alpha val="43137"/>
                    </a:srgbClr>
                  </a:outerShdw>
                </a:effectLst>
              </a:rPr>
              <a:t>Canadá</a:t>
            </a:r>
          </a:p>
        </p:txBody>
      </p:sp>
      <p:sp>
        <p:nvSpPr>
          <p:cNvPr id="13" name="Text Box 15"/>
          <p:cNvSpPr txBox="1">
            <a:spLocks noChangeArrowheads="1"/>
          </p:cNvSpPr>
          <p:nvPr/>
        </p:nvSpPr>
        <p:spPr bwMode="auto">
          <a:xfrm>
            <a:off x="4104580" y="6433963"/>
            <a:ext cx="1828800" cy="366713"/>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b="1" dirty="0" smtClean="0">
                <a:solidFill>
                  <a:schemeClr val="bg1"/>
                </a:solidFill>
                <a:effectLst>
                  <a:outerShdw blurRad="38100" dist="38100" dir="2700000" algn="tl">
                    <a:srgbClr val="000000">
                      <a:alpha val="43137"/>
                    </a:srgbClr>
                  </a:outerShdw>
                </a:effectLst>
              </a:rPr>
              <a:t>Alemanha</a:t>
            </a:r>
            <a:endParaRPr lang="pt-BR" b="1" dirty="0">
              <a:solidFill>
                <a:schemeClr val="bg1"/>
              </a:solidFill>
              <a:effectLst>
                <a:outerShdw blurRad="38100" dist="38100" dir="2700000" algn="tl">
                  <a:srgbClr val="000000">
                    <a:alpha val="43137"/>
                  </a:srgbClr>
                </a:outerShdw>
              </a:effectLst>
            </a:endParaRPr>
          </a:p>
        </p:txBody>
      </p:sp>
      <p:pic>
        <p:nvPicPr>
          <p:cNvPr id="14" name="Picture 17" descr="Imagem431"/>
          <p:cNvPicPr>
            <a:picLocks noChangeAspect="1" noChangeArrowheads="1"/>
          </p:cNvPicPr>
          <p:nvPr/>
        </p:nvPicPr>
        <p:blipFill>
          <a:blip r:embed="rId9" cstate="print"/>
          <a:srcRect/>
          <a:stretch>
            <a:fillRect/>
          </a:stretch>
        </p:blipFill>
        <p:spPr bwMode="auto">
          <a:xfrm>
            <a:off x="358080" y="4411488"/>
            <a:ext cx="3048000" cy="2035175"/>
          </a:xfrm>
          <a:prstGeom prst="rect">
            <a:avLst/>
          </a:prstGeom>
          <a:noFill/>
          <a:effectLst>
            <a:outerShdw blurRad="50800" dist="50800" dir="5400000" algn="ctr" rotWithShape="0">
              <a:srgbClr val="140A00"/>
            </a:outerShdw>
          </a:effectLst>
        </p:spPr>
      </p:pic>
      <p:sp>
        <p:nvSpPr>
          <p:cNvPr id="15" name="Text Box 18"/>
          <p:cNvSpPr txBox="1">
            <a:spLocks noChangeArrowheads="1"/>
          </p:cNvSpPr>
          <p:nvPr/>
        </p:nvSpPr>
        <p:spPr bwMode="auto">
          <a:xfrm>
            <a:off x="967680" y="6446663"/>
            <a:ext cx="1828800" cy="366713"/>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b="1" dirty="0" err="1">
                <a:solidFill>
                  <a:schemeClr val="bg1"/>
                </a:solidFill>
                <a:effectLst>
                  <a:outerShdw blurRad="38100" dist="38100" dir="2700000" algn="tl">
                    <a:srgbClr val="000000">
                      <a:alpha val="43137"/>
                    </a:srgbClr>
                  </a:outerShdw>
                </a:effectLst>
              </a:rPr>
              <a:t>E.U.A.</a:t>
            </a:r>
            <a:endParaRPr lang="pt-BR" b="1" dirty="0">
              <a:solidFill>
                <a:schemeClr val="bg1"/>
              </a:solidFill>
              <a:effectLst>
                <a:outerShdw blurRad="38100" dist="38100" dir="2700000" algn="tl">
                  <a:srgbClr val="000000">
                    <a:alpha val="43137"/>
                  </a:srgbClr>
                </a:outerShdw>
              </a:effectLst>
            </a:endParaRPr>
          </a:p>
        </p:txBody>
      </p:sp>
      <p:sp>
        <p:nvSpPr>
          <p:cNvPr id="16" name="Text Box 19"/>
          <p:cNvSpPr txBox="1">
            <a:spLocks noChangeArrowheads="1"/>
          </p:cNvSpPr>
          <p:nvPr/>
        </p:nvSpPr>
        <p:spPr bwMode="auto">
          <a:xfrm>
            <a:off x="107504" y="44624"/>
            <a:ext cx="3672408" cy="1815882"/>
          </a:xfrm>
          <a:prstGeom prst="rect">
            <a:avLst/>
          </a:prstGeom>
          <a:noFill/>
          <a:ln w="9525">
            <a:noFill/>
            <a:miter lim="800000"/>
            <a:headEnd/>
            <a:tailEnd/>
          </a:ln>
          <a:effectLst>
            <a:outerShdw blurRad="50800" dist="50800" dir="5400000" algn="ctr" rotWithShape="0">
              <a:srgbClr val="140A00"/>
            </a:outerShdw>
          </a:effectLst>
        </p:spPr>
        <p:txBody>
          <a:bodyPr wrap="square">
            <a:spAutoFit/>
          </a:bodyPr>
          <a:lstStyle/>
          <a:p>
            <a:pPr algn="ctr" fontAlgn="base">
              <a:spcBef>
                <a:spcPct val="50000"/>
              </a:spcBef>
              <a:spcAft>
                <a:spcPct val="0"/>
              </a:spcAft>
            </a:pP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Árvores poliestrato são </a:t>
            </a: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encontrados </a:t>
            </a: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em muitos </a:t>
            </a: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lugares </a:t>
            </a:r>
            <a:r>
              <a:rPr lang="pt-BR" sz="2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do </a:t>
            </a:r>
            <a:r>
              <a:rPr lang="pt-BR" sz="2800" b="1" dirty="0">
                <a:solidFill>
                  <a:schemeClr val="bg1"/>
                </a:solidFill>
                <a:effectLst>
                  <a:outerShdw blurRad="38100" dist="38100" dir="2700000" algn="tl">
                    <a:srgbClr val="000000">
                      <a:alpha val="43137"/>
                    </a:srgbClr>
                  </a:outerShdw>
                </a:effectLst>
                <a:latin typeface="Arial" pitchFamily="34" charset="0"/>
                <a:cs typeface="Arial" pitchFamily="34" charset="0"/>
              </a:rPr>
              <a:t>mundo.</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Picture 4" descr="Imagem415"/>
          <p:cNvPicPr>
            <a:picLocks noChangeAspect="1" noChangeArrowheads="1"/>
          </p:cNvPicPr>
          <p:nvPr/>
        </p:nvPicPr>
        <p:blipFill>
          <a:blip r:embed="rId4" cstate="print"/>
          <a:srcRect/>
          <a:stretch>
            <a:fillRect/>
          </a:stretch>
        </p:blipFill>
        <p:spPr bwMode="auto">
          <a:xfrm>
            <a:off x="323528" y="1030295"/>
            <a:ext cx="4416499" cy="5888665"/>
          </a:xfrm>
          <a:prstGeom prst="rect">
            <a:avLst/>
          </a:prstGeom>
          <a:noFill/>
          <a:effectLst>
            <a:outerShdw blurRad="50800" dist="50800" dir="5400000" algn="ctr" rotWithShape="0">
              <a:srgbClr val="140A00"/>
            </a:outerShdw>
          </a:effectLst>
        </p:spPr>
      </p:pic>
      <p:sp>
        <p:nvSpPr>
          <p:cNvPr id="5" name="Text Box 5"/>
          <p:cNvSpPr txBox="1">
            <a:spLocks noChangeArrowheads="1"/>
          </p:cNvSpPr>
          <p:nvPr/>
        </p:nvSpPr>
        <p:spPr bwMode="auto">
          <a:xfrm>
            <a:off x="5410200" y="3310582"/>
            <a:ext cx="3505200" cy="3416320"/>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sz="2400" b="1" dirty="0">
                <a:solidFill>
                  <a:schemeClr val="bg1"/>
                </a:solidFill>
                <a:effectLst>
                  <a:outerShdw blurRad="38100" dist="38100" dir="2700000" algn="tl">
                    <a:srgbClr val="000000">
                      <a:alpha val="43137"/>
                    </a:srgbClr>
                  </a:outerShdw>
                </a:effectLst>
                <a:latin typeface="Arial" pitchFamily="34" charset="0"/>
                <a:cs typeface="Arial" pitchFamily="34" charset="0"/>
              </a:rPr>
              <a:t>Desde que os evolucionistas dizem que </a:t>
            </a:r>
            <a:r>
              <a:rPr lang="pt-BR"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os estratos </a:t>
            </a:r>
            <a:r>
              <a:rPr lang="pt-BR" sz="2400" b="1" dirty="0">
                <a:solidFill>
                  <a:schemeClr val="bg1"/>
                </a:solidFill>
                <a:effectLst>
                  <a:outerShdw blurRad="38100" dist="38100" dir="2700000" algn="tl">
                    <a:srgbClr val="000000">
                      <a:alpha val="43137"/>
                    </a:srgbClr>
                  </a:outerShdw>
                </a:effectLst>
                <a:latin typeface="Arial" pitchFamily="34" charset="0"/>
                <a:cs typeface="Arial" pitchFamily="34" charset="0"/>
              </a:rPr>
              <a:t>foram formados muito lentamente, a árvore </a:t>
            </a:r>
            <a:r>
              <a:rPr lang="pt-BR"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poliestrato </a:t>
            </a:r>
            <a:r>
              <a:rPr lang="pt-BR" sz="2400" b="1" dirty="0">
                <a:solidFill>
                  <a:schemeClr val="bg1"/>
                </a:solidFill>
                <a:effectLst>
                  <a:outerShdw blurRad="38100" dist="38100" dir="2700000" algn="tl">
                    <a:srgbClr val="000000">
                      <a:alpha val="43137"/>
                    </a:srgbClr>
                  </a:outerShdw>
                </a:effectLst>
                <a:latin typeface="Arial" pitchFamily="34" charset="0"/>
                <a:cs typeface="Arial" pitchFamily="34" charset="0"/>
              </a:rPr>
              <a:t>é uma prova que os estratos podem ser formados muito rápido.</a:t>
            </a:r>
          </a:p>
        </p:txBody>
      </p:sp>
      <p:sp>
        <p:nvSpPr>
          <p:cNvPr id="6" name="Text Box 6"/>
          <p:cNvSpPr txBox="1">
            <a:spLocks noChangeArrowheads="1"/>
          </p:cNvSpPr>
          <p:nvPr/>
        </p:nvSpPr>
        <p:spPr bwMode="auto">
          <a:xfrm>
            <a:off x="5410200" y="1024582"/>
            <a:ext cx="3505200" cy="2308324"/>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sz="2400" b="1" dirty="0">
                <a:solidFill>
                  <a:schemeClr val="bg1"/>
                </a:solidFill>
                <a:effectLst>
                  <a:outerShdw blurRad="38100" dist="38100" dir="2700000" algn="tl">
                    <a:srgbClr val="000000">
                      <a:alpha val="43137"/>
                    </a:srgbClr>
                  </a:outerShdw>
                </a:effectLst>
                <a:latin typeface="Arial" pitchFamily="34" charset="0"/>
                <a:cs typeface="Arial" pitchFamily="34" charset="0"/>
              </a:rPr>
              <a:t>Você pode imaginar </a:t>
            </a:r>
            <a:r>
              <a:rPr lang="pt-BR"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uma </a:t>
            </a:r>
            <a:r>
              <a:rPr lang="pt-BR" sz="2400" b="1" dirty="0">
                <a:solidFill>
                  <a:schemeClr val="bg1"/>
                </a:solidFill>
                <a:effectLst>
                  <a:outerShdw blurRad="38100" dist="38100" dir="2700000" algn="tl">
                    <a:srgbClr val="000000">
                      <a:alpha val="43137"/>
                    </a:srgbClr>
                  </a:outerShdw>
                </a:effectLst>
                <a:latin typeface="Arial" pitchFamily="34" charset="0"/>
                <a:cs typeface="Arial" pitchFamily="34" charset="0"/>
              </a:rPr>
              <a:t>árvore </a:t>
            </a:r>
            <a:r>
              <a:rPr lang="pt-BR"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morta </a:t>
            </a:r>
            <a:r>
              <a:rPr lang="pt-BR" sz="2400" b="1" dirty="0">
                <a:solidFill>
                  <a:schemeClr val="bg1"/>
                </a:solidFill>
                <a:effectLst>
                  <a:outerShdw blurRad="38100" dist="38100" dir="2700000" algn="tl">
                    <a:srgbClr val="000000">
                      <a:alpha val="43137"/>
                    </a:srgbClr>
                  </a:outerShdw>
                </a:effectLst>
                <a:latin typeface="Arial" pitchFamily="34" charset="0"/>
                <a:cs typeface="Arial" pitchFamily="34" charset="0"/>
              </a:rPr>
              <a:t>ficando em pé por milhões de anos esperando </a:t>
            </a:r>
            <a:r>
              <a:rPr lang="pt-BR"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pt-BR" sz="2400" b="1" dirty="0">
                <a:solidFill>
                  <a:schemeClr val="bg1"/>
                </a:solidFill>
                <a:effectLst>
                  <a:outerShdw blurRad="38100" dist="38100" dir="2700000" algn="tl">
                    <a:srgbClr val="000000">
                      <a:alpha val="43137"/>
                    </a:srgbClr>
                  </a:outerShdw>
                </a:effectLst>
                <a:latin typeface="Arial" pitchFamily="34" charset="0"/>
                <a:cs typeface="Arial" pitchFamily="34" charset="0"/>
              </a:rPr>
              <a:t>ser </a:t>
            </a:r>
            <a:r>
              <a:rPr lang="pt-BR" sz="2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enterrada?</a:t>
            </a:r>
            <a:endParaRPr lang="pt-BR"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extBox 6"/>
          <p:cNvSpPr txBox="1"/>
          <p:nvPr/>
        </p:nvSpPr>
        <p:spPr>
          <a:xfrm>
            <a:off x="611560" y="260648"/>
            <a:ext cx="8064896" cy="830997"/>
          </a:xfrm>
          <a:prstGeom prst="rect">
            <a:avLst/>
          </a:prstGeom>
          <a:noFill/>
          <a:effectLst>
            <a:outerShdw blurRad="50800" dist="50800" dir="5400000" algn="ctr" rotWithShape="0">
              <a:srgbClr val="140A00"/>
            </a:outerShdw>
          </a:effectLst>
        </p:spPr>
        <p:txBody>
          <a:bodyPr wrap="square" rtlCol="0">
            <a:spAutoFit/>
          </a:bodyPr>
          <a:lstStyle/>
          <a:p>
            <a:pPr algn="ctr"/>
            <a:r>
              <a:rPr lang="pt-BR" sz="4800" b="1" kern="0" dirty="0" smtClean="0">
                <a:ln w="1905"/>
                <a:solidFill>
                  <a:schemeClr val="bg1"/>
                </a:solidFill>
                <a:effectLst>
                  <a:outerShdw blurRad="38100" dist="38100" dir="2700000" algn="tl">
                    <a:srgbClr val="000000">
                      <a:alpha val="43137"/>
                    </a:srgbClr>
                  </a:outerShdw>
                </a:effectLst>
                <a:latin typeface="Arial Black" pitchFamily="34" charset="0"/>
              </a:rPr>
              <a:t>Árvores Poliestrato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6"/>
          <p:cNvSpPr txBox="1">
            <a:spLocks noChangeArrowheads="1"/>
          </p:cNvSpPr>
          <p:nvPr/>
        </p:nvSpPr>
        <p:spPr>
          <a:xfrm>
            <a:off x="685800" y="152400"/>
            <a:ext cx="7772400" cy="900336"/>
          </a:xfrm>
          <a:prstGeom prst="rect">
            <a:avLst/>
          </a:prstGeom>
          <a:noFill/>
          <a:ln/>
        </p:spPr>
        <p:txBody>
          <a:bodyPr vert="horz" lIns="91440" tIns="45720" rIns="91440" bIns="45720" rtlCol="0" anchor="ctr">
            <a:normAutofit/>
          </a:bodyPr>
          <a:lstStyle/>
          <a:p>
            <a:pPr algn="ctr">
              <a:spcBef>
                <a:spcPct val="0"/>
              </a:spcBef>
            </a:pPr>
            <a:r>
              <a:rPr lang="en-US" sz="4800" dirty="0" smtClean="0">
                <a:solidFill>
                  <a:prstClr val="white"/>
                </a:solidFill>
                <a:effectLst>
                  <a:outerShdw blurRad="38100" dist="38100" dir="2700000" algn="tl">
                    <a:srgbClr val="000000">
                      <a:alpha val="43137"/>
                    </a:srgbClr>
                  </a:outerShdw>
                </a:effectLst>
                <a:latin typeface="Arial Black" pitchFamily="34" charset="0"/>
              </a:rPr>
              <a:t>INTRODUÇÃO</a:t>
            </a:r>
            <a:endParaRPr lang="en-US" sz="4800" dirty="0">
              <a:solidFill>
                <a:prstClr val="white"/>
              </a:solidFill>
              <a:effectLst>
                <a:outerShdw blurRad="38100" dist="38100" dir="2700000" algn="tl">
                  <a:srgbClr val="000000">
                    <a:alpha val="43137"/>
                  </a:srgbClr>
                </a:outerShdw>
              </a:effectLst>
              <a:latin typeface="Arial Black" pitchFamily="34" charset="0"/>
            </a:endParaRPr>
          </a:p>
        </p:txBody>
      </p:sp>
      <p:sp>
        <p:nvSpPr>
          <p:cNvPr id="7" name="Text Placeholder 10"/>
          <p:cNvSpPr txBox="1">
            <a:spLocks/>
          </p:cNvSpPr>
          <p:nvPr/>
        </p:nvSpPr>
        <p:spPr>
          <a:xfrm>
            <a:off x="323528" y="1412776"/>
            <a:ext cx="8496944" cy="5112568"/>
          </a:xfrm>
          <a:prstGeom prst="rect">
            <a:avLst/>
          </a:prstGeom>
        </p:spPr>
        <p:txBody>
          <a:bodyPr/>
          <a:lstStyle/>
          <a:p>
            <a:pPr marL="342900" indent="-342900" algn="ctr">
              <a:spcBef>
                <a:spcPct val="20000"/>
              </a:spcBef>
              <a:buFont typeface="Arial" pitchFamily="34" charset="0"/>
              <a:buNone/>
              <a:defRPr/>
            </a:pPr>
            <a:r>
              <a:rPr lang="pt-BR" sz="3200" dirty="0" smtClean="0">
                <a:solidFill>
                  <a:prstClr val="white"/>
                </a:solidFill>
                <a:effectLst>
                  <a:outerShdw blurRad="38100" dist="38100" dir="2700000" algn="tl">
                    <a:srgbClr val="000000">
                      <a:alpha val="43137"/>
                    </a:srgbClr>
                  </a:outerShdw>
                </a:effectLst>
                <a:latin typeface="Arial Black" pitchFamily="34" charset="0"/>
              </a:rPr>
              <a:t>A GEOLOGIA (do grego </a:t>
            </a:r>
            <a:r>
              <a:rPr lang="pt-BR" sz="3200" i="1" dirty="0" smtClean="0">
                <a:solidFill>
                  <a:prstClr val="white"/>
                </a:solidFill>
                <a:effectLst>
                  <a:outerShdw blurRad="38100" dist="38100" dir="2700000" algn="tl">
                    <a:srgbClr val="000000">
                      <a:alpha val="43137"/>
                    </a:srgbClr>
                  </a:outerShdw>
                </a:effectLst>
                <a:latin typeface="Arial Black" pitchFamily="34" charset="0"/>
              </a:rPr>
              <a:t>geo</a:t>
            </a:r>
            <a:r>
              <a:rPr lang="pt-BR" sz="3200" dirty="0" smtClean="0">
                <a:solidFill>
                  <a:prstClr val="white"/>
                </a:solidFill>
                <a:effectLst>
                  <a:outerShdw blurRad="38100" dist="38100" dir="2700000" algn="tl">
                    <a:srgbClr val="000000">
                      <a:alpha val="43137"/>
                    </a:srgbClr>
                  </a:outerShdw>
                </a:effectLst>
                <a:latin typeface="Arial Black" pitchFamily="34" charset="0"/>
              </a:rPr>
              <a:t> - terra </a:t>
            </a:r>
            <a:r>
              <a:rPr lang="pt-BR" sz="3200" dirty="0" smtClean="0">
                <a:solidFill>
                  <a:prstClr val="white"/>
                </a:solidFill>
                <a:effectLst>
                  <a:outerShdw blurRad="38100" dist="38100" dir="2700000" algn="tl">
                    <a:srgbClr val="000000">
                      <a:alpha val="43137"/>
                    </a:srgbClr>
                  </a:outerShdw>
                </a:effectLst>
                <a:latin typeface="Arial Black" pitchFamily="34" charset="0"/>
              </a:rPr>
              <a:t>e </a:t>
            </a:r>
            <a:r>
              <a:rPr lang="pt-BR" sz="3200" i="1" dirty="0" smtClean="0">
                <a:solidFill>
                  <a:prstClr val="white"/>
                </a:solidFill>
                <a:effectLst>
                  <a:outerShdw blurRad="38100" dist="38100" dir="2700000" algn="tl">
                    <a:srgbClr val="000000">
                      <a:alpha val="43137"/>
                    </a:srgbClr>
                  </a:outerShdw>
                </a:effectLst>
                <a:latin typeface="Arial Black" pitchFamily="34" charset="0"/>
              </a:rPr>
              <a:t>logos</a:t>
            </a:r>
            <a:r>
              <a:rPr lang="pt-BR" sz="3200" dirty="0" smtClean="0">
                <a:solidFill>
                  <a:prstClr val="white"/>
                </a:solidFill>
                <a:effectLst>
                  <a:outerShdw blurRad="38100" dist="38100" dir="2700000" algn="tl">
                    <a:srgbClr val="000000">
                      <a:alpha val="43137"/>
                    </a:srgbClr>
                  </a:outerShdw>
                </a:effectLst>
                <a:latin typeface="Arial Black" pitchFamily="34" charset="0"/>
              </a:rPr>
              <a:t> </a:t>
            </a:r>
            <a:r>
              <a:rPr lang="pt-BR" sz="3200" dirty="0" smtClean="0">
                <a:solidFill>
                  <a:prstClr val="white"/>
                </a:solidFill>
                <a:effectLst>
                  <a:outerShdw blurRad="38100" dist="38100" dir="2700000" algn="tl">
                    <a:srgbClr val="000000">
                      <a:alpha val="43137"/>
                    </a:srgbClr>
                  </a:outerShdw>
                </a:effectLst>
                <a:latin typeface="Arial Black" pitchFamily="34" charset="0"/>
              </a:rPr>
              <a:t>- </a:t>
            </a:r>
            <a:r>
              <a:rPr lang="pt-BR" sz="3200" dirty="0" smtClean="0">
                <a:solidFill>
                  <a:prstClr val="white"/>
                </a:solidFill>
                <a:effectLst>
                  <a:outerShdw blurRad="38100" dist="38100" dir="2700000" algn="tl">
                    <a:srgbClr val="000000">
                      <a:alpha val="43137"/>
                    </a:srgbClr>
                  </a:outerShdw>
                </a:effectLst>
                <a:latin typeface="Arial Black" pitchFamily="34" charset="0"/>
              </a:rPr>
              <a:t>estudo</a:t>
            </a:r>
            <a:r>
              <a:rPr lang="pt-BR" sz="3200" dirty="0" smtClean="0">
                <a:solidFill>
                  <a:prstClr val="white"/>
                </a:solidFill>
                <a:effectLst>
                  <a:outerShdw blurRad="38100" dist="38100" dir="2700000" algn="tl">
                    <a:srgbClr val="000000">
                      <a:alpha val="43137"/>
                    </a:srgbClr>
                  </a:outerShdw>
                </a:effectLst>
                <a:latin typeface="Arial Black" pitchFamily="34" charset="0"/>
              </a:rPr>
              <a:t>) é a ciência que estuda a </a:t>
            </a:r>
            <a:r>
              <a:rPr lang="pt-BR" sz="3200" dirty="0" smtClean="0">
                <a:solidFill>
                  <a:prstClr val="white"/>
                </a:solidFill>
                <a:effectLst>
                  <a:outerShdw blurRad="38100" dist="38100" dir="2700000" algn="tl">
                    <a:srgbClr val="000000">
                      <a:alpha val="43137"/>
                    </a:srgbClr>
                  </a:outerShdw>
                </a:effectLst>
                <a:latin typeface="Arial Black" pitchFamily="34" charset="0"/>
              </a:rPr>
              <a:t>crosta </a:t>
            </a:r>
            <a:r>
              <a:rPr lang="pt-BR" sz="3200" dirty="0" smtClean="0">
                <a:solidFill>
                  <a:prstClr val="white"/>
                </a:solidFill>
                <a:effectLst>
                  <a:outerShdw blurRad="38100" dist="38100" dir="2700000" algn="tl">
                    <a:srgbClr val="000000">
                      <a:alpha val="43137"/>
                    </a:srgbClr>
                  </a:outerShdw>
                </a:effectLst>
                <a:latin typeface="Arial Black" pitchFamily="34" charset="0"/>
              </a:rPr>
              <a:t>terrestre, a matéria que a compõe, seu mecanismo de formação, as alterações que está experimentando desde sua origem e a textura e estrutura que sua superfície possui atualmente.</a:t>
            </a:r>
            <a:endParaRPr lang="pt-BR" sz="3200" dirty="0">
              <a:solidFill>
                <a:prstClr val="white"/>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 Box 21"/>
          <p:cNvSpPr txBox="1">
            <a:spLocks noChangeArrowheads="1"/>
          </p:cNvSpPr>
          <p:nvPr/>
        </p:nvSpPr>
        <p:spPr bwMode="auto">
          <a:xfrm>
            <a:off x="177800" y="228600"/>
            <a:ext cx="8763000" cy="1077218"/>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sz="3200" b="1" dirty="0">
                <a:solidFill>
                  <a:schemeClr val="bg1"/>
                </a:solidFill>
                <a:effectLst>
                  <a:outerShdw blurRad="38100" dist="38100" dir="2700000" algn="tl">
                    <a:srgbClr val="000000">
                      <a:alpha val="43137"/>
                    </a:srgbClr>
                  </a:outerShdw>
                </a:effectLst>
                <a:latin typeface="Arial" pitchFamily="34" charset="0"/>
                <a:cs typeface="Arial" pitchFamily="34" charset="0"/>
              </a:rPr>
              <a:t>Encaixa-se bem melhor na posição criacionista!</a:t>
            </a:r>
          </a:p>
        </p:txBody>
      </p:sp>
      <p:pic>
        <p:nvPicPr>
          <p:cNvPr id="5" name="Picture 22" descr="Poli-Tree"/>
          <p:cNvPicPr>
            <a:picLocks noChangeAspect="1" noChangeArrowheads="1"/>
          </p:cNvPicPr>
          <p:nvPr/>
        </p:nvPicPr>
        <p:blipFill>
          <a:blip r:embed="rId4" cstate="print"/>
          <a:srcRect/>
          <a:stretch>
            <a:fillRect/>
          </a:stretch>
        </p:blipFill>
        <p:spPr bwMode="auto">
          <a:xfrm>
            <a:off x="0" y="1327150"/>
            <a:ext cx="9144000" cy="5530850"/>
          </a:xfrm>
          <a:prstGeom prst="rect">
            <a:avLst/>
          </a:prstGeom>
          <a:noFill/>
          <a:effectLst>
            <a:outerShdw blurRad="50800" dist="50800" dir="5400000" algn="ctr" rotWithShape="0">
              <a:srgbClr val="140A00"/>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467544" y="2829997"/>
            <a:ext cx="8208912" cy="2262158"/>
          </a:xfrm>
          <a:prstGeom prst="rect">
            <a:avLst/>
          </a:prstGeom>
          <a:noFill/>
        </p:spPr>
        <p:txBody>
          <a:bodyPr wrap="square" lIns="91440" tIns="45720" rIns="91440" bIns="45720">
            <a:spAutoFit/>
          </a:bodyPr>
          <a:lstStyle/>
          <a:p>
            <a:pPr lvl="0" algn="ct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rPr>
              <a:t>Diques</a:t>
            </a:r>
            <a:endParaRPr lang="en-US"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endParaRPr>
          </a:p>
          <a:p>
            <a:pPr algn="ctr"/>
            <a:endParaRPr lang="en-US" sz="61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39552" y="44624"/>
            <a:ext cx="7992888"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DIQUES</a:t>
            </a:r>
          </a:p>
        </p:txBody>
      </p:sp>
      <p:pic>
        <p:nvPicPr>
          <p:cNvPr id="7" name="Picture 6" descr="Picture1a.png"/>
          <p:cNvPicPr>
            <a:picLocks noChangeAspect="1"/>
          </p:cNvPicPr>
          <p:nvPr/>
        </p:nvPicPr>
        <p:blipFill>
          <a:blip r:embed="rId3" cstate="print"/>
          <a:stretch>
            <a:fillRect/>
          </a:stretch>
        </p:blipFill>
        <p:spPr>
          <a:xfrm>
            <a:off x="218225" y="3585426"/>
            <a:ext cx="8707550" cy="3227950"/>
          </a:xfrm>
          <a:prstGeom prst="rect">
            <a:avLst/>
          </a:prstGeom>
        </p:spPr>
      </p:pic>
      <p:sp>
        <p:nvSpPr>
          <p:cNvPr id="6" name="Text Box 3"/>
          <p:cNvSpPr txBox="1">
            <a:spLocks noChangeArrowheads="1"/>
          </p:cNvSpPr>
          <p:nvPr/>
        </p:nvSpPr>
        <p:spPr bwMode="auto">
          <a:xfrm>
            <a:off x="2195736" y="6279703"/>
            <a:ext cx="6704912" cy="461665"/>
          </a:xfrm>
          <a:prstGeom prst="rect">
            <a:avLst/>
          </a:prstGeom>
          <a:solidFill>
            <a:schemeClr val="bg1"/>
          </a:solid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dirty="0" err="1" smtClean="0">
                <a:solidFill>
                  <a:srgbClr val="333333"/>
                </a:solidFill>
                <a:effectLst>
                  <a:outerShdw blurRad="38100" dist="38100" dir="2700000" algn="tl">
                    <a:srgbClr val="000000">
                      <a:alpha val="43137"/>
                    </a:srgbClr>
                  </a:outerShdw>
                </a:effectLst>
                <a:latin typeface="Arial" pitchFamily="34" charset="0"/>
                <a:cs typeface="Arial" pitchFamily="34" charset="0"/>
              </a:rPr>
              <a:t>Diques</a:t>
            </a:r>
            <a:r>
              <a:rPr lang="en-US" sz="2400" b="1" dirty="0" smtClean="0">
                <a:solidFill>
                  <a:srgbClr val="333333"/>
                </a:solidFill>
                <a:effectLst>
                  <a:outerShdw blurRad="38100" dist="38100" dir="2700000" algn="tl">
                    <a:srgbClr val="000000">
                      <a:alpha val="43137"/>
                    </a:srgbClr>
                  </a:outerShdw>
                </a:effectLst>
                <a:latin typeface="Arial" pitchFamily="34" charset="0"/>
                <a:cs typeface="Arial" pitchFamily="34" charset="0"/>
              </a:rPr>
              <a:t> </a:t>
            </a:r>
            <a:r>
              <a:rPr lang="en-US" sz="2400" b="1" dirty="0" err="1" smtClean="0">
                <a:solidFill>
                  <a:srgbClr val="333333"/>
                </a:solidFill>
                <a:effectLst>
                  <a:outerShdw blurRad="38100" dist="38100" dir="2700000" algn="tl">
                    <a:srgbClr val="000000">
                      <a:alpha val="43137"/>
                    </a:srgbClr>
                  </a:outerShdw>
                </a:effectLst>
                <a:latin typeface="Arial" pitchFamily="34" charset="0"/>
                <a:cs typeface="Arial" pitchFamily="34" charset="0"/>
              </a:rPr>
              <a:t>clásticos</a:t>
            </a:r>
            <a:r>
              <a:rPr lang="en-US" sz="2400" b="1" dirty="0" smtClean="0">
                <a:solidFill>
                  <a:srgbClr val="333333"/>
                </a:solidFill>
                <a:effectLst>
                  <a:outerShdw blurRad="38100" dist="38100" dir="2700000" algn="tl">
                    <a:srgbClr val="000000">
                      <a:alpha val="43137"/>
                    </a:srgbClr>
                  </a:outerShdw>
                </a:effectLst>
                <a:latin typeface="Arial" pitchFamily="34" charset="0"/>
                <a:cs typeface="Arial" pitchFamily="34" charset="0"/>
              </a:rPr>
              <a:t> </a:t>
            </a:r>
            <a:r>
              <a:rPr lang="en-US" sz="2400" b="1" dirty="0" err="1" smtClean="0">
                <a:solidFill>
                  <a:srgbClr val="333333"/>
                </a:solidFill>
                <a:effectLst>
                  <a:outerShdw blurRad="38100" dist="38100" dir="2700000" algn="tl">
                    <a:srgbClr val="000000">
                      <a:alpha val="43137"/>
                    </a:srgbClr>
                  </a:outerShdw>
                </a:effectLst>
                <a:latin typeface="Arial" pitchFamily="34" charset="0"/>
                <a:cs typeface="Arial" pitchFamily="34" charset="0"/>
              </a:rPr>
              <a:t>em</a:t>
            </a:r>
            <a:r>
              <a:rPr lang="en-US" sz="2400" b="1" dirty="0" smtClean="0">
                <a:solidFill>
                  <a:srgbClr val="333333"/>
                </a:solidFill>
                <a:effectLst>
                  <a:outerShdw blurRad="38100" dist="38100" dir="2700000" algn="tl">
                    <a:srgbClr val="000000">
                      <a:alpha val="43137"/>
                    </a:srgbClr>
                  </a:outerShdw>
                </a:effectLst>
                <a:latin typeface="Arial" pitchFamily="34" charset="0"/>
                <a:cs typeface="Arial" pitchFamily="34" charset="0"/>
              </a:rPr>
              <a:t> </a:t>
            </a:r>
            <a:r>
              <a:rPr lang="en-US" sz="2400" b="1" dirty="0">
                <a:solidFill>
                  <a:srgbClr val="333333"/>
                </a:solidFill>
                <a:effectLst>
                  <a:outerShdw blurRad="38100" dist="38100" dir="2700000" algn="tl">
                    <a:srgbClr val="000000">
                      <a:alpha val="43137"/>
                    </a:srgbClr>
                  </a:outerShdw>
                </a:effectLst>
                <a:latin typeface="Arial" pitchFamily="34" charset="0"/>
                <a:cs typeface="Arial" pitchFamily="34" charset="0"/>
              </a:rPr>
              <a:t>Rockwall County, Texas</a:t>
            </a:r>
          </a:p>
        </p:txBody>
      </p:sp>
      <p:sp>
        <p:nvSpPr>
          <p:cNvPr id="4" name="TextBox 3"/>
          <p:cNvSpPr txBox="1"/>
          <p:nvPr/>
        </p:nvSpPr>
        <p:spPr>
          <a:xfrm>
            <a:off x="251520" y="1052736"/>
            <a:ext cx="8640960" cy="2246769"/>
          </a:xfrm>
          <a:prstGeom prst="rect">
            <a:avLst/>
          </a:prstGeom>
          <a:noFill/>
        </p:spPr>
        <p:txBody>
          <a:bodyPr wrap="square" rtlCol="0">
            <a:spAutoFit/>
          </a:bodyPr>
          <a:lstStyle/>
          <a:p>
            <a:pPr algn="ctr"/>
            <a:r>
              <a:rPr lang="pt-BR" sz="2800" b="1" dirty="0" smtClean="0">
                <a:solidFill>
                  <a:schemeClr val="bg1"/>
                </a:solidFill>
                <a:latin typeface="Arial" pitchFamily="34" charset="0"/>
                <a:cs typeface="Arial" pitchFamily="34" charset="0"/>
              </a:rPr>
              <a:t>Dique </a:t>
            </a:r>
            <a:r>
              <a:rPr lang="pt-BR" sz="2800" b="1" dirty="0" err="1" smtClean="0">
                <a:solidFill>
                  <a:schemeClr val="bg1"/>
                </a:solidFill>
                <a:latin typeface="Arial" pitchFamily="34" charset="0"/>
                <a:cs typeface="Arial" pitchFamily="34" charset="0"/>
              </a:rPr>
              <a:t>clástico</a:t>
            </a:r>
            <a:r>
              <a:rPr lang="pt-BR" sz="2800" b="1" dirty="0" smtClean="0">
                <a:solidFill>
                  <a:schemeClr val="bg1"/>
                </a:solidFill>
                <a:latin typeface="Arial" pitchFamily="34" charset="0"/>
                <a:cs typeface="Arial" pitchFamily="34" charset="0"/>
              </a:rPr>
              <a:t> é um termo geológico usado para descrever uma invasão de material “estranho” sedimentário (isto é, material sedimentário </a:t>
            </a:r>
            <a:r>
              <a:rPr lang="pt-BR" sz="2800" b="1" dirty="0" err="1" smtClean="0">
                <a:solidFill>
                  <a:schemeClr val="bg1"/>
                </a:solidFill>
                <a:latin typeface="Arial" pitchFamily="34" charset="0"/>
                <a:cs typeface="Arial" pitchFamily="34" charset="0"/>
              </a:rPr>
              <a:t>clástico</a:t>
            </a:r>
            <a:r>
              <a:rPr lang="pt-BR" sz="2800" b="1" dirty="0" smtClean="0">
                <a:solidFill>
                  <a:schemeClr val="bg1"/>
                </a:solidFill>
                <a:latin typeface="Arial" pitchFamily="34" charset="0"/>
                <a:cs typeface="Arial" pitchFamily="34" charset="0"/>
              </a:rPr>
              <a:t> tais como arenito) que preenche fissuras verticais em estratos de sedimento horizontal.     </a:t>
            </a:r>
          </a:p>
        </p:txBody>
      </p:sp>
      <p:sp>
        <p:nvSpPr>
          <p:cNvPr id="10" name="TextBox 9"/>
          <p:cNvSpPr txBox="1"/>
          <p:nvPr/>
        </p:nvSpPr>
        <p:spPr>
          <a:xfrm>
            <a:off x="5130176" y="5244966"/>
            <a:ext cx="1944216" cy="369332"/>
          </a:xfrm>
          <a:prstGeom prst="rect">
            <a:avLst/>
          </a:prstGeom>
          <a:noFill/>
        </p:spPr>
        <p:txBody>
          <a:bodyPr wrap="square" rtlCol="0">
            <a:spAutoFit/>
          </a:bodyPr>
          <a:lstStyle/>
          <a:p>
            <a:r>
              <a:rPr lang="pt-BR" dirty="0" smtClean="0">
                <a:solidFill>
                  <a:schemeClr val="bg1"/>
                </a:solidFill>
                <a:latin typeface="Arial Black" pitchFamily="34" charset="0"/>
              </a:rPr>
              <a:t>ARENTIO</a:t>
            </a:r>
            <a:endParaRPr lang="pt-BR" dirty="0">
              <a:solidFill>
                <a:schemeClr val="bg1"/>
              </a:solidFill>
              <a:latin typeface="Arial Black" pitchFamily="34" charset="0"/>
            </a:endParaRPr>
          </a:p>
        </p:txBody>
      </p:sp>
      <p:sp>
        <p:nvSpPr>
          <p:cNvPr id="11" name="TextBox 10"/>
          <p:cNvSpPr txBox="1"/>
          <p:nvPr/>
        </p:nvSpPr>
        <p:spPr>
          <a:xfrm>
            <a:off x="5292080" y="3825272"/>
            <a:ext cx="1944216" cy="369332"/>
          </a:xfrm>
          <a:prstGeom prst="rect">
            <a:avLst/>
          </a:prstGeom>
          <a:noFill/>
        </p:spPr>
        <p:txBody>
          <a:bodyPr wrap="square" rtlCol="0">
            <a:spAutoFit/>
          </a:bodyPr>
          <a:lstStyle/>
          <a:p>
            <a:r>
              <a:rPr lang="pt-BR" dirty="0" smtClean="0">
                <a:solidFill>
                  <a:schemeClr val="tx1">
                    <a:lumMod val="50000"/>
                  </a:schemeClr>
                </a:solidFill>
                <a:latin typeface="Arial Black" pitchFamily="34" charset="0"/>
              </a:rPr>
              <a:t>CALCÁRIO </a:t>
            </a:r>
            <a:endParaRPr lang="pt-BR" dirty="0">
              <a:solidFill>
                <a:schemeClr val="tx1">
                  <a:lumMod val="50000"/>
                </a:schemeClr>
              </a:solidFill>
              <a:latin typeface="Arial Black" pitchFamily="34" charset="0"/>
            </a:endParaRPr>
          </a:p>
        </p:txBody>
      </p:sp>
      <p:sp>
        <p:nvSpPr>
          <p:cNvPr id="12" name="TextBox 11"/>
          <p:cNvSpPr txBox="1"/>
          <p:nvPr/>
        </p:nvSpPr>
        <p:spPr>
          <a:xfrm rot="20059757">
            <a:off x="451963" y="4479961"/>
            <a:ext cx="1944216" cy="369332"/>
          </a:xfrm>
          <a:prstGeom prst="rect">
            <a:avLst/>
          </a:prstGeom>
          <a:noFill/>
        </p:spPr>
        <p:txBody>
          <a:bodyPr wrap="square" rtlCol="0">
            <a:spAutoFit/>
          </a:bodyPr>
          <a:lstStyle/>
          <a:p>
            <a:r>
              <a:rPr lang="pt-BR" dirty="0" smtClean="0">
                <a:solidFill>
                  <a:schemeClr val="tx1">
                    <a:lumMod val="50000"/>
                  </a:schemeClr>
                </a:solidFill>
                <a:latin typeface="Arial Black" pitchFamily="34" charset="0"/>
              </a:rPr>
              <a:t>CALCÁRIO </a:t>
            </a:r>
            <a:endParaRPr lang="pt-BR" dirty="0">
              <a:solidFill>
                <a:schemeClr val="tx1">
                  <a:lumMod val="50000"/>
                </a:schemeClr>
              </a:solidFill>
              <a:latin typeface="Arial Black" pitchFamily="34" charset="0"/>
            </a:endParaRPr>
          </a:p>
        </p:txBody>
      </p:sp>
      <p:sp>
        <p:nvSpPr>
          <p:cNvPr id="13" name="TextBox 12"/>
          <p:cNvSpPr txBox="1"/>
          <p:nvPr/>
        </p:nvSpPr>
        <p:spPr>
          <a:xfrm rot="20029798">
            <a:off x="1228100" y="5654771"/>
            <a:ext cx="1944216" cy="369332"/>
          </a:xfrm>
          <a:prstGeom prst="rect">
            <a:avLst/>
          </a:prstGeom>
          <a:noFill/>
        </p:spPr>
        <p:txBody>
          <a:bodyPr wrap="square" rtlCol="0">
            <a:spAutoFit/>
          </a:bodyPr>
          <a:lstStyle/>
          <a:p>
            <a:r>
              <a:rPr lang="pt-BR" dirty="0" smtClean="0">
                <a:solidFill>
                  <a:schemeClr val="bg1"/>
                </a:solidFill>
                <a:latin typeface="Arial Black" pitchFamily="34" charset="0"/>
              </a:rPr>
              <a:t>ARENTIO</a:t>
            </a:r>
            <a:endParaRPr lang="pt-BR"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39552" y="44624"/>
            <a:ext cx="7992888"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DIQUES</a:t>
            </a:r>
          </a:p>
        </p:txBody>
      </p:sp>
      <p:sp>
        <p:nvSpPr>
          <p:cNvPr id="4" name="TextBox 3"/>
          <p:cNvSpPr txBox="1"/>
          <p:nvPr/>
        </p:nvSpPr>
        <p:spPr>
          <a:xfrm>
            <a:off x="539552" y="913944"/>
            <a:ext cx="8064896" cy="1938992"/>
          </a:xfrm>
          <a:prstGeom prst="rect">
            <a:avLst/>
          </a:prstGeom>
          <a:noFill/>
        </p:spPr>
        <p:txBody>
          <a:bodyPr wrap="square" rtlCol="0">
            <a:spAutoFit/>
          </a:bodyPr>
          <a:lstStyle/>
          <a:p>
            <a:r>
              <a:rPr lang="pt-BR" sz="3000" b="1" dirty="0" smtClean="0">
                <a:solidFill>
                  <a:schemeClr val="bg1"/>
                </a:solidFill>
                <a:latin typeface="Arial" pitchFamily="34" charset="0"/>
                <a:cs typeface="Arial" pitchFamily="34" charset="0"/>
              </a:rPr>
              <a:t>Estes diques são "paredes de pedra" que podem ser vistos na superfície ou às vezes escondidos logo abaixo da superfície do solo. </a:t>
            </a:r>
            <a:endParaRPr lang="en-US" sz="3000" b="1" dirty="0" smtClean="0">
              <a:solidFill>
                <a:schemeClr val="bg1"/>
              </a:solidFill>
              <a:latin typeface="Arial" pitchFamily="34" charset="0"/>
              <a:cs typeface="Arial" pitchFamily="34" charset="0"/>
            </a:endParaRPr>
          </a:p>
        </p:txBody>
      </p:sp>
      <p:grpSp>
        <p:nvGrpSpPr>
          <p:cNvPr id="12" name="Group 11"/>
          <p:cNvGrpSpPr/>
          <p:nvPr/>
        </p:nvGrpSpPr>
        <p:grpSpPr>
          <a:xfrm>
            <a:off x="1835696" y="3045635"/>
            <a:ext cx="5472608" cy="3479709"/>
            <a:chOff x="755576" y="3068960"/>
            <a:chExt cx="5472608" cy="3479709"/>
          </a:xfrm>
        </p:grpSpPr>
        <p:pic>
          <p:nvPicPr>
            <p:cNvPr id="10" name="Picture 3" descr="Clastic dikes and pipes in State Park"/>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55576" y="3068960"/>
              <a:ext cx="5174862" cy="3479709"/>
            </a:xfrm>
            <a:prstGeom prst="rect">
              <a:avLst/>
            </a:prstGeom>
            <a:solidFill>
              <a:schemeClr val="bg1"/>
            </a:solidFill>
            <a:ln w="9525">
              <a:noFill/>
              <a:miter lim="800000"/>
              <a:headEnd/>
              <a:tailEnd/>
            </a:ln>
          </p:spPr>
        </p:pic>
        <p:sp>
          <p:nvSpPr>
            <p:cNvPr id="11" name="TextBox 10"/>
            <p:cNvSpPr txBox="1"/>
            <p:nvPr/>
          </p:nvSpPr>
          <p:spPr>
            <a:xfrm>
              <a:off x="4283968" y="3645024"/>
              <a:ext cx="1944216" cy="1200329"/>
            </a:xfrm>
            <a:prstGeom prst="rect">
              <a:avLst/>
            </a:prstGeom>
            <a:noFill/>
          </p:spPr>
          <p:txBody>
            <a:bodyPr wrap="square" rtlCol="0">
              <a:spAutoFit/>
            </a:bodyPr>
            <a:lstStyle/>
            <a:p>
              <a:pPr algn="ctr"/>
              <a:r>
                <a:rPr lang="pt-BR" sz="2400" dirty="0" smtClean="0">
                  <a:solidFill>
                    <a:schemeClr val="tx1">
                      <a:lumMod val="50000"/>
                    </a:schemeClr>
                  </a:solidFill>
                  <a:latin typeface="Arial Black" pitchFamily="34" charset="0"/>
                </a:rPr>
                <a:t>Diques </a:t>
              </a:r>
            </a:p>
            <a:p>
              <a:pPr algn="ctr"/>
              <a:r>
                <a:rPr lang="pt-BR" sz="2400" dirty="0" smtClean="0">
                  <a:solidFill>
                    <a:schemeClr val="tx1">
                      <a:lumMod val="50000"/>
                    </a:schemeClr>
                  </a:solidFill>
                  <a:latin typeface="Arial Black" pitchFamily="34" charset="0"/>
                </a:rPr>
                <a:t>e </a:t>
              </a:r>
            </a:p>
            <a:p>
              <a:pPr algn="ctr"/>
              <a:r>
                <a:rPr lang="pt-BR" sz="2400" dirty="0" smtClean="0">
                  <a:solidFill>
                    <a:schemeClr val="tx1">
                      <a:lumMod val="50000"/>
                    </a:schemeClr>
                  </a:solidFill>
                  <a:latin typeface="Arial Black" pitchFamily="34" charset="0"/>
                </a:rPr>
                <a:t>“</a:t>
              </a:r>
              <a:r>
                <a:rPr lang="pt-BR" sz="2400" dirty="0" err="1" smtClean="0">
                  <a:solidFill>
                    <a:schemeClr val="tx1">
                      <a:lumMod val="50000"/>
                    </a:schemeClr>
                  </a:solidFill>
                  <a:latin typeface="Arial Black" pitchFamily="34" charset="0"/>
                </a:rPr>
                <a:t>Pipes</a:t>
              </a:r>
              <a:r>
                <a:rPr lang="pt-BR" sz="2400" dirty="0" smtClean="0">
                  <a:solidFill>
                    <a:schemeClr val="tx1">
                      <a:lumMod val="50000"/>
                    </a:schemeClr>
                  </a:solidFill>
                  <a:latin typeface="Arial Black" pitchFamily="34" charset="0"/>
                </a:rPr>
                <a:t>”</a:t>
              </a:r>
              <a:endParaRPr lang="pt-BR" sz="2400" dirty="0">
                <a:solidFill>
                  <a:schemeClr val="tx1">
                    <a:lumMod val="50000"/>
                  </a:schemeClr>
                </a:solidFill>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39552" y="44624"/>
            <a:ext cx="7992888"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DIQUES</a:t>
            </a:r>
          </a:p>
        </p:txBody>
      </p:sp>
      <p:sp>
        <p:nvSpPr>
          <p:cNvPr id="4" name="TextBox 3"/>
          <p:cNvSpPr txBox="1"/>
          <p:nvPr/>
        </p:nvSpPr>
        <p:spPr>
          <a:xfrm>
            <a:off x="251520" y="1196752"/>
            <a:ext cx="8640960" cy="2862322"/>
          </a:xfrm>
          <a:prstGeom prst="rect">
            <a:avLst/>
          </a:prstGeom>
          <a:noFill/>
        </p:spPr>
        <p:txBody>
          <a:bodyPr wrap="square" rtlCol="0">
            <a:spAutoFit/>
          </a:bodyPr>
          <a:lstStyle/>
          <a:p>
            <a:r>
              <a:rPr lang="pt-BR" sz="3000" b="1" dirty="0" smtClean="0">
                <a:solidFill>
                  <a:schemeClr val="bg1"/>
                </a:solidFill>
                <a:latin typeface="Arial" pitchFamily="34" charset="0"/>
                <a:cs typeface="Arial" pitchFamily="34" charset="0"/>
              </a:rPr>
              <a:t>Diques </a:t>
            </a:r>
            <a:r>
              <a:rPr lang="pt-BR" sz="3000" b="1" dirty="0" err="1" smtClean="0">
                <a:solidFill>
                  <a:schemeClr val="bg1"/>
                </a:solidFill>
                <a:latin typeface="Arial" pitchFamily="34" charset="0"/>
                <a:cs typeface="Arial" pitchFamily="34" charset="0"/>
              </a:rPr>
              <a:t>clásticos</a:t>
            </a:r>
            <a:r>
              <a:rPr lang="pt-BR" sz="3000" b="1" dirty="0" smtClean="0">
                <a:solidFill>
                  <a:schemeClr val="bg1"/>
                </a:solidFill>
                <a:latin typeface="Arial" pitchFamily="34" charset="0"/>
                <a:cs typeface="Arial" pitchFamily="34" charset="0"/>
              </a:rPr>
              <a:t> podem variar em espessura de algumas polegadas a diversos pés ou mais; sua altura pode variar de dez pés de uma centena de pés ou mais; e seu comprimento pode ser a poucas quilômetros de comprimento. </a:t>
            </a:r>
            <a:endParaRPr lang="en-US" sz="3000" b="1" dirty="0" smtClean="0">
              <a:solidFill>
                <a:schemeClr val="bg1"/>
              </a:solidFill>
              <a:latin typeface="Arial" pitchFamily="34" charset="0"/>
              <a:cs typeface="Arial" pitchFamily="34" charset="0"/>
            </a:endParaRPr>
          </a:p>
        </p:txBody>
      </p:sp>
      <p:pic>
        <p:nvPicPr>
          <p:cNvPr id="8" name="Picture 2" descr="http://maps.unomaha.edu/maher/GEOL3300/week1/BNPclasticdike.jpg"/>
          <p:cNvPicPr>
            <a:picLocks noChangeAspect="1" noChangeArrowheads="1"/>
          </p:cNvPicPr>
          <p:nvPr/>
        </p:nvPicPr>
        <p:blipFill>
          <a:blip r:embed="rId3" cstate="print"/>
          <a:srcRect/>
          <a:stretch>
            <a:fillRect/>
          </a:stretch>
        </p:blipFill>
        <p:spPr bwMode="auto">
          <a:xfrm>
            <a:off x="971600" y="4049688"/>
            <a:ext cx="7200800" cy="28083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39552" y="44624"/>
            <a:ext cx="7992888"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DIQUES</a:t>
            </a:r>
          </a:p>
        </p:txBody>
      </p:sp>
      <p:sp>
        <p:nvSpPr>
          <p:cNvPr id="4" name="TextBox 3"/>
          <p:cNvSpPr txBox="1"/>
          <p:nvPr/>
        </p:nvSpPr>
        <p:spPr>
          <a:xfrm>
            <a:off x="179512" y="1124744"/>
            <a:ext cx="8712968" cy="2400657"/>
          </a:xfrm>
          <a:prstGeom prst="rect">
            <a:avLst/>
          </a:prstGeom>
          <a:noFill/>
        </p:spPr>
        <p:txBody>
          <a:bodyPr wrap="square" rtlCol="0">
            <a:spAutoFit/>
          </a:bodyPr>
          <a:lstStyle/>
          <a:p>
            <a:pPr algn="ctr"/>
            <a:r>
              <a:rPr lang="pt-BR" sz="3000" b="1" dirty="0" smtClean="0">
                <a:solidFill>
                  <a:schemeClr val="bg1"/>
                </a:solidFill>
                <a:latin typeface="Arial" pitchFamily="34" charset="0"/>
                <a:cs typeface="Arial" pitchFamily="34" charset="0"/>
              </a:rPr>
              <a:t>Com base nas evidências, parece que o sedimento </a:t>
            </a:r>
            <a:r>
              <a:rPr lang="pt-BR" sz="3000" b="1" dirty="0" err="1" smtClean="0">
                <a:solidFill>
                  <a:schemeClr val="bg1"/>
                </a:solidFill>
                <a:latin typeface="Arial" pitchFamily="34" charset="0"/>
                <a:cs typeface="Arial" pitchFamily="34" charset="0"/>
              </a:rPr>
              <a:t>clástico</a:t>
            </a:r>
            <a:r>
              <a:rPr lang="pt-BR" sz="3000" b="1" dirty="0" smtClean="0">
                <a:solidFill>
                  <a:schemeClr val="bg1"/>
                </a:solidFill>
                <a:latin typeface="Arial" pitchFamily="34" charset="0"/>
                <a:cs typeface="Arial" pitchFamily="34" charset="0"/>
              </a:rPr>
              <a:t> era uma lama saturada, não consolidada (A), quando foi espremida através de fendas de mais firme sedimentos sobrejacente (B), para depois solidificar (C).</a:t>
            </a:r>
          </a:p>
        </p:txBody>
      </p:sp>
      <p:pic>
        <p:nvPicPr>
          <p:cNvPr id="6" name="Picture 5" descr="índice1.png"/>
          <p:cNvPicPr>
            <a:picLocks noChangeAspect="1"/>
          </p:cNvPicPr>
          <p:nvPr/>
        </p:nvPicPr>
        <p:blipFill>
          <a:blip r:embed="rId3" cstate="print"/>
          <a:stretch>
            <a:fillRect/>
          </a:stretch>
        </p:blipFill>
        <p:spPr>
          <a:xfrm>
            <a:off x="816536" y="3641352"/>
            <a:ext cx="7488832" cy="3033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39552" y="44624"/>
            <a:ext cx="7992888"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DIQUES</a:t>
            </a:r>
          </a:p>
        </p:txBody>
      </p:sp>
      <p:sp>
        <p:nvSpPr>
          <p:cNvPr id="4" name="TextBox 3"/>
          <p:cNvSpPr txBox="1"/>
          <p:nvPr/>
        </p:nvSpPr>
        <p:spPr>
          <a:xfrm>
            <a:off x="539552" y="1412776"/>
            <a:ext cx="8352928" cy="4247317"/>
          </a:xfrm>
          <a:prstGeom prst="rect">
            <a:avLst/>
          </a:prstGeom>
          <a:noFill/>
        </p:spPr>
        <p:txBody>
          <a:bodyPr wrap="square" rtlCol="0">
            <a:spAutoFit/>
          </a:bodyPr>
          <a:lstStyle/>
          <a:p>
            <a:r>
              <a:rPr lang="pt-BR" sz="3000" b="1" dirty="0" smtClean="0">
                <a:solidFill>
                  <a:schemeClr val="bg1"/>
                </a:solidFill>
                <a:latin typeface="Arial" pitchFamily="34" charset="0"/>
                <a:cs typeface="Arial" pitchFamily="34" charset="0"/>
              </a:rPr>
              <a:t>Pode-se razoavelmente concluir que camada fonte origem não teve tempo de endurecer antes de ser apertada, tal evento provavelmente ocorreu                         durante a atividade                             tectônica massiva                                        tais como a elevação                           continental na última                                  fase do dilúvio mundial.</a:t>
            </a:r>
            <a:endParaRPr lang="en-US" sz="3000" b="1" dirty="0" smtClean="0">
              <a:solidFill>
                <a:schemeClr val="bg1"/>
              </a:solidFill>
              <a:latin typeface="Arial" pitchFamily="34" charset="0"/>
              <a:cs typeface="Arial" pitchFamily="34" charset="0"/>
            </a:endParaRPr>
          </a:p>
        </p:txBody>
      </p:sp>
      <p:pic>
        <p:nvPicPr>
          <p:cNvPr id="6" name="Picture 5" descr="Picture2ba.jpg"/>
          <p:cNvPicPr>
            <a:picLocks noChangeAspect="1"/>
          </p:cNvPicPr>
          <p:nvPr/>
        </p:nvPicPr>
        <p:blipFill>
          <a:blip r:embed="rId3" cstate="print"/>
          <a:stretch>
            <a:fillRect/>
          </a:stretch>
        </p:blipFill>
        <p:spPr>
          <a:xfrm>
            <a:off x="5004048" y="2924944"/>
            <a:ext cx="3707014" cy="3645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39552" y="44624"/>
            <a:ext cx="7992888" cy="923330"/>
          </a:xfrm>
          <a:prstGeom prst="rect">
            <a:avLst/>
          </a:prstGeom>
          <a:noFill/>
        </p:spPr>
        <p:txBody>
          <a:bodyPr wrap="square" rtlCol="0">
            <a:spAutoFit/>
          </a:bodyPr>
          <a:lstStyle/>
          <a:p>
            <a:pPr algn="ctr"/>
            <a:r>
              <a:rPr lang="en-US" sz="5400" dirty="0" smtClean="0">
                <a:solidFill>
                  <a:schemeClr val="bg1"/>
                </a:solidFill>
                <a:effectLst>
                  <a:outerShdw blurRad="38100" dist="38100" dir="2700000" algn="tl">
                    <a:srgbClr val="000000">
                      <a:alpha val="43137"/>
                    </a:srgbClr>
                  </a:outerShdw>
                </a:effectLst>
                <a:latin typeface="Arial Black" pitchFamily="34" charset="0"/>
              </a:rPr>
              <a:t>DIQUES</a:t>
            </a:r>
          </a:p>
        </p:txBody>
      </p:sp>
      <p:sp>
        <p:nvSpPr>
          <p:cNvPr id="4" name="TextBox 3"/>
          <p:cNvSpPr txBox="1"/>
          <p:nvPr/>
        </p:nvSpPr>
        <p:spPr>
          <a:xfrm>
            <a:off x="716712" y="1268760"/>
            <a:ext cx="7704856" cy="1938992"/>
          </a:xfrm>
          <a:prstGeom prst="rect">
            <a:avLst/>
          </a:prstGeom>
          <a:noFill/>
        </p:spPr>
        <p:txBody>
          <a:bodyPr wrap="square" rtlCol="0">
            <a:spAutoFit/>
          </a:bodyPr>
          <a:lstStyle/>
          <a:p>
            <a:pPr algn="ctr"/>
            <a:r>
              <a:rPr lang="pt-BR" sz="3000" b="1" dirty="0" smtClean="0">
                <a:solidFill>
                  <a:schemeClr val="bg1"/>
                </a:solidFill>
                <a:latin typeface="Arial" pitchFamily="34" charset="0"/>
                <a:cs typeface="Arial" pitchFamily="34" charset="0"/>
              </a:rPr>
              <a:t>Circundante sedimentos posteriormente foram erodidos pela rápida, “chapa-tipo”, a erosão consistente com a drenagem de águas da inundação.</a:t>
            </a:r>
            <a:endParaRPr lang="en-US" sz="3000" b="1" dirty="0" smtClean="0">
              <a:solidFill>
                <a:schemeClr val="bg1"/>
              </a:solidFill>
              <a:latin typeface="Arial" pitchFamily="34" charset="0"/>
              <a:cs typeface="Arial" pitchFamily="34" charset="0"/>
            </a:endParaRPr>
          </a:p>
        </p:txBody>
      </p:sp>
      <p:pic>
        <p:nvPicPr>
          <p:cNvPr id="13" name="Picture 12" descr="http://creationsciencetoday.com/_images/20-clastic-dikes.jpg"/>
          <p:cNvPicPr>
            <a:picLocks noChangeAspect="1" noChangeArrowheads="1"/>
          </p:cNvPicPr>
          <p:nvPr/>
        </p:nvPicPr>
        <p:blipFill>
          <a:blip r:embed="rId3" cstate="print"/>
          <a:srcRect/>
          <a:stretch>
            <a:fillRect/>
          </a:stretch>
        </p:blipFill>
        <p:spPr bwMode="auto">
          <a:xfrm>
            <a:off x="2885336" y="3220071"/>
            <a:ext cx="3363838" cy="36379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1373168" y="2609617"/>
            <a:ext cx="6386616" cy="1323439"/>
          </a:xfrm>
          <a:prstGeom prst="rect">
            <a:avLst/>
          </a:prstGeom>
          <a:noFill/>
        </p:spPr>
        <p:txBody>
          <a:bodyPr wrap="square" lIns="91440" tIns="45720" rIns="91440" bIns="45720">
            <a:spAutoFit/>
          </a:bodyPr>
          <a:lstStyle/>
          <a:p>
            <a:pPr algn="ct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Meteoritos</a:t>
            </a:r>
            <a:endParaRPr lang="en-US"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17122" name="Picture 2" descr="https://i.ytimg.com/vi/lHrNmd38juo/maxresdefault.jpg"/>
          <p:cNvPicPr>
            <a:picLocks noChangeAspect="1" noChangeArrowheads="1"/>
          </p:cNvPicPr>
          <p:nvPr/>
        </p:nvPicPr>
        <p:blipFill>
          <a:blip r:embed="rId4" cstate="print"/>
          <a:srcRect/>
          <a:stretch>
            <a:fillRect/>
          </a:stretch>
        </p:blipFill>
        <p:spPr bwMode="auto">
          <a:xfrm>
            <a:off x="0" y="1"/>
            <a:ext cx="10303643" cy="6858000"/>
          </a:xfrm>
          <a:prstGeom prst="rect">
            <a:avLst/>
          </a:prstGeom>
          <a:noFill/>
        </p:spPr>
      </p:pic>
      <p:pic>
        <p:nvPicPr>
          <p:cNvPr id="5" name="Picture 2" descr="http://www.planetbrey.com/meteorite_images/pultuskpeas_thumb.jpg"/>
          <p:cNvPicPr>
            <a:picLocks noChangeAspect="1" noChangeArrowheads="1"/>
          </p:cNvPicPr>
          <p:nvPr/>
        </p:nvPicPr>
        <p:blipFill>
          <a:blip r:embed="rId5" cstate="print"/>
          <a:srcRect/>
          <a:stretch>
            <a:fillRect/>
          </a:stretch>
        </p:blipFill>
        <p:spPr bwMode="auto">
          <a:xfrm>
            <a:off x="107504" y="5026868"/>
            <a:ext cx="3514725" cy="1714500"/>
          </a:xfrm>
          <a:prstGeom prst="rect">
            <a:avLst/>
          </a:prstGeom>
          <a:noFill/>
        </p:spPr>
      </p:pic>
      <p:sp>
        <p:nvSpPr>
          <p:cNvPr id="6" name="TextBox 5"/>
          <p:cNvSpPr txBox="1"/>
          <p:nvPr/>
        </p:nvSpPr>
        <p:spPr>
          <a:xfrm>
            <a:off x="323528" y="44624"/>
            <a:ext cx="2952328" cy="4893647"/>
          </a:xfrm>
          <a:prstGeom prst="rect">
            <a:avLst/>
          </a:prstGeom>
          <a:noFill/>
        </p:spPr>
        <p:txBody>
          <a:bodyPr wrap="square" rtlCol="0">
            <a:spAutoFit/>
          </a:bodyPr>
          <a:lstStyle/>
          <a:p>
            <a:pPr algn="ctr"/>
            <a:r>
              <a:rPr lang="pt-BR" sz="2400" b="1" dirty="0" smtClean="0">
                <a:solidFill>
                  <a:schemeClr val="bg1"/>
                </a:solidFill>
                <a:effectLst>
                  <a:outerShdw blurRad="38100" dist="38100" dir="2700000" algn="tl">
                    <a:srgbClr val="000000">
                      <a:alpha val="43137"/>
                    </a:srgbClr>
                  </a:outerShdw>
                </a:effectLst>
              </a:rPr>
              <a:t>Um estudo feito em 1996 mostrou que ao longo de toda a superfície da Terra  18.000 a 84.000 meteoritos maiores do que 10 gramas caiam por ano. </a:t>
            </a:r>
          </a:p>
          <a:p>
            <a:pPr algn="ctr"/>
            <a:endParaRPr lang="pt-BR" sz="2400" b="1" dirty="0" smtClean="0">
              <a:solidFill>
                <a:schemeClr val="bg1"/>
              </a:solidFill>
              <a:effectLst>
                <a:outerShdw blurRad="38100" dist="38100" dir="2700000" algn="tl">
                  <a:srgbClr val="000000">
                    <a:alpha val="43137"/>
                  </a:srgbClr>
                </a:outerShdw>
              </a:effectLst>
            </a:endParaRPr>
          </a:p>
          <a:p>
            <a:pPr algn="ctr"/>
            <a:r>
              <a:rPr lang="pt-BR" sz="2400" b="1" dirty="0" smtClean="0">
                <a:solidFill>
                  <a:schemeClr val="bg1"/>
                </a:solidFill>
                <a:effectLst>
                  <a:outerShdw blurRad="38100" dist="38100" dir="2700000" algn="tl">
                    <a:srgbClr val="000000">
                      <a:alpha val="43137"/>
                    </a:srgbClr>
                  </a:outerShdw>
                </a:effectLst>
              </a:rPr>
              <a:t>É claro que a maior parte são bem pequenos.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6"/>
          <p:cNvSpPr txBox="1">
            <a:spLocks noChangeArrowheads="1"/>
          </p:cNvSpPr>
          <p:nvPr/>
        </p:nvSpPr>
        <p:spPr>
          <a:xfrm>
            <a:off x="685800" y="152400"/>
            <a:ext cx="7772400" cy="900336"/>
          </a:xfrm>
          <a:prstGeom prst="rect">
            <a:avLst/>
          </a:prstGeom>
          <a:noFill/>
          <a:ln/>
        </p:spPr>
        <p:txBody>
          <a:bodyPr vert="horz" lIns="91440" tIns="45720" rIns="91440" bIns="45720" rtlCol="0" anchor="ctr">
            <a:normAutofit/>
          </a:bodyPr>
          <a:lstStyle/>
          <a:p>
            <a:pPr algn="ctr">
              <a:spcBef>
                <a:spcPct val="0"/>
              </a:spcBef>
            </a:pPr>
            <a:r>
              <a:rPr lang="en-US" sz="4800" dirty="0" smtClean="0">
                <a:solidFill>
                  <a:prstClr val="white"/>
                </a:solidFill>
                <a:effectLst>
                  <a:outerShdw blurRad="38100" dist="38100" dir="2700000" algn="tl">
                    <a:srgbClr val="000000">
                      <a:alpha val="43137"/>
                    </a:srgbClr>
                  </a:outerShdw>
                </a:effectLst>
                <a:latin typeface="Arial Black" pitchFamily="34" charset="0"/>
              </a:rPr>
              <a:t>INTRODUÇÃO</a:t>
            </a:r>
            <a:endParaRPr lang="en-US" sz="4800" dirty="0">
              <a:solidFill>
                <a:prstClr val="white"/>
              </a:solidFill>
              <a:effectLst>
                <a:outerShdw blurRad="38100" dist="38100" dir="2700000" algn="tl">
                  <a:srgbClr val="000000">
                    <a:alpha val="43137"/>
                  </a:srgbClr>
                </a:outerShdw>
              </a:effectLst>
              <a:latin typeface="Arial Black" pitchFamily="34" charset="0"/>
            </a:endParaRPr>
          </a:p>
        </p:txBody>
      </p:sp>
      <p:sp>
        <p:nvSpPr>
          <p:cNvPr id="7" name="Text Placeholder 10"/>
          <p:cNvSpPr txBox="1">
            <a:spLocks/>
          </p:cNvSpPr>
          <p:nvPr/>
        </p:nvSpPr>
        <p:spPr>
          <a:xfrm>
            <a:off x="467544" y="1268760"/>
            <a:ext cx="8280920" cy="5256584"/>
          </a:xfrm>
          <a:prstGeom prst="rect">
            <a:avLst/>
          </a:prstGeom>
        </p:spPr>
        <p:txBody>
          <a:bodyPr/>
          <a:lstStyle/>
          <a:p>
            <a:pPr marL="342900" indent="-342900" algn="ctr">
              <a:spcBef>
                <a:spcPct val="20000"/>
              </a:spcBef>
              <a:buFont typeface="Arial" pitchFamily="34" charset="0"/>
              <a:buNone/>
              <a:defRPr/>
            </a:pPr>
            <a:r>
              <a:rPr lang="pt-BR" sz="3200" dirty="0" smtClean="0">
                <a:solidFill>
                  <a:prstClr val="white"/>
                </a:solidFill>
                <a:effectLst>
                  <a:outerShdw blurRad="38100" dist="38100" dir="2700000" algn="tl">
                    <a:srgbClr val="000000">
                      <a:alpha val="43137"/>
                    </a:srgbClr>
                  </a:outerShdw>
                </a:effectLst>
                <a:latin typeface="Arial Black" pitchFamily="34" charset="0"/>
              </a:rPr>
              <a:t>Geologia do Dilúvio trata da influência que o Dilúvio de Noé tinha sobre a crosta terrestre e os mecanismos da sua formação e alteração.</a:t>
            </a:r>
          </a:p>
          <a:p>
            <a:pPr marL="342900" indent="-342900" algn="ctr">
              <a:spcBef>
                <a:spcPct val="20000"/>
              </a:spcBef>
              <a:buFont typeface="Arial" pitchFamily="34" charset="0"/>
              <a:buNone/>
              <a:defRPr/>
            </a:pPr>
            <a:endParaRPr lang="pt-BR" sz="3200" dirty="0" smtClean="0">
              <a:solidFill>
                <a:prstClr val="white"/>
              </a:solidFill>
              <a:effectLst>
                <a:outerShdw blurRad="38100" dist="38100" dir="2700000" algn="tl">
                  <a:srgbClr val="000000">
                    <a:alpha val="43137"/>
                  </a:srgbClr>
                </a:outerShdw>
              </a:effectLst>
              <a:latin typeface="Arial Black" pitchFamily="34" charset="0"/>
            </a:endParaRPr>
          </a:p>
          <a:p>
            <a:pPr marL="342900" indent="-342900" algn="ctr">
              <a:spcBef>
                <a:spcPct val="20000"/>
              </a:spcBef>
              <a:buFont typeface="Arial" pitchFamily="34" charset="0"/>
              <a:buNone/>
              <a:defRPr/>
            </a:pPr>
            <a:r>
              <a:rPr lang="pt-BR" sz="3200" dirty="0" smtClean="0">
                <a:solidFill>
                  <a:prstClr val="white"/>
                </a:solidFill>
                <a:effectLst>
                  <a:outerShdw blurRad="38100" dist="38100" dir="2700000" algn="tl">
                    <a:srgbClr val="000000">
                      <a:alpha val="43137"/>
                    </a:srgbClr>
                  </a:outerShdw>
                </a:effectLst>
                <a:latin typeface="Arial Black" pitchFamily="34" charset="0"/>
              </a:rPr>
              <a:t>Basicamente estamos falando sobre as camadas ou estrados das rochas (a coluna geológica) e os fosseis encontrados dentro das rochas.</a:t>
            </a:r>
            <a:endParaRPr lang="pt-BR" sz="3200" dirty="0">
              <a:solidFill>
                <a:prstClr val="white"/>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396536"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pic>
        <p:nvPicPr>
          <p:cNvPr id="141314" name="Picture 2" descr="C:\My Documents\Power Point Graphics\meteorized Mountain.jpg"/>
          <p:cNvPicPr>
            <a:picLocks noChangeAspect="1" noChangeArrowheads="1"/>
          </p:cNvPicPr>
          <p:nvPr/>
        </p:nvPicPr>
        <p:blipFill>
          <a:blip r:embed="rId2" cstate="print"/>
          <a:srcRect/>
          <a:stretch>
            <a:fillRect/>
          </a:stretch>
        </p:blipFill>
        <p:spPr bwMode="auto">
          <a:xfrm>
            <a:off x="1612899" y="165100"/>
            <a:ext cx="7567613" cy="6692900"/>
          </a:xfrm>
          <a:prstGeom prst="rect">
            <a:avLst/>
          </a:prstGeom>
          <a:noFill/>
        </p:spPr>
      </p:pic>
      <p:sp>
        <p:nvSpPr>
          <p:cNvPr id="3" name="TextBox 2"/>
          <p:cNvSpPr txBox="1"/>
          <p:nvPr/>
        </p:nvSpPr>
        <p:spPr>
          <a:xfrm>
            <a:off x="179512" y="44624"/>
            <a:ext cx="3096344" cy="3539430"/>
          </a:xfrm>
          <a:prstGeom prst="rect">
            <a:avLst/>
          </a:prstGeom>
          <a:noFill/>
        </p:spPr>
        <p:txBody>
          <a:bodyPr wrap="square" rtlCol="0">
            <a:spAutoFit/>
          </a:bodyPr>
          <a:lstStyle/>
          <a:p>
            <a:pPr algn="ctr"/>
            <a:r>
              <a:rPr lang="pt-BR" sz="2800" b="1" dirty="0" smtClean="0">
                <a:solidFill>
                  <a:schemeClr val="tx2"/>
                </a:solidFill>
                <a:latin typeface="Arial" pitchFamily="34" charset="0"/>
                <a:cs typeface="Arial" pitchFamily="34" charset="0"/>
              </a:rPr>
              <a:t>Se a Terra tem milhões de anos, devemos encontrar um grande número de meteoritos na coluna geológica.</a:t>
            </a:r>
            <a:endParaRPr lang="pt-BR" sz="2800" b="1" dirty="0">
              <a:solidFill>
                <a:schemeClr val="tx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Picture 4" descr="http://www.cv.nrao.edu/%7Erdickman/images/meteorite_desert_find.jpg"/>
          <p:cNvPicPr>
            <a:picLocks noChangeAspect="1" noChangeArrowheads="1"/>
          </p:cNvPicPr>
          <p:nvPr/>
        </p:nvPicPr>
        <p:blipFill>
          <a:blip r:embed="rId4" cstate="print"/>
          <a:srcRect/>
          <a:stretch>
            <a:fillRect/>
          </a:stretch>
        </p:blipFill>
        <p:spPr bwMode="auto">
          <a:xfrm>
            <a:off x="0" y="1035235"/>
            <a:ext cx="9144000" cy="5822765"/>
          </a:xfrm>
          <a:prstGeom prst="rect">
            <a:avLst/>
          </a:prstGeom>
          <a:noFill/>
        </p:spPr>
      </p:pic>
      <p:sp>
        <p:nvSpPr>
          <p:cNvPr id="5" name="Rectangle 4"/>
          <p:cNvSpPr/>
          <p:nvPr/>
        </p:nvSpPr>
        <p:spPr>
          <a:xfrm>
            <a:off x="2686576" y="44624"/>
            <a:ext cx="3685624" cy="923330"/>
          </a:xfrm>
          <a:prstGeom prst="rect">
            <a:avLst/>
          </a:prstGeom>
          <a:effectLst>
            <a:outerShdw blurRad="50800" dist="50800" dir="5400000" algn="ctr" rotWithShape="0">
              <a:srgbClr val="140A00"/>
            </a:outerShdw>
          </a:effectLst>
        </p:spPr>
        <p:txBody>
          <a:bodyPr wrap="none">
            <a:spAutoFit/>
          </a:bodyPr>
          <a:lstStyle/>
          <a:p>
            <a:r>
              <a:rPr lang="pt-BR" sz="5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Meteoritos</a:t>
            </a:r>
            <a:endParaRPr lang="pt-BR" sz="5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TextBox 5"/>
          <p:cNvSpPr txBox="1"/>
          <p:nvPr/>
        </p:nvSpPr>
        <p:spPr>
          <a:xfrm>
            <a:off x="179512" y="1196752"/>
            <a:ext cx="5976664" cy="1815882"/>
          </a:xfrm>
          <a:prstGeom prst="rect">
            <a:avLst/>
          </a:prstGeom>
          <a:solidFill>
            <a:schemeClr val="bg1">
              <a:alpha val="69000"/>
            </a:schemeClr>
          </a:solidFill>
          <a:ln>
            <a:solidFill>
              <a:schemeClr val="tx1"/>
            </a:solidFill>
          </a:ln>
        </p:spPr>
        <p:txBody>
          <a:bodyPr wrap="square" rtlCol="0">
            <a:spAutoFit/>
          </a:bodyPr>
          <a:lstStyle/>
          <a:p>
            <a:pPr algn="ctr"/>
            <a:r>
              <a:rPr lang="pt-BR" sz="2800" b="1" dirty="0" smtClean="0">
                <a:effectLst>
                  <a:outerShdw blurRad="38100" dist="38100" dir="2700000" algn="tl">
                    <a:srgbClr val="000000">
                      <a:alpha val="43137"/>
                    </a:srgbClr>
                  </a:outerShdw>
                </a:effectLst>
                <a:latin typeface="Arial" pitchFamily="34" charset="0"/>
                <a:cs typeface="Arial" pitchFamily="34" charset="0"/>
              </a:rPr>
              <a:t>O fato que a grande maioria está encontrada na superfície da Terra mostra que a coluna geológica foi formada rapidamente.</a:t>
            </a:r>
            <a:endParaRPr lang="pt-BR" sz="2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683568" y="2170599"/>
            <a:ext cx="7776864" cy="2554545"/>
          </a:xfrm>
          <a:prstGeom prst="rect">
            <a:avLst/>
          </a:prstGeom>
          <a:noFill/>
        </p:spPr>
        <p:txBody>
          <a:bodyPr wrap="square" lIns="91440" tIns="45720" rIns="91440" bIns="45720">
            <a:spAutoFit/>
          </a:bodyPr>
          <a:lstStyle/>
          <a:p>
            <a:pPr algn="ct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Estratos</a:t>
            </a:r>
            <a:r>
              <a:rPr lang="en-US"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Dobrados</a:t>
            </a:r>
            <a:endParaRPr lang="en-US"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4" descr="NJ Route 23 near the rest area exit ramp (west of Butler, NJ).jpg"/>
          <p:cNvPicPr>
            <a:picLocks noChangeAspect="1"/>
          </p:cNvPicPr>
          <p:nvPr/>
        </p:nvPicPr>
        <p:blipFill>
          <a:blip r:embed="rId3" cstate="print"/>
          <a:stretch>
            <a:fillRect/>
          </a:stretch>
        </p:blipFill>
        <p:spPr>
          <a:xfrm>
            <a:off x="0" y="1346548"/>
            <a:ext cx="9144000" cy="5511452"/>
          </a:xfrm>
          <a:prstGeom prst="rect">
            <a:avLst/>
          </a:prstGeom>
        </p:spPr>
      </p:pic>
      <p:sp>
        <p:nvSpPr>
          <p:cNvPr id="6" name="TextBox 5"/>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smtClean="0">
                <a:solidFill>
                  <a:srgbClr val="FFFFFF"/>
                </a:solidFill>
                <a:effectLst>
                  <a:outerShdw blurRad="38100" dist="38100" dir="2700000" algn="tl">
                    <a:srgbClr val="000000">
                      <a:alpha val="43137"/>
                    </a:srgbClr>
                  </a:outerShdw>
                </a:effectLst>
                <a:latin typeface="Arial Black" pitchFamily="34" charset="0"/>
              </a:rPr>
              <a:t>Estratos Dobrados</a:t>
            </a:r>
          </a:p>
        </p:txBody>
      </p:sp>
      <p:sp>
        <p:nvSpPr>
          <p:cNvPr id="7" name="TextBox 6"/>
          <p:cNvSpPr txBox="1"/>
          <p:nvPr/>
        </p:nvSpPr>
        <p:spPr>
          <a:xfrm>
            <a:off x="395536" y="1640989"/>
            <a:ext cx="8424936" cy="4524315"/>
          </a:xfrm>
          <a:prstGeom prst="rect">
            <a:avLst/>
          </a:prstGeom>
          <a:noFill/>
          <a:effectLst>
            <a:outerShdw blurRad="50800" dist="50800" dir="5400000" algn="ctr" rotWithShape="0">
              <a:srgbClr val="140A00"/>
            </a:outerShdw>
          </a:effectLst>
        </p:spPr>
        <p:txBody>
          <a:bodyPr wrap="square" rtlCol="0">
            <a:spAutoFit/>
          </a:bodyPr>
          <a:lstStyle/>
          <a:p>
            <a:pPr algn="ctr"/>
            <a:r>
              <a:rPr lang="en-US" sz="3200" b="1" dirty="0" smtClean="0">
                <a:solidFill>
                  <a:srgbClr val="FFFFFF"/>
                </a:solidFill>
                <a:effectLst>
                  <a:outerShdw blurRad="38100" dist="38100" dir="2700000" algn="tl">
                    <a:srgbClr val="000000">
                      <a:alpha val="43137"/>
                    </a:srgbClr>
                  </a:outerShdw>
                </a:effectLst>
              </a:rPr>
              <a:t> </a:t>
            </a:r>
            <a:r>
              <a:rPr lang="pt-BR" sz="3200" b="1" dirty="0" smtClean="0">
                <a:solidFill>
                  <a:srgbClr val="FFFFFF"/>
                </a:solidFill>
                <a:effectLst>
                  <a:outerShdw blurRad="38100" dist="38100" dir="2700000" algn="tl">
                    <a:srgbClr val="000000">
                      <a:alpha val="43137"/>
                    </a:srgbClr>
                  </a:outerShdw>
                </a:effectLst>
              </a:rPr>
              <a:t>Em todo o mundo, você vai encontrar rochas que são dobradas sem sinais de rachaduras. Isto significa que eles foram formados enquanto ainda moles. Isso aconteceu tanto perto do fim do dilúvio ou logo após quando as montanhas subiram e os vales desceram. Provavelmente também foi ligado ao movimento das placas da Terra. </a:t>
            </a:r>
            <a:endParaRPr lang="en-US" sz="3200" b="1" dirty="0">
              <a:solidFill>
                <a:srgbClr val="FF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Estratos Dobrados</a:t>
            </a:r>
          </a:p>
        </p:txBody>
      </p:sp>
      <p:pic>
        <p:nvPicPr>
          <p:cNvPr id="5" name="Picture 4" descr="Untitled4.png"/>
          <p:cNvPicPr>
            <a:picLocks noChangeAspect="1"/>
          </p:cNvPicPr>
          <p:nvPr/>
        </p:nvPicPr>
        <p:blipFill>
          <a:blip r:embed="rId4" cstate="print"/>
          <a:stretch>
            <a:fillRect/>
          </a:stretch>
        </p:blipFill>
        <p:spPr>
          <a:xfrm>
            <a:off x="-28729" y="812338"/>
            <a:ext cx="9172729" cy="6045662"/>
          </a:xfrm>
          <a:prstGeom prst="rect">
            <a:avLst/>
          </a:prstGeom>
        </p:spPr>
      </p:pic>
      <p:sp>
        <p:nvSpPr>
          <p:cNvPr id="12" name="TextBox 11"/>
          <p:cNvSpPr txBox="1"/>
          <p:nvPr/>
        </p:nvSpPr>
        <p:spPr>
          <a:xfrm>
            <a:off x="2555776" y="1268760"/>
            <a:ext cx="2376264" cy="523220"/>
          </a:xfrm>
          <a:prstGeom prst="rect">
            <a:avLst/>
          </a:prstGeom>
          <a:noFill/>
        </p:spPr>
        <p:txBody>
          <a:bodyPr wrap="square" rtlCol="0">
            <a:spAutoFit/>
          </a:bodyPr>
          <a:lstStyle/>
          <a:p>
            <a:pPr algn="ctr"/>
            <a:r>
              <a:rPr lang="pt-BR" sz="2800" b="1" dirty="0" smtClean="0">
                <a:solidFill>
                  <a:srgbClr val="FFFFFF"/>
                </a:solidFill>
              </a:rPr>
              <a:t> Tensão </a:t>
            </a:r>
            <a:endParaRPr lang="pt-BR" sz="2800" b="1" dirty="0">
              <a:solidFill>
                <a:srgbClr val="FFFFFF"/>
              </a:solidFill>
            </a:endParaRPr>
          </a:p>
        </p:txBody>
      </p:sp>
      <p:sp>
        <p:nvSpPr>
          <p:cNvPr id="6" name="TextBox 5"/>
          <p:cNvSpPr txBox="1"/>
          <p:nvPr/>
        </p:nvSpPr>
        <p:spPr>
          <a:xfrm>
            <a:off x="3424064" y="3239532"/>
            <a:ext cx="2376264" cy="523220"/>
          </a:xfrm>
          <a:prstGeom prst="rect">
            <a:avLst/>
          </a:prstGeom>
          <a:noFill/>
        </p:spPr>
        <p:txBody>
          <a:bodyPr wrap="square" rtlCol="0">
            <a:spAutoFit/>
          </a:bodyPr>
          <a:lstStyle/>
          <a:p>
            <a:pPr algn="ctr"/>
            <a:r>
              <a:rPr lang="pt-BR" sz="2800" b="1" dirty="0" smtClean="0">
                <a:solidFill>
                  <a:srgbClr val="FFFFFF"/>
                </a:solidFill>
              </a:rPr>
              <a:t>Compressão</a:t>
            </a:r>
            <a:endParaRPr lang="pt-BR" sz="2800" b="1" dirty="0">
              <a:solidFill>
                <a:srgbClr val="FFFFFF"/>
              </a:solidFill>
            </a:endParaRPr>
          </a:p>
        </p:txBody>
      </p:sp>
      <p:sp>
        <p:nvSpPr>
          <p:cNvPr id="9" name="TextBox 8"/>
          <p:cNvSpPr txBox="1"/>
          <p:nvPr/>
        </p:nvSpPr>
        <p:spPr>
          <a:xfrm>
            <a:off x="179512" y="4149080"/>
            <a:ext cx="4320480" cy="2616101"/>
          </a:xfrm>
          <a:prstGeom prst="rect">
            <a:avLst/>
          </a:prstGeom>
          <a:solidFill>
            <a:schemeClr val="tx2">
              <a:lumMod val="50000"/>
              <a:lumOff val="50000"/>
            </a:schemeClr>
          </a:solidFill>
          <a:scene3d>
            <a:camera prst="orthographicFront"/>
            <a:lightRig rig="threePt" dir="t"/>
          </a:scene3d>
          <a:sp3d>
            <a:bevelT/>
          </a:sp3d>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400" b="1" i="0" u="none" strike="noStrike" kern="0" cap="none" spc="0" normalizeH="0" baseline="0" noProof="0" dirty="0" smtClean="0">
                <a:ln>
                  <a:noFill/>
                </a:ln>
                <a:solidFill>
                  <a:sysClr val="windowText" lastClr="000000"/>
                </a:solidFill>
                <a:effectLst/>
                <a:uLnTx/>
                <a:uFillTx/>
              </a:rPr>
              <a:t>Cenário Terra </a:t>
            </a:r>
            <a:r>
              <a:rPr lang="pt-PT" sz="2400" b="1" kern="0" dirty="0" smtClean="0">
                <a:solidFill>
                  <a:sysClr val="windowText" lastClr="000000"/>
                </a:solidFill>
              </a:rPr>
              <a:t>V</a:t>
            </a:r>
            <a:r>
              <a:rPr kumimoji="0" lang="pt-PT" sz="2400" b="1" i="0" u="none" strike="noStrike" kern="0" cap="none" spc="0" normalizeH="0" baseline="0" noProof="0" dirty="0" smtClean="0">
                <a:ln>
                  <a:noFill/>
                </a:ln>
                <a:solidFill>
                  <a:sysClr val="windowText" lastClr="000000"/>
                </a:solidFill>
                <a:effectLst/>
                <a:uLnTx/>
                <a:uFillTx/>
              </a:rPr>
              <a:t>elha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smtClean="0">
                <a:ln>
                  <a:noFill/>
                </a:ln>
                <a:solidFill>
                  <a:sysClr val="windowText" lastClr="000000"/>
                </a:solidFill>
                <a:effectLst/>
                <a:uLnTx/>
                <a:uFillTx/>
              </a:rPr>
              <a:t>Deformação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1" u="none" strike="noStrike" kern="0" cap="none" spc="0" normalizeH="0" baseline="0" noProof="0" dirty="0" smtClean="0">
                <a:ln>
                  <a:noFill/>
                </a:ln>
                <a:solidFill>
                  <a:sysClr val="windowText" lastClr="000000"/>
                </a:solidFill>
                <a:effectLst/>
                <a:uLnTx/>
                <a:uFillTx/>
              </a:rPr>
              <a:t>muito tempo </a:t>
            </a:r>
            <a:r>
              <a:rPr kumimoji="0" lang="pt-PT" sz="2000" b="1" i="0" u="none" strike="noStrike" kern="0" cap="none" spc="0" normalizeH="0" baseline="0" noProof="0" dirty="0" smtClean="0">
                <a:ln>
                  <a:noFill/>
                </a:ln>
                <a:solidFill>
                  <a:sysClr val="windowText" lastClr="000000"/>
                </a:solidFill>
                <a:effectLst/>
                <a:uLnTx/>
                <a:uFillTx/>
              </a:rPr>
              <a:t>depois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smtClean="0">
                <a:ln>
                  <a:noFill/>
                </a:ln>
                <a:solidFill>
                  <a:sysClr val="windowText" lastClr="000000"/>
                </a:solidFill>
                <a:effectLst/>
                <a:uLnTx/>
                <a:uFillTx/>
              </a:rPr>
              <a:t>da deposição dos sedimentos.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2000" b="1"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2000" b="1"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smtClean="0">
                <a:ln>
                  <a:noFill/>
                </a:ln>
                <a:solidFill>
                  <a:sysClr val="windowText" lastClr="000000"/>
                </a:solidFill>
                <a:effectLst/>
                <a:uLnTx/>
                <a:uFillTx/>
              </a:rPr>
              <a:t> Sedimentos </a:t>
            </a:r>
            <a:r>
              <a:rPr kumimoji="0" lang="pt-PT" sz="2000" b="1" i="1" u="none" strike="noStrike" kern="0" cap="none" spc="0" normalizeH="0" baseline="0" noProof="0" dirty="0" smtClean="0">
                <a:ln>
                  <a:noFill/>
                </a:ln>
                <a:solidFill>
                  <a:sysClr val="windowText" lastClr="000000"/>
                </a:solidFill>
                <a:effectLst/>
                <a:uLnTx/>
                <a:uFillTx/>
              </a:rPr>
              <a:t>frágeis</a:t>
            </a:r>
            <a:r>
              <a:rPr kumimoji="0" lang="pt-PT" sz="2000" b="1" i="0" u="none" strike="noStrike" kern="0" cap="none" spc="0" normalizeH="0" baseline="0" noProof="0" dirty="0" smtClean="0">
                <a:ln>
                  <a:noFill/>
                </a:ln>
                <a:solidFill>
                  <a:sysClr val="windowText" lastClr="000000"/>
                </a:solidFill>
                <a:effectLst/>
                <a:uLnTx/>
                <a:uFillTx/>
              </a:rPr>
              <a:t> quando deformados.</a:t>
            </a:r>
            <a:endParaRPr kumimoji="0" lang="pt-BR" sz="2000" b="1" i="0" u="none" strike="noStrike" kern="0" cap="none" spc="0" normalizeH="0" baseline="0" noProof="0" dirty="0" smtClean="0">
              <a:ln>
                <a:noFill/>
              </a:ln>
              <a:solidFill>
                <a:sysClr val="windowText" lastClr="000000"/>
              </a:solidFill>
              <a:effectLst/>
              <a:uLnTx/>
              <a:uFillTx/>
            </a:endParaRPr>
          </a:p>
        </p:txBody>
      </p:sp>
      <p:sp>
        <p:nvSpPr>
          <p:cNvPr id="10" name="Down Arrow 9"/>
          <p:cNvSpPr/>
          <p:nvPr/>
        </p:nvSpPr>
        <p:spPr bwMode="auto">
          <a:xfrm>
            <a:off x="2195736" y="5547712"/>
            <a:ext cx="360040" cy="432048"/>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
        <p:nvSpPr>
          <p:cNvPr id="11" name="TextBox 10"/>
          <p:cNvSpPr txBox="1"/>
          <p:nvPr/>
        </p:nvSpPr>
        <p:spPr>
          <a:xfrm>
            <a:off x="4644008" y="4149080"/>
            <a:ext cx="4320480" cy="2616101"/>
          </a:xfrm>
          <a:prstGeom prst="rect">
            <a:avLst/>
          </a:prstGeom>
          <a:solidFill>
            <a:schemeClr val="tx2">
              <a:lumMod val="50000"/>
              <a:lumOff val="50000"/>
            </a:schemeClr>
          </a:solidFill>
          <a:scene3d>
            <a:camera prst="orthographicFront"/>
            <a:lightRig rig="threePt" dir="t"/>
          </a:scene3d>
          <a:sp3d>
            <a:bevelT/>
          </a:sp3d>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400" b="1" i="0" u="none" strike="noStrike" kern="0" cap="none" spc="0" normalizeH="0" baseline="0" noProof="0" dirty="0" smtClean="0">
                <a:ln>
                  <a:noFill/>
                </a:ln>
                <a:solidFill>
                  <a:sysClr val="windowText" lastClr="000000"/>
                </a:solidFill>
                <a:effectLst/>
                <a:uLnTx/>
                <a:uFillTx/>
              </a:rPr>
              <a:t>Cenário Terra Jovem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smtClean="0">
                <a:ln>
                  <a:noFill/>
                </a:ln>
                <a:solidFill>
                  <a:sysClr val="windowText" lastClr="000000"/>
                </a:solidFill>
                <a:effectLst/>
                <a:uLnTx/>
                <a:uFillTx/>
              </a:rPr>
              <a:t>Deformação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1" u="none" strike="noStrike" kern="0" cap="none" spc="0" normalizeH="0" baseline="0" noProof="0" dirty="0" smtClean="0">
                <a:ln>
                  <a:noFill/>
                </a:ln>
                <a:solidFill>
                  <a:sysClr val="windowText" lastClr="000000"/>
                </a:solidFill>
                <a:effectLst/>
                <a:uLnTx/>
                <a:uFillTx/>
              </a:rPr>
              <a:t>logo </a:t>
            </a:r>
            <a:r>
              <a:rPr kumimoji="0" lang="pt-PT" sz="2000" b="1" i="0" u="none" strike="noStrike" kern="0" cap="none" spc="0" normalizeH="0" baseline="0" noProof="0" dirty="0" smtClean="0">
                <a:ln>
                  <a:noFill/>
                </a:ln>
                <a:solidFill>
                  <a:sysClr val="windowText" lastClr="000000"/>
                </a:solidFill>
                <a:effectLst/>
                <a:uLnTx/>
                <a:uFillTx/>
              </a:rPr>
              <a:t>depois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smtClean="0">
                <a:ln>
                  <a:noFill/>
                </a:ln>
                <a:solidFill>
                  <a:sysClr val="windowText" lastClr="000000"/>
                </a:solidFill>
                <a:effectLst/>
                <a:uLnTx/>
                <a:uFillTx/>
              </a:rPr>
              <a:t>da deposição de sedimentos.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2000" b="1"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2000" b="1"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smtClean="0">
                <a:ln>
                  <a:noFill/>
                </a:ln>
                <a:solidFill>
                  <a:sysClr val="windowText" lastClr="000000"/>
                </a:solidFill>
                <a:effectLst/>
                <a:uLnTx/>
                <a:uFillTx/>
              </a:rPr>
              <a:t> Sedimentos </a:t>
            </a:r>
            <a:r>
              <a:rPr kumimoji="0" lang="pt-PT" sz="2000" b="1" i="1" u="none" strike="noStrike" kern="0" cap="none" spc="0" normalizeH="0" baseline="0" noProof="0" dirty="0" smtClean="0">
                <a:ln>
                  <a:noFill/>
                </a:ln>
                <a:solidFill>
                  <a:sysClr val="windowText" lastClr="000000"/>
                </a:solidFill>
                <a:effectLst/>
                <a:uLnTx/>
                <a:uFillTx/>
              </a:rPr>
              <a:t>moles</a:t>
            </a:r>
            <a:r>
              <a:rPr kumimoji="0" lang="pt-PT" sz="2000" b="1" i="0" u="none" strike="noStrike" kern="0" cap="none" spc="0" normalizeH="0" baseline="0" noProof="0" dirty="0" smtClean="0">
                <a:ln>
                  <a:noFill/>
                </a:ln>
                <a:solidFill>
                  <a:sysClr val="windowText" lastClr="000000"/>
                </a:solidFill>
                <a:effectLst/>
                <a:uLnTx/>
                <a:uFillTx/>
              </a:rPr>
              <a:t> quando deformados.</a:t>
            </a:r>
            <a:endParaRPr kumimoji="0" lang="pt-BR" sz="2000" b="1" i="0" u="none" strike="noStrike" kern="0" cap="none" spc="0" normalizeH="0" baseline="0" noProof="0" dirty="0" smtClean="0">
              <a:ln>
                <a:noFill/>
              </a:ln>
              <a:solidFill>
                <a:sysClr val="windowText" lastClr="000000"/>
              </a:solidFill>
              <a:effectLst/>
              <a:uLnTx/>
              <a:uFillTx/>
            </a:endParaRPr>
          </a:p>
        </p:txBody>
      </p:sp>
      <p:sp>
        <p:nvSpPr>
          <p:cNvPr id="13" name="Down Arrow 12"/>
          <p:cNvSpPr/>
          <p:nvPr/>
        </p:nvSpPr>
        <p:spPr bwMode="auto">
          <a:xfrm>
            <a:off x="6588224" y="5589240"/>
            <a:ext cx="360040" cy="432048"/>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2000" b="1"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TextBox 7"/>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Estratos Dobrados</a:t>
            </a:r>
          </a:p>
        </p:txBody>
      </p:sp>
      <p:pic>
        <p:nvPicPr>
          <p:cNvPr id="10" name="Picture 9" descr="Untitled7.png"/>
          <p:cNvPicPr>
            <a:picLocks noChangeAspect="1"/>
          </p:cNvPicPr>
          <p:nvPr/>
        </p:nvPicPr>
        <p:blipFill>
          <a:blip r:embed="rId4" cstate="print"/>
          <a:stretch>
            <a:fillRect/>
          </a:stretch>
        </p:blipFill>
        <p:spPr>
          <a:xfrm>
            <a:off x="-36512" y="3347919"/>
            <a:ext cx="9144000" cy="3609473"/>
          </a:xfrm>
          <a:prstGeom prst="rect">
            <a:avLst/>
          </a:prstGeom>
        </p:spPr>
      </p:pic>
      <p:sp>
        <p:nvSpPr>
          <p:cNvPr id="11" name="Text Box 12"/>
          <p:cNvSpPr txBox="1">
            <a:spLocks noChangeArrowheads="1"/>
          </p:cNvSpPr>
          <p:nvPr/>
        </p:nvSpPr>
        <p:spPr bwMode="auto">
          <a:xfrm>
            <a:off x="129480" y="1268760"/>
            <a:ext cx="8763000" cy="2062103"/>
          </a:xfrm>
          <a:prstGeom prst="rect">
            <a:avLst/>
          </a:prstGeom>
          <a:noFill/>
          <a:ln w="9525">
            <a:noFill/>
            <a:miter lim="800000"/>
            <a:headEnd/>
            <a:tailEnd/>
          </a:ln>
          <a:effectLst>
            <a:outerShdw blurRad="50800" dist="50800" dir="5400000" algn="ctr" rotWithShape="0">
              <a:srgbClr val="140A00"/>
            </a:outerShdw>
          </a:effectLst>
        </p:spPr>
        <p:txBody>
          <a:bodyPr>
            <a:spAutoFit/>
          </a:bodyPr>
          <a:lstStyle/>
          <a:p>
            <a:pPr algn="ctr" fontAlgn="base">
              <a:spcBef>
                <a:spcPct val="50000"/>
              </a:spcBef>
              <a:spcAft>
                <a:spcPct val="0"/>
              </a:spcAft>
            </a:pPr>
            <a:r>
              <a:rPr lang="pt-BR" sz="3200" b="1" dirty="0">
                <a:solidFill>
                  <a:schemeClr val="bg1"/>
                </a:solidFill>
                <a:effectLst>
                  <a:outerShdw blurRad="38100" dist="38100" dir="2700000" algn="tl">
                    <a:srgbClr val="000000">
                      <a:alpha val="43137"/>
                    </a:srgbClr>
                  </a:outerShdw>
                </a:effectLst>
                <a:latin typeface="Arial Black" pitchFamily="34" charset="0"/>
              </a:rPr>
              <a:t>Processos lentos não pode explicar estes </a:t>
            </a:r>
            <a:r>
              <a:rPr lang="pt-BR" sz="3200" b="1" dirty="0" smtClean="0">
                <a:solidFill>
                  <a:schemeClr val="bg1"/>
                </a:solidFill>
                <a:effectLst>
                  <a:outerShdw blurRad="38100" dist="38100" dir="2700000" algn="tl">
                    <a:srgbClr val="000000">
                      <a:alpha val="43137"/>
                    </a:srgbClr>
                  </a:outerShdw>
                </a:effectLst>
                <a:latin typeface="Arial Black" pitchFamily="34" charset="0"/>
              </a:rPr>
              <a:t>dobramentos</a:t>
            </a:r>
            <a:r>
              <a:rPr lang="pt-BR" sz="3200" b="1" dirty="0">
                <a:solidFill>
                  <a:schemeClr val="bg1"/>
                </a:solidFill>
                <a:effectLst>
                  <a:outerShdw blurRad="38100" dist="38100" dir="2700000" algn="tl">
                    <a:srgbClr val="000000">
                      <a:alpha val="43137"/>
                    </a:srgbClr>
                  </a:outerShdw>
                </a:effectLst>
                <a:latin typeface="Arial Black" pitchFamily="34" charset="0"/>
              </a:rPr>
              <a:t>.  A falta de rachas mostra que a terra </a:t>
            </a:r>
            <a:r>
              <a:rPr lang="pt-BR" sz="3200" b="1" dirty="0" smtClean="0">
                <a:solidFill>
                  <a:schemeClr val="bg1"/>
                </a:solidFill>
                <a:effectLst>
                  <a:outerShdw blurRad="38100" dist="38100" dir="2700000" algn="tl">
                    <a:srgbClr val="000000">
                      <a:alpha val="43137"/>
                    </a:srgbClr>
                  </a:outerShdw>
                </a:effectLst>
                <a:latin typeface="Arial Black" pitchFamily="34" charset="0"/>
              </a:rPr>
              <a:t>ainda estava mole </a:t>
            </a:r>
            <a:r>
              <a:rPr lang="pt-BR" sz="3200" b="1" dirty="0">
                <a:solidFill>
                  <a:schemeClr val="bg1"/>
                </a:solidFill>
                <a:effectLst>
                  <a:outerShdw blurRad="38100" dist="38100" dir="2700000" algn="tl">
                    <a:srgbClr val="000000">
                      <a:alpha val="43137"/>
                    </a:srgbClr>
                  </a:outerShdw>
                </a:effectLst>
                <a:latin typeface="Arial Black" pitchFamily="34" charset="0"/>
              </a:rPr>
              <a:t>quando foi </a:t>
            </a:r>
            <a:r>
              <a:rPr lang="pt-BR" sz="3200" b="1" dirty="0" smtClean="0">
                <a:solidFill>
                  <a:schemeClr val="bg1"/>
                </a:solidFill>
                <a:effectLst>
                  <a:outerShdw blurRad="38100" dist="38100" dir="2700000" algn="tl">
                    <a:srgbClr val="000000">
                      <a:alpha val="43137"/>
                    </a:srgbClr>
                  </a:outerShdw>
                </a:effectLst>
                <a:latin typeface="Arial Black" pitchFamily="34" charset="0"/>
              </a:rPr>
              <a:t>dobrada</a:t>
            </a:r>
            <a:r>
              <a:rPr lang="pt-BR" sz="3200" b="1" dirty="0">
                <a:solidFill>
                  <a:schemeClr val="bg1"/>
                </a:solidFill>
                <a:effectLst>
                  <a:outerShdw blurRad="38100" dist="38100" dir="2700000" algn="tl">
                    <a:srgbClr val="000000">
                      <a:alpha val="43137"/>
                    </a:srgbClr>
                  </a:outerShdw>
                </a:effectLst>
                <a:latin typeface="Arial Black" pitchFamily="34" charset="0"/>
              </a:rPr>
              <a: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 Box 7"/>
          <p:cNvSpPr txBox="1">
            <a:spLocks noChangeArrowheads="1"/>
          </p:cNvSpPr>
          <p:nvPr/>
        </p:nvSpPr>
        <p:spPr bwMode="auto">
          <a:xfrm>
            <a:off x="5436096" y="3645024"/>
            <a:ext cx="3384376" cy="2062103"/>
          </a:xfrm>
          <a:prstGeom prst="rect">
            <a:avLst/>
          </a:prstGeom>
          <a:noFill/>
          <a:ln w="9525">
            <a:noFill/>
            <a:miter lim="800000"/>
            <a:headEnd/>
            <a:tailEnd/>
          </a:ln>
          <a:effectLst>
            <a:outerShdw blurRad="50800" dist="50800" dir="5400000" algn="ctr" rotWithShape="0">
              <a:srgbClr val="140A00"/>
            </a:outerShdw>
          </a:effectLst>
        </p:spPr>
        <p:txBody>
          <a:bodyPr wrap="square">
            <a:spAutoFit/>
          </a:bodyPr>
          <a:lstStyle/>
          <a:p>
            <a:pPr algn="ctr" fontAlgn="base">
              <a:spcBef>
                <a:spcPct val="50000"/>
              </a:spcBef>
              <a:spcAft>
                <a:spcPct val="0"/>
              </a:spcAft>
            </a:pPr>
            <a:r>
              <a:rPr lang="pt-BR" sz="3200" b="1" dirty="0" smtClean="0">
                <a:solidFill>
                  <a:schemeClr val="bg1"/>
                </a:solidFill>
                <a:effectLst>
                  <a:outerShdw blurRad="38100" dist="38100" dir="2700000" algn="tl">
                    <a:srgbClr val="000000">
                      <a:alpha val="43137"/>
                    </a:srgbClr>
                  </a:outerShdw>
                </a:effectLst>
              </a:rPr>
              <a:t>Encaixa-se bem melhor na posição criacionista!</a:t>
            </a:r>
          </a:p>
        </p:txBody>
      </p:sp>
      <p:sp>
        <p:nvSpPr>
          <p:cNvPr id="6" name="TextBox 5"/>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smtClean="0">
                <a:solidFill>
                  <a:srgbClr val="FFFFFF"/>
                </a:solidFill>
                <a:effectLst>
                  <a:outerShdw blurRad="38100" dist="38100" dir="2700000" algn="tl">
                    <a:srgbClr val="000000">
                      <a:alpha val="43137"/>
                    </a:srgbClr>
                  </a:outerShdw>
                </a:effectLst>
                <a:latin typeface="Arial Black" pitchFamily="34" charset="0"/>
              </a:rPr>
              <a:t>Estratos Dobrados</a:t>
            </a:r>
          </a:p>
        </p:txBody>
      </p:sp>
      <p:pic>
        <p:nvPicPr>
          <p:cNvPr id="7" name="Picture 6" descr="Untitled6.png"/>
          <p:cNvPicPr>
            <a:picLocks noChangeAspect="1"/>
          </p:cNvPicPr>
          <p:nvPr/>
        </p:nvPicPr>
        <p:blipFill>
          <a:blip r:embed="rId4" cstate="print"/>
          <a:stretch>
            <a:fillRect/>
          </a:stretch>
        </p:blipFill>
        <p:spPr>
          <a:xfrm>
            <a:off x="423352" y="2975102"/>
            <a:ext cx="4848902" cy="3639058"/>
          </a:xfrm>
          <a:prstGeom prst="rect">
            <a:avLst/>
          </a:prstGeom>
        </p:spPr>
      </p:pic>
      <p:sp>
        <p:nvSpPr>
          <p:cNvPr id="8" name="Text Box 7"/>
          <p:cNvSpPr txBox="1">
            <a:spLocks noChangeArrowheads="1"/>
          </p:cNvSpPr>
          <p:nvPr/>
        </p:nvSpPr>
        <p:spPr bwMode="auto">
          <a:xfrm>
            <a:off x="323528" y="1283276"/>
            <a:ext cx="8496944" cy="1569660"/>
          </a:xfrm>
          <a:prstGeom prst="rect">
            <a:avLst/>
          </a:prstGeom>
          <a:noFill/>
          <a:ln w="9525">
            <a:noFill/>
            <a:miter lim="800000"/>
            <a:headEnd/>
            <a:tailEnd/>
          </a:ln>
          <a:effectLst>
            <a:outerShdw blurRad="50800" dist="50800" dir="5400000" algn="ctr" rotWithShape="0">
              <a:srgbClr val="140A00"/>
            </a:outerShdw>
          </a:effectLst>
        </p:spPr>
        <p:txBody>
          <a:bodyPr wrap="square">
            <a:spAutoFit/>
          </a:bodyPr>
          <a:lstStyle/>
          <a:p>
            <a:pPr algn="ctr" fontAlgn="base">
              <a:spcBef>
                <a:spcPct val="50000"/>
              </a:spcBef>
              <a:spcAft>
                <a:spcPct val="0"/>
              </a:spcAft>
            </a:pPr>
            <a:r>
              <a:rPr lang="pt-BR" sz="3200" b="1" dirty="0">
                <a:solidFill>
                  <a:schemeClr val="bg1"/>
                </a:solidFill>
                <a:effectLst>
                  <a:outerShdw blurRad="38100" dist="38100" dir="2700000" algn="tl">
                    <a:srgbClr val="000000">
                      <a:alpha val="43137"/>
                    </a:srgbClr>
                  </a:outerShdw>
                </a:effectLst>
              </a:rPr>
              <a:t>Rochas dobradas, sem rachas, </a:t>
            </a:r>
            <a:r>
              <a:rPr lang="pt-BR" sz="3200" b="1" dirty="0" smtClean="0">
                <a:solidFill>
                  <a:schemeClr val="bg1"/>
                </a:solidFill>
                <a:effectLst>
                  <a:outerShdw blurRad="38100" dist="38100" dir="2700000" algn="tl">
                    <a:srgbClr val="000000">
                      <a:alpha val="43137"/>
                    </a:srgbClr>
                  </a:outerShdw>
                </a:effectLst>
              </a:rPr>
              <a:t>mostram </a:t>
            </a:r>
            <a:r>
              <a:rPr lang="pt-BR" sz="3200" b="1" dirty="0">
                <a:solidFill>
                  <a:schemeClr val="bg1"/>
                </a:solidFill>
                <a:effectLst>
                  <a:outerShdw blurRad="38100" dist="38100" dir="2700000" algn="tl">
                    <a:srgbClr val="000000">
                      <a:alpha val="43137"/>
                    </a:srgbClr>
                  </a:outerShdw>
                </a:effectLst>
              </a:rPr>
              <a:t>que </a:t>
            </a:r>
            <a:r>
              <a:rPr lang="pt-BR" sz="3200" b="1" dirty="0" smtClean="0">
                <a:solidFill>
                  <a:schemeClr val="bg1"/>
                </a:solidFill>
                <a:effectLst>
                  <a:outerShdw blurRad="38100" dist="38100" dir="2700000" algn="tl">
                    <a:srgbClr val="000000">
                      <a:alpha val="43137"/>
                    </a:srgbClr>
                  </a:outerShdw>
                </a:effectLst>
              </a:rPr>
              <a:t>uma </a:t>
            </a:r>
            <a:r>
              <a:rPr lang="pt-BR" sz="3200" b="1" dirty="0">
                <a:solidFill>
                  <a:schemeClr val="bg1"/>
                </a:solidFill>
                <a:effectLst>
                  <a:outerShdw blurRad="38100" dist="38100" dir="2700000" algn="tl">
                    <a:srgbClr val="000000">
                      <a:alpha val="43137"/>
                    </a:srgbClr>
                  </a:outerShdw>
                </a:effectLst>
              </a:rPr>
              <a:t>catástrofe aconteceu quando a  rocha sedimentária ainda era mole</a:t>
            </a:r>
            <a:r>
              <a:rPr lang="pt-BR" sz="3200" b="1" dirty="0" smtClean="0">
                <a:solidFill>
                  <a:schemeClr val="bg1"/>
                </a:solidFill>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539552" y="44624"/>
            <a:ext cx="7992888" cy="923330"/>
          </a:xfrm>
          <a:prstGeom prst="rect">
            <a:avLst/>
          </a:prstGeom>
          <a:noFill/>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Estratos Dobrados</a:t>
            </a:r>
          </a:p>
        </p:txBody>
      </p:sp>
      <p:pic>
        <p:nvPicPr>
          <p:cNvPr id="5" name="Picture 4" descr="Sullivan River in southern British Columbia, Canada..jpg"/>
          <p:cNvPicPr>
            <a:picLocks noChangeAspect="1"/>
          </p:cNvPicPr>
          <p:nvPr/>
        </p:nvPicPr>
        <p:blipFill>
          <a:blip r:embed="rId3" cstate="print"/>
          <a:stretch>
            <a:fillRect/>
          </a:stretch>
        </p:blipFill>
        <p:spPr>
          <a:xfrm>
            <a:off x="570185" y="991850"/>
            <a:ext cx="8055456" cy="5713177"/>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539552" y="44624"/>
            <a:ext cx="7992888" cy="923330"/>
          </a:xfrm>
          <a:prstGeom prst="rect">
            <a:avLst/>
          </a:prstGeom>
          <a:noFill/>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Estratos Dobrados</a:t>
            </a:r>
          </a:p>
        </p:txBody>
      </p:sp>
      <p:pic>
        <p:nvPicPr>
          <p:cNvPr id="6" name="Picture 5" descr="Cascade Mountain in Provo Canyon, Utah..jpg"/>
          <p:cNvPicPr>
            <a:picLocks noChangeAspect="1"/>
          </p:cNvPicPr>
          <p:nvPr/>
        </p:nvPicPr>
        <p:blipFill>
          <a:blip r:embed="rId3" cstate="print"/>
          <a:stretch>
            <a:fillRect/>
          </a:stretch>
        </p:blipFill>
        <p:spPr>
          <a:xfrm>
            <a:off x="755576" y="1052736"/>
            <a:ext cx="7433767" cy="648072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539552" y="44624"/>
            <a:ext cx="7992888" cy="923330"/>
          </a:xfrm>
          <a:prstGeom prst="rect">
            <a:avLst/>
          </a:prstGeom>
          <a:noFill/>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Estratos Dobrados</a:t>
            </a:r>
          </a:p>
        </p:txBody>
      </p:sp>
      <p:pic>
        <p:nvPicPr>
          <p:cNvPr id="5" name="Picture 4" descr="300px-Millook_cliffs_enh England North Cornwall.jpg"/>
          <p:cNvPicPr>
            <a:picLocks noChangeAspect="1"/>
          </p:cNvPicPr>
          <p:nvPr/>
        </p:nvPicPr>
        <p:blipFill>
          <a:blip r:embed="rId3" cstate="print"/>
          <a:stretch>
            <a:fillRect/>
          </a:stretch>
        </p:blipFill>
        <p:spPr>
          <a:xfrm>
            <a:off x="794408" y="994398"/>
            <a:ext cx="7559509" cy="566963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33" descr="grandcanyon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5"/>
          <p:cNvSpPr txBox="1">
            <a:spLocks/>
          </p:cNvSpPr>
          <p:nvPr/>
        </p:nvSpPr>
        <p:spPr bwMode="auto">
          <a:xfrm>
            <a:off x="251520" y="260648"/>
            <a:ext cx="8568952" cy="6480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000" kern="0" dirty="0" smtClean="0">
                <a:solidFill>
                  <a:schemeClr val="bg1"/>
                </a:solidFill>
                <a:effectLst>
                  <a:outerShdw blurRad="38100" dist="38100" dir="2700000" algn="tl">
                    <a:srgbClr val="000000">
                      <a:alpha val="43137"/>
                    </a:srgbClr>
                  </a:outerShdw>
                </a:effectLst>
                <a:latin typeface="Arial Black" pitchFamily="34" charset="0"/>
                <a:ea typeface="+mj-ea"/>
                <a:cs typeface="+mj-cs"/>
              </a:rPr>
              <a:t>FORMAÇÃO DOS ESTRATOS</a:t>
            </a:r>
          </a:p>
        </p:txBody>
      </p:sp>
      <p:sp>
        <p:nvSpPr>
          <p:cNvPr id="7" name="Rectangle 1028"/>
          <p:cNvSpPr txBox="1">
            <a:spLocks noChangeArrowheads="1"/>
          </p:cNvSpPr>
          <p:nvPr/>
        </p:nvSpPr>
        <p:spPr>
          <a:xfrm>
            <a:off x="609600" y="1196752"/>
            <a:ext cx="8001000" cy="4343400"/>
          </a:xfrm>
          <a:prstGeom prst="rect">
            <a:avLst/>
          </a:prstGeom>
        </p:spPr>
        <p:txBody>
          <a:bodyPr/>
          <a:lstStyle/>
          <a:p>
            <a:pPr lvl="0" fontAlgn="base">
              <a:spcBef>
                <a:spcPct val="20000"/>
              </a:spcBef>
              <a:spcAft>
                <a:spcPct val="0"/>
              </a:spcAft>
              <a:defRPr/>
            </a:pP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 rocha sedimentar tipicamente existe como camadas distintas ou estratos.</a:t>
            </a:r>
          </a:p>
          <a:p>
            <a:pPr lvl="0" fontAlgn="base">
              <a:spcBef>
                <a:spcPct val="20000"/>
              </a:spcBef>
              <a:spcAft>
                <a:spcPct val="0"/>
              </a:spcAft>
              <a:defRPr/>
            </a:pPr>
            <a:endParaRPr lang="pt-BR" sz="14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lvl="0" fontAlgn="base">
              <a:spcBef>
                <a:spcPct val="20000"/>
              </a:spcBef>
              <a:spcAft>
                <a:spcPct val="0"/>
              </a:spcAft>
              <a:defRPr/>
            </a:pP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 rocha sedimentar se forma tipicamente quando as partículas erodidas se depositam fora dos fluidos e solidificam-se em uma rocha.</a:t>
            </a:r>
          </a:p>
          <a:p>
            <a:pPr marL="533400" lvl="0" indent="-533400" fontAlgn="base">
              <a:spcBef>
                <a:spcPct val="20000"/>
              </a:spcBef>
              <a:spcAft>
                <a:spcPct val="0"/>
              </a:spcAft>
              <a:buFont typeface="Wingdings" pitchFamily="2" charset="2"/>
              <a:buChar char="Ø"/>
              <a:defRPr/>
            </a:pP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Arenito {</a:t>
            </a:r>
            <a:r>
              <a:rPr lang="pt-BR" sz="3200" b="1" kern="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Sandstone</a:t>
            </a: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(principalmente quartzo)</a:t>
            </a:r>
          </a:p>
          <a:p>
            <a:pPr lvl="0" fontAlgn="base">
              <a:spcBef>
                <a:spcPct val="20000"/>
              </a:spcBef>
              <a:spcAft>
                <a:spcPct val="0"/>
              </a:spcAft>
              <a:buFont typeface="Wingdings" pitchFamily="2" charset="2"/>
              <a:buChar char="Ø"/>
              <a:defRPr/>
            </a:pP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pt-BR" sz="3200" b="1" kern="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Shale</a:t>
            </a: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pt-BR" sz="3200" b="1" kern="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silte</a:t>
            </a: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fino e argila)</a:t>
            </a:r>
          </a:p>
          <a:p>
            <a:pPr lvl="0" fontAlgn="base">
              <a:spcBef>
                <a:spcPct val="20000"/>
              </a:spcBef>
              <a:spcAft>
                <a:spcPct val="0"/>
              </a:spcAft>
              <a:buFont typeface="Wingdings" pitchFamily="2" charset="2"/>
              <a:buChar char="Ø"/>
              <a:defRPr/>
            </a:pP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Calcário (</a:t>
            </a:r>
            <a:r>
              <a:rPr lang="pt-BR" sz="3200" b="1" kern="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calcite</a:t>
            </a:r>
            <a:r>
              <a:rPr lang="pt-BR" sz="3200" b="1" kern="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de conchas)</a:t>
            </a:r>
            <a:endPar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Arial" pitchFamily="34" charset="0"/>
              <a:cs typeface="Arial" pitchFamily="34" charset="0"/>
            </a:endParaRPr>
          </a:p>
        </p:txBody>
      </p:sp>
    </p:spTree>
  </p:cSld>
  <p:clrMapOvr>
    <a:masterClrMapping/>
  </p:clrMapOvr>
  <p:transition advClick="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dissolv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dissolv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dissolve">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Picture 4" descr="Imagem328"/>
          <p:cNvPicPr>
            <a:picLocks noChangeAspect="1" noChangeArrowheads="1"/>
          </p:cNvPicPr>
          <p:nvPr/>
        </p:nvPicPr>
        <p:blipFill>
          <a:blip r:embed="rId4" cstate="print"/>
          <a:srcRect/>
          <a:stretch>
            <a:fillRect/>
          </a:stretch>
        </p:blipFill>
        <p:spPr bwMode="auto">
          <a:xfrm>
            <a:off x="0" y="3938588"/>
            <a:ext cx="4648200" cy="2919412"/>
          </a:xfrm>
          <a:prstGeom prst="rect">
            <a:avLst/>
          </a:prstGeom>
          <a:noFill/>
        </p:spPr>
      </p:pic>
      <p:pic>
        <p:nvPicPr>
          <p:cNvPr id="5" name="Picture 9" descr="Folds1"/>
          <p:cNvPicPr>
            <a:picLocks noChangeAspect="1" noChangeArrowheads="1"/>
          </p:cNvPicPr>
          <p:nvPr/>
        </p:nvPicPr>
        <p:blipFill>
          <a:blip r:embed="rId5" cstate="print"/>
          <a:srcRect/>
          <a:stretch>
            <a:fillRect/>
          </a:stretch>
        </p:blipFill>
        <p:spPr bwMode="auto">
          <a:xfrm>
            <a:off x="4648200" y="3889375"/>
            <a:ext cx="4495800" cy="2968625"/>
          </a:xfrm>
          <a:prstGeom prst="rect">
            <a:avLst/>
          </a:prstGeom>
          <a:noFill/>
        </p:spPr>
      </p:pic>
      <p:pic>
        <p:nvPicPr>
          <p:cNvPr id="6" name="Picture 10" descr="Folds2"/>
          <p:cNvPicPr>
            <a:picLocks noChangeAspect="1" noChangeArrowheads="1"/>
          </p:cNvPicPr>
          <p:nvPr/>
        </p:nvPicPr>
        <p:blipFill>
          <a:blip r:embed="rId6" cstate="print"/>
          <a:srcRect/>
          <a:stretch>
            <a:fillRect/>
          </a:stretch>
        </p:blipFill>
        <p:spPr bwMode="auto">
          <a:xfrm>
            <a:off x="0" y="1087438"/>
            <a:ext cx="5181600" cy="2874962"/>
          </a:xfrm>
          <a:prstGeom prst="rect">
            <a:avLst/>
          </a:prstGeom>
          <a:noFill/>
        </p:spPr>
      </p:pic>
      <p:pic>
        <p:nvPicPr>
          <p:cNvPr id="7" name="Picture 11" descr="MoutainWrinkles"/>
          <p:cNvPicPr>
            <a:picLocks noChangeAspect="1" noChangeArrowheads="1"/>
          </p:cNvPicPr>
          <p:nvPr/>
        </p:nvPicPr>
        <p:blipFill>
          <a:blip r:embed="rId7" cstate="print"/>
          <a:srcRect/>
          <a:stretch>
            <a:fillRect/>
          </a:stretch>
        </p:blipFill>
        <p:spPr bwMode="auto">
          <a:xfrm>
            <a:off x="5105400" y="1087438"/>
            <a:ext cx="4038600" cy="2868612"/>
          </a:xfrm>
          <a:prstGeom prst="rect">
            <a:avLst/>
          </a:prstGeom>
          <a:noFill/>
        </p:spPr>
      </p:pic>
      <p:sp>
        <p:nvSpPr>
          <p:cNvPr id="8" name="TextBox 7"/>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Estratos Dobrados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Estratos Dobrados</a:t>
            </a:r>
          </a:p>
        </p:txBody>
      </p:sp>
      <p:pic>
        <p:nvPicPr>
          <p:cNvPr id="7" name="Picture 6" descr="Untitled5.png"/>
          <p:cNvPicPr>
            <a:picLocks noChangeAspect="1"/>
          </p:cNvPicPr>
          <p:nvPr/>
        </p:nvPicPr>
        <p:blipFill>
          <a:blip r:embed="rId3" cstate="print"/>
          <a:stretch>
            <a:fillRect/>
          </a:stretch>
        </p:blipFill>
        <p:spPr>
          <a:xfrm>
            <a:off x="0" y="1306407"/>
            <a:ext cx="9144000" cy="5578977"/>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4" descr="300px-Millook_cliffs_enh England North Cornwall.jpg"/>
          <p:cNvPicPr>
            <a:picLocks noChangeAspect="1"/>
          </p:cNvPicPr>
          <p:nvPr/>
        </p:nvPicPr>
        <p:blipFill>
          <a:blip r:embed="rId3" cstate="print"/>
          <a:stretch>
            <a:fillRect/>
          </a:stretch>
        </p:blipFill>
        <p:spPr>
          <a:xfrm>
            <a:off x="794408" y="994398"/>
            <a:ext cx="7559509" cy="5669632"/>
          </a:xfrm>
          <a:prstGeom prst="rect">
            <a:avLst/>
          </a:prstGeom>
        </p:spPr>
      </p:pic>
      <p:sp>
        <p:nvSpPr>
          <p:cNvPr id="6" name="TextBox 5"/>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smtClean="0">
                <a:solidFill>
                  <a:srgbClr val="FFFFFF"/>
                </a:solidFill>
                <a:effectLst>
                  <a:outerShdw blurRad="38100" dist="38100" dir="2700000" algn="tl">
                    <a:srgbClr val="000000">
                      <a:alpha val="43137"/>
                    </a:srgbClr>
                  </a:outerShdw>
                </a:effectLst>
                <a:latin typeface="Arial Black" pitchFamily="34" charset="0"/>
              </a:rPr>
              <a:t>Estratos Dobrados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endParaRPr lang="en-US"/>
          </a:p>
        </p:txBody>
      </p:sp>
      <p:pic>
        <p:nvPicPr>
          <p:cNvPr id="229388" name="Picture 12" descr="Imagem324"/>
          <p:cNvPicPr>
            <a:picLocks noChangeAspect="1" noChangeArrowheads="1"/>
          </p:cNvPicPr>
          <p:nvPr/>
        </p:nvPicPr>
        <p:blipFill>
          <a:blip r:embed="rId2" cstate="print"/>
          <a:srcRect/>
          <a:stretch>
            <a:fillRect/>
          </a:stretch>
        </p:blipFill>
        <p:spPr bwMode="auto">
          <a:xfrm>
            <a:off x="0" y="0"/>
            <a:ext cx="4495800" cy="3786188"/>
          </a:xfrm>
          <a:prstGeom prst="rect">
            <a:avLst/>
          </a:prstGeom>
          <a:noFill/>
        </p:spPr>
      </p:pic>
      <p:pic>
        <p:nvPicPr>
          <p:cNvPr id="229389" name="Picture 13" descr="Imagem325"/>
          <p:cNvPicPr>
            <a:picLocks noChangeAspect="1" noChangeArrowheads="1"/>
          </p:cNvPicPr>
          <p:nvPr/>
        </p:nvPicPr>
        <p:blipFill>
          <a:blip r:embed="rId3" cstate="print"/>
          <a:srcRect/>
          <a:stretch>
            <a:fillRect/>
          </a:stretch>
        </p:blipFill>
        <p:spPr bwMode="auto">
          <a:xfrm>
            <a:off x="4495800" y="0"/>
            <a:ext cx="4648200" cy="3497263"/>
          </a:xfrm>
          <a:prstGeom prst="rect">
            <a:avLst/>
          </a:prstGeom>
          <a:noFill/>
        </p:spPr>
      </p:pic>
      <p:pic>
        <p:nvPicPr>
          <p:cNvPr id="229390" name="Picture 14" descr="Imagem326"/>
          <p:cNvPicPr>
            <a:picLocks noChangeAspect="1" noChangeArrowheads="1"/>
          </p:cNvPicPr>
          <p:nvPr/>
        </p:nvPicPr>
        <p:blipFill>
          <a:blip r:embed="rId4" cstate="print"/>
          <a:srcRect/>
          <a:stretch>
            <a:fillRect/>
          </a:stretch>
        </p:blipFill>
        <p:spPr bwMode="auto">
          <a:xfrm>
            <a:off x="0" y="3468688"/>
            <a:ext cx="4514850" cy="3389312"/>
          </a:xfrm>
          <a:prstGeom prst="rect">
            <a:avLst/>
          </a:prstGeom>
          <a:noFill/>
        </p:spPr>
      </p:pic>
      <p:pic>
        <p:nvPicPr>
          <p:cNvPr id="229396" name="Picture 20" descr="Imagem327"/>
          <p:cNvPicPr>
            <a:picLocks noChangeAspect="1" noChangeArrowheads="1"/>
          </p:cNvPicPr>
          <p:nvPr/>
        </p:nvPicPr>
        <p:blipFill>
          <a:blip r:embed="rId5" cstate="print"/>
          <a:srcRect/>
          <a:stretch>
            <a:fillRect/>
          </a:stretch>
        </p:blipFill>
        <p:spPr bwMode="auto">
          <a:xfrm>
            <a:off x="4495800" y="3370263"/>
            <a:ext cx="4648200" cy="3487737"/>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endParaRPr lang="en-US"/>
          </a:p>
        </p:txBody>
      </p:sp>
      <p:pic>
        <p:nvPicPr>
          <p:cNvPr id="227335" name="Picture 7" descr="Imagem319a"/>
          <p:cNvPicPr>
            <a:picLocks noChangeAspect="1" noChangeArrowheads="1"/>
          </p:cNvPicPr>
          <p:nvPr/>
        </p:nvPicPr>
        <p:blipFill>
          <a:blip r:embed="rId2" cstate="print"/>
          <a:srcRect/>
          <a:stretch>
            <a:fillRect/>
          </a:stretch>
        </p:blipFill>
        <p:spPr bwMode="auto">
          <a:xfrm>
            <a:off x="4038600" y="3702050"/>
            <a:ext cx="5105400" cy="3155950"/>
          </a:xfrm>
          <a:prstGeom prst="rect">
            <a:avLst/>
          </a:prstGeom>
          <a:noFill/>
        </p:spPr>
      </p:pic>
      <p:pic>
        <p:nvPicPr>
          <p:cNvPr id="227348" name="Picture 20" descr="layers_bent_and_twisted"/>
          <p:cNvPicPr>
            <a:picLocks noChangeAspect="1" noChangeArrowheads="1"/>
          </p:cNvPicPr>
          <p:nvPr/>
        </p:nvPicPr>
        <p:blipFill>
          <a:blip r:embed="rId3" cstate="print"/>
          <a:srcRect/>
          <a:stretch>
            <a:fillRect/>
          </a:stretch>
        </p:blipFill>
        <p:spPr bwMode="auto">
          <a:xfrm>
            <a:off x="3886200" y="0"/>
            <a:ext cx="5257800" cy="3705225"/>
          </a:xfrm>
          <a:prstGeom prst="rect">
            <a:avLst/>
          </a:prstGeom>
          <a:noFill/>
        </p:spPr>
      </p:pic>
      <p:pic>
        <p:nvPicPr>
          <p:cNvPr id="227349" name="Picture 21" descr="Imagem322a"/>
          <p:cNvPicPr>
            <a:picLocks noChangeAspect="1" noChangeArrowheads="1"/>
          </p:cNvPicPr>
          <p:nvPr/>
        </p:nvPicPr>
        <p:blipFill>
          <a:blip r:embed="rId4" cstate="print"/>
          <a:srcRect/>
          <a:stretch>
            <a:fillRect/>
          </a:stretch>
        </p:blipFill>
        <p:spPr bwMode="auto">
          <a:xfrm>
            <a:off x="0" y="0"/>
            <a:ext cx="4343400" cy="3268663"/>
          </a:xfrm>
          <a:prstGeom prst="rect">
            <a:avLst/>
          </a:prstGeom>
          <a:noFill/>
        </p:spPr>
      </p:pic>
      <p:pic>
        <p:nvPicPr>
          <p:cNvPr id="227350" name="Picture 22" descr="Imagem287"/>
          <p:cNvPicPr>
            <a:picLocks noGrp="1" noChangeAspect="1" noChangeArrowheads="1"/>
          </p:cNvPicPr>
          <p:nvPr>
            <p:ph type="body" idx="1"/>
          </p:nvPr>
        </p:nvPicPr>
        <p:blipFill>
          <a:blip r:embed="rId5" cstate="print"/>
          <a:srcRect/>
          <a:stretch>
            <a:fillRect/>
          </a:stretch>
        </p:blipFill>
        <p:spPr>
          <a:xfrm>
            <a:off x="0" y="3187700"/>
            <a:ext cx="4724400" cy="3670300"/>
          </a:xfrm>
          <a:no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21" name="Picture 21" descr="Folds3"/>
          <p:cNvPicPr>
            <a:picLocks noChangeAspect="1" noChangeArrowheads="1"/>
          </p:cNvPicPr>
          <p:nvPr/>
        </p:nvPicPr>
        <p:blipFill>
          <a:blip r:embed="rId2" cstate="print"/>
          <a:srcRect/>
          <a:stretch>
            <a:fillRect/>
          </a:stretch>
        </p:blipFill>
        <p:spPr bwMode="auto">
          <a:xfrm>
            <a:off x="4119563" y="0"/>
            <a:ext cx="5024437" cy="6858000"/>
          </a:xfrm>
          <a:prstGeom prst="rect">
            <a:avLst/>
          </a:prstGeom>
          <a:noFill/>
        </p:spPr>
      </p:pic>
      <p:pic>
        <p:nvPicPr>
          <p:cNvPr id="230408" name="Picture 8" descr="Imagem320a"/>
          <p:cNvPicPr>
            <a:picLocks noChangeAspect="1" noChangeArrowheads="1"/>
          </p:cNvPicPr>
          <p:nvPr/>
        </p:nvPicPr>
        <p:blipFill>
          <a:blip r:embed="rId3" cstate="print"/>
          <a:srcRect/>
          <a:stretch>
            <a:fillRect/>
          </a:stretch>
        </p:blipFill>
        <p:spPr bwMode="auto">
          <a:xfrm>
            <a:off x="0" y="0"/>
            <a:ext cx="4876800" cy="3660775"/>
          </a:xfrm>
          <a:prstGeom prst="rect">
            <a:avLst/>
          </a:prstGeom>
          <a:noFill/>
        </p:spPr>
      </p:pic>
      <p:pic>
        <p:nvPicPr>
          <p:cNvPr id="230409" name="Picture 9" descr="Imagem321a"/>
          <p:cNvPicPr>
            <a:picLocks noChangeAspect="1" noChangeArrowheads="1"/>
          </p:cNvPicPr>
          <p:nvPr/>
        </p:nvPicPr>
        <p:blipFill>
          <a:blip r:embed="rId4" cstate="print"/>
          <a:srcRect/>
          <a:stretch>
            <a:fillRect/>
          </a:stretch>
        </p:blipFill>
        <p:spPr bwMode="auto">
          <a:xfrm>
            <a:off x="0" y="3625850"/>
            <a:ext cx="4876800" cy="323215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714048" y="2764681"/>
            <a:ext cx="7704856" cy="1323439"/>
          </a:xfrm>
          <a:prstGeom prst="rect">
            <a:avLst/>
          </a:prstGeom>
          <a:noFill/>
        </p:spPr>
        <p:txBody>
          <a:bodyPr wrap="square" lIns="91440" tIns="45720" rIns="91440" bIns="45720">
            <a:spAutoFit/>
          </a:bodyPr>
          <a:lstStyle/>
          <a:p>
            <a:pPr algn="ctr"/>
            <a:r>
              <a:rPr lang="pt-BR"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Enterro Rápido</a:t>
            </a:r>
            <a:endParaRPr lang="pt-BR"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extBox 6"/>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Enterro Rápido</a:t>
            </a:r>
          </a:p>
        </p:txBody>
      </p:sp>
      <p:pic>
        <p:nvPicPr>
          <p:cNvPr id="8" name="Picture 3" descr="Burrial"/>
          <p:cNvPicPr>
            <a:picLocks noGrp="1" noChangeAspect="1" noChangeArrowheads="1"/>
          </p:cNvPicPr>
          <p:nvPr>
            <p:ph idx="1"/>
          </p:nvPr>
        </p:nvPicPr>
        <p:blipFill>
          <a:blip r:embed="rId4" cstate="print"/>
          <a:srcRect/>
          <a:stretch>
            <a:fillRect/>
          </a:stretch>
        </p:blipFill>
        <p:spPr>
          <a:xfrm>
            <a:off x="457200" y="1650647"/>
            <a:ext cx="8229600" cy="3028950"/>
          </a:xfrm>
          <a:noFill/>
          <a:ln/>
          <a:effectLst>
            <a:outerShdw blurRad="50800" dist="50800" dir="5400000" algn="ctr" rotWithShape="0">
              <a:srgbClr val="140A00"/>
            </a:outerShdw>
          </a:effectLst>
        </p:spPr>
      </p:pic>
      <p:sp>
        <p:nvSpPr>
          <p:cNvPr id="9" name="AutoShape 4"/>
          <p:cNvSpPr>
            <a:spLocks noChangeArrowheads="1"/>
          </p:cNvSpPr>
          <p:nvPr/>
        </p:nvSpPr>
        <p:spPr bwMode="auto">
          <a:xfrm rot="14939807">
            <a:off x="876300" y="4889147"/>
            <a:ext cx="762000" cy="381000"/>
          </a:xfrm>
          <a:prstGeom prst="rightArrow">
            <a:avLst>
              <a:gd name="adj1" fmla="val 50000"/>
              <a:gd name="adj2" fmla="val 50000"/>
            </a:avLst>
          </a:prstGeom>
          <a:solidFill>
            <a:srgbClr val="FF0000"/>
          </a:solidFill>
          <a:ln w="9525">
            <a:solidFill>
              <a:schemeClr val="tx1"/>
            </a:solidFill>
            <a:miter lim="800000"/>
            <a:headEnd/>
            <a:tailEnd/>
          </a:ln>
          <a:effectLst>
            <a:outerShdw blurRad="50800" dist="50800" dir="5400000" algn="ctr" rotWithShape="0">
              <a:srgbClr val="140A00"/>
            </a:outerShdw>
          </a:effectLst>
        </p:spPr>
        <p:txBody>
          <a:bodyPr wrap="none" anchor="ctr"/>
          <a:lstStyle/>
          <a:p>
            <a:pPr fontAlgn="base">
              <a:spcBef>
                <a:spcPct val="0"/>
              </a:spcBef>
              <a:spcAft>
                <a:spcPct val="0"/>
              </a:spcAft>
            </a:pPr>
            <a:endParaRPr lang="pt-BR" b="1">
              <a:solidFill>
                <a:schemeClr val="bg1"/>
              </a:solidFill>
              <a:effectLst>
                <a:outerShdw blurRad="38100" dist="38100" dir="2700000" algn="tl">
                  <a:srgbClr val="000000">
                    <a:alpha val="43137"/>
                  </a:srgbClr>
                </a:outerShdw>
              </a:effectLst>
            </a:endParaRPr>
          </a:p>
        </p:txBody>
      </p:sp>
      <p:sp>
        <p:nvSpPr>
          <p:cNvPr id="10" name="Text Box 5"/>
          <p:cNvSpPr txBox="1">
            <a:spLocks noChangeArrowheads="1"/>
          </p:cNvSpPr>
          <p:nvPr/>
        </p:nvSpPr>
        <p:spPr bwMode="auto">
          <a:xfrm>
            <a:off x="251520" y="5613047"/>
            <a:ext cx="8640960" cy="1200329"/>
          </a:xfrm>
          <a:prstGeom prst="rect">
            <a:avLst/>
          </a:prstGeom>
          <a:noFill/>
          <a:ln w="9525">
            <a:noFill/>
            <a:miter lim="800000"/>
            <a:headEnd/>
            <a:tailEnd/>
          </a:ln>
          <a:effectLst>
            <a:outerShdw blurRad="50800" dist="50800" dir="5400000" algn="ctr" rotWithShape="0">
              <a:srgbClr val="140A00"/>
            </a:outerShdw>
          </a:effectLst>
        </p:spPr>
        <p:txBody>
          <a:bodyPr wrap="square">
            <a:spAutoFit/>
          </a:bodyPr>
          <a:lstStyle/>
          <a:p>
            <a:pPr algn="ctr" fontAlgn="base">
              <a:spcBef>
                <a:spcPct val="50000"/>
              </a:spcBef>
              <a:spcAft>
                <a:spcPct val="0"/>
              </a:spcAft>
            </a:pPr>
            <a:r>
              <a:rPr lang="pt-BR" sz="2400" b="1" dirty="0">
                <a:solidFill>
                  <a:schemeClr val="bg1"/>
                </a:solidFill>
                <a:effectLst>
                  <a:outerShdw blurRad="38100" dist="38100" dir="2700000" algn="tl">
                    <a:srgbClr val="000000">
                      <a:alpha val="43137"/>
                    </a:srgbClr>
                  </a:outerShdw>
                </a:effectLst>
              </a:rPr>
              <a:t>Isso é impossível!  Antes que pudesse ser enterrado lentamente, seu corpo seria consumido pelos predadores e bactérias.</a:t>
            </a:r>
          </a:p>
        </p:txBody>
      </p:sp>
      <p:sp>
        <p:nvSpPr>
          <p:cNvPr id="11" name="Rectangle 2"/>
          <p:cNvSpPr>
            <a:spLocks noGrp="1" noChangeArrowheads="1"/>
          </p:cNvSpPr>
          <p:nvPr>
            <p:ph type="title"/>
          </p:nvPr>
        </p:nvSpPr>
        <p:spPr>
          <a:xfrm>
            <a:off x="472440" y="975866"/>
            <a:ext cx="8229600" cy="580926"/>
          </a:xfrm>
        </p:spPr>
        <p:txBody>
          <a:bodyPr/>
          <a:lstStyle/>
          <a:p>
            <a:r>
              <a:rPr lang="pt-BR" sz="4000" b="1" dirty="0" smtClean="0">
                <a:solidFill>
                  <a:schemeClr val="bg1"/>
                </a:solidFill>
                <a:effectLst>
                  <a:outerShdw blurRad="38100" dist="38100" dir="2700000" algn="tl">
                    <a:srgbClr val="000000">
                      <a:alpha val="43137"/>
                    </a:srgbClr>
                  </a:outerShdw>
                </a:effectLst>
                <a:latin typeface="+mn-lt"/>
              </a:rPr>
              <a:t>Os evolucionistas ensinam isso:</a:t>
            </a:r>
            <a:endParaRPr lang="pt-BR" sz="4000" b="1"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extBox 6"/>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Enterro Rápido</a:t>
            </a:r>
          </a:p>
        </p:txBody>
      </p:sp>
      <p:sp>
        <p:nvSpPr>
          <p:cNvPr id="11" name="Rectangle 2"/>
          <p:cNvSpPr>
            <a:spLocks noGrp="1" noChangeArrowheads="1"/>
          </p:cNvSpPr>
          <p:nvPr>
            <p:ph type="title"/>
          </p:nvPr>
        </p:nvSpPr>
        <p:spPr>
          <a:xfrm>
            <a:off x="472440" y="975866"/>
            <a:ext cx="8229600" cy="1156990"/>
          </a:xfrm>
        </p:spPr>
        <p:txBody>
          <a:bodyPr/>
          <a:lstStyle/>
          <a:p>
            <a:r>
              <a:rPr lang="pt-BR" sz="3200" b="1" dirty="0" smtClean="0">
                <a:solidFill>
                  <a:schemeClr val="bg1"/>
                </a:solidFill>
                <a:effectLst>
                  <a:outerShdw blurRad="38100" dist="38100" dir="2700000" algn="tl">
                    <a:srgbClr val="000000">
                      <a:alpha val="43137"/>
                    </a:srgbClr>
                  </a:outerShdw>
                </a:effectLst>
                <a:latin typeface="+mn-lt"/>
              </a:rPr>
              <a:t>Somente um enterramento rápido pode produzir fósseis como estes!</a:t>
            </a:r>
            <a:endParaRPr lang="pt-BR" sz="3200" b="1" dirty="0">
              <a:solidFill>
                <a:schemeClr val="bg1"/>
              </a:solidFill>
              <a:effectLst>
                <a:outerShdw blurRad="38100" dist="38100" dir="2700000" algn="tl">
                  <a:srgbClr val="000000">
                    <a:alpha val="43137"/>
                  </a:srgbClr>
                </a:outerShdw>
              </a:effectLst>
              <a:latin typeface="+mn-lt"/>
            </a:endParaRPr>
          </a:p>
        </p:txBody>
      </p:sp>
      <p:pic>
        <p:nvPicPr>
          <p:cNvPr id="14" name="Picture 4" descr="IchtBirth"/>
          <p:cNvPicPr>
            <a:picLocks noGrp="1" noChangeAspect="1" noChangeArrowheads="1"/>
          </p:cNvPicPr>
          <p:nvPr>
            <p:ph sz="half" idx="4294967295"/>
          </p:nvPr>
        </p:nvPicPr>
        <p:blipFill>
          <a:blip r:embed="rId4" cstate="print"/>
          <a:srcRect/>
          <a:stretch>
            <a:fillRect/>
          </a:stretch>
        </p:blipFill>
        <p:spPr>
          <a:xfrm>
            <a:off x="288856" y="2257400"/>
            <a:ext cx="8534400" cy="2971800"/>
          </a:xfrm>
          <a:prstGeom prst="rect">
            <a:avLst/>
          </a:prstGeom>
          <a:noFill/>
          <a:ln/>
        </p:spPr>
      </p:pic>
      <p:pic>
        <p:nvPicPr>
          <p:cNvPr id="15" name="Picture 2" descr="http://2.bp.blogspot.com/-KzYM6e__uoQ/UjZohNwWowI/AAAAAAAAO5g/Fy6Wou_TvYU/s1600/WildThings-Stenopterygius-quadriscissus-1.jpg"/>
          <p:cNvPicPr>
            <a:picLocks noChangeAspect="1" noChangeArrowheads="1"/>
          </p:cNvPicPr>
          <p:nvPr/>
        </p:nvPicPr>
        <p:blipFill>
          <a:blip r:embed="rId5" cstate="print"/>
          <a:srcRect/>
          <a:stretch>
            <a:fillRect/>
          </a:stretch>
        </p:blipFill>
        <p:spPr bwMode="auto">
          <a:xfrm>
            <a:off x="1475656" y="2262606"/>
            <a:ext cx="6408712" cy="2894586"/>
          </a:xfrm>
          <a:prstGeom prst="rect">
            <a:avLst/>
          </a:prstGeom>
          <a:noFill/>
        </p:spPr>
      </p:pic>
      <p:sp>
        <p:nvSpPr>
          <p:cNvPr id="16" name="Rectangle 2"/>
          <p:cNvSpPr>
            <a:spLocks noChangeArrowheads="1"/>
          </p:cNvSpPr>
          <p:nvPr/>
        </p:nvSpPr>
        <p:spPr bwMode="auto">
          <a:xfrm>
            <a:off x="251520" y="5373216"/>
            <a:ext cx="8458200" cy="1200329"/>
          </a:xfrm>
          <a:prstGeom prst="rect">
            <a:avLst/>
          </a:prstGeom>
          <a:noFill/>
          <a:ln w="9525">
            <a:noFill/>
            <a:miter lim="800000"/>
            <a:headEnd/>
            <a:tailEnd/>
          </a:ln>
        </p:spPr>
        <p:txBody>
          <a:bodyPr wrap="square">
            <a:spAutoFit/>
          </a:bodyPr>
          <a:lstStyle/>
          <a:p>
            <a:pPr algn="ctr"/>
            <a:r>
              <a:rPr lang="pt-BR" sz="3600" b="1" dirty="0" smtClean="0">
                <a:solidFill>
                  <a:schemeClr val="bg1"/>
                </a:solidFill>
              </a:rPr>
              <a:t>Um ictiossauro no processo de dar à luz.</a:t>
            </a:r>
            <a:endParaRPr lang="pt-BR" sz="3600" b="1" dirty="0">
              <a:solidFill>
                <a:schemeClr val="bg1"/>
              </a:solidFill>
            </a:endParaRPr>
          </a:p>
        </p:txBody>
      </p:sp>
      <p:sp>
        <p:nvSpPr>
          <p:cNvPr id="17" name="Rectangle 2"/>
          <p:cNvSpPr>
            <a:spLocks noChangeArrowheads="1"/>
          </p:cNvSpPr>
          <p:nvPr/>
        </p:nvSpPr>
        <p:spPr bwMode="auto">
          <a:xfrm>
            <a:off x="438472" y="3297006"/>
            <a:ext cx="8458200" cy="646331"/>
          </a:xfrm>
          <a:prstGeom prst="rect">
            <a:avLst/>
          </a:prstGeom>
          <a:noFill/>
          <a:ln w="9525">
            <a:noFill/>
            <a:miter lim="800000"/>
            <a:headEnd/>
            <a:tailEnd/>
          </a:ln>
        </p:spPr>
        <p:txBody>
          <a:bodyPr wrap="square">
            <a:spAutoFit/>
          </a:bodyPr>
          <a:lstStyle/>
          <a:p>
            <a:pPr algn="ctr"/>
            <a:r>
              <a:rPr lang="pt-BR" sz="3600" b="1" dirty="0" smtClean="0">
                <a:solidFill>
                  <a:schemeClr val="bg1"/>
                </a:solidFill>
              </a:rPr>
              <a:t>Ictiossauro</a:t>
            </a:r>
            <a:endParaRPr lang="pt-BR" sz="3600" b="1" dirty="0">
              <a:solidFill>
                <a:schemeClr val="bg1"/>
              </a:solidFill>
            </a:endParaRPr>
          </a:p>
        </p:txBody>
      </p:sp>
      <p:sp>
        <p:nvSpPr>
          <p:cNvPr id="9" name="Oval 8"/>
          <p:cNvSpPr/>
          <p:nvPr/>
        </p:nvSpPr>
        <p:spPr bwMode="auto">
          <a:xfrm rot="19231328">
            <a:off x="4906438" y="3300092"/>
            <a:ext cx="1008112" cy="2292544"/>
          </a:xfrm>
          <a:prstGeom prst="ellipse">
            <a:avLst/>
          </a:prstGeom>
          <a:noFill/>
          <a:ln w="63500" cap="flat" cmpd="sng" algn="ctr">
            <a:solidFill>
              <a:srgbClr val="FFC000">
                <a:alpha val="93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1" presetClass="exit" presetSubtype="0" fill="hold" nodeType="withEffect">
                                  <p:stCondLst>
                                    <p:cond delay="0"/>
                                  </p:stCondLst>
                                  <p:childTnLst>
                                    <p:set>
                                      <p:cBhvr>
                                        <p:cTn id="15" dur="1" fill="hold">
                                          <p:stCondLst>
                                            <p:cond delay="0"/>
                                          </p:stCondLst>
                                        </p:cTn>
                                        <p:tgtEl>
                                          <p:spTgt spid="15"/>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l="7857" r="7866"/>
          <a:stretch>
            <a:fillRect/>
          </a:stretch>
        </p:blipFill>
        <p:spPr bwMode="auto">
          <a:xfrm>
            <a:off x="0" y="3857970"/>
            <a:ext cx="4783832" cy="3000030"/>
          </a:xfrm>
          <a:prstGeom prst="rect">
            <a:avLst/>
          </a:prstGeom>
          <a:noFill/>
          <a:ln w="9525">
            <a:noFill/>
            <a:miter lim="800000"/>
            <a:headEnd/>
            <a:tailEnd/>
          </a:ln>
        </p:spPr>
      </p:pic>
      <p:pic>
        <p:nvPicPr>
          <p:cNvPr id="5" name="Picture 2" descr="Fisheating fish                                                00004D5A&#10;Don's SCSI                     B0109472:"/>
          <p:cNvPicPr>
            <a:picLocks noChangeAspect="1" noChangeArrowheads="1"/>
          </p:cNvPicPr>
          <p:nvPr/>
        </p:nvPicPr>
        <p:blipFill>
          <a:blip r:embed="rId4" cstate="print"/>
          <a:srcRect l="5064"/>
          <a:stretch>
            <a:fillRect/>
          </a:stretch>
        </p:blipFill>
        <p:spPr bwMode="auto">
          <a:xfrm>
            <a:off x="4124903" y="1392138"/>
            <a:ext cx="5019097" cy="2540918"/>
          </a:xfrm>
          <a:prstGeom prst="rect">
            <a:avLst/>
          </a:prstGeom>
          <a:noFill/>
        </p:spPr>
      </p:pic>
      <p:pic>
        <p:nvPicPr>
          <p:cNvPr id="6" name="Picture 2" descr="fish eating fish"/>
          <p:cNvPicPr>
            <a:picLocks noChangeAspect="1" noChangeArrowheads="1"/>
          </p:cNvPicPr>
          <p:nvPr/>
        </p:nvPicPr>
        <p:blipFill>
          <a:blip r:embed="rId5" cstate="print"/>
          <a:srcRect/>
          <a:stretch>
            <a:fillRect/>
          </a:stretch>
        </p:blipFill>
        <p:spPr bwMode="auto">
          <a:xfrm>
            <a:off x="4716016" y="3932192"/>
            <a:ext cx="4427984" cy="2925808"/>
          </a:xfrm>
          <a:prstGeom prst="rect">
            <a:avLst/>
          </a:prstGeom>
          <a:noFill/>
          <a:ln w="9525">
            <a:noFill/>
            <a:miter lim="800000"/>
            <a:headEnd/>
            <a:tailEnd/>
          </a:ln>
        </p:spPr>
      </p:pic>
      <p:sp>
        <p:nvSpPr>
          <p:cNvPr id="7" name="TextBox 6"/>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Enterro Rápido</a:t>
            </a:r>
          </a:p>
        </p:txBody>
      </p:sp>
      <p:pic>
        <p:nvPicPr>
          <p:cNvPr id="8" name="Picture 3" descr="FishInFish"/>
          <p:cNvPicPr>
            <a:picLocks noChangeAspect="1" noChangeArrowheads="1"/>
          </p:cNvPicPr>
          <p:nvPr/>
        </p:nvPicPr>
        <p:blipFill>
          <a:blip r:embed="rId6" cstate="print"/>
          <a:srcRect/>
          <a:stretch>
            <a:fillRect/>
          </a:stretch>
        </p:blipFill>
        <p:spPr>
          <a:xfrm>
            <a:off x="-1" y="1392138"/>
            <a:ext cx="4206503" cy="2483668"/>
          </a:xfrm>
          <a:prstGeom prst="rect">
            <a:avLst/>
          </a:prstGeom>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7395" name="Rectangle 3"/>
          <p:cNvSpPr>
            <a:spLocks noGrp="1" noChangeArrowheads="1"/>
          </p:cNvSpPr>
          <p:nvPr>
            <p:ph type="title"/>
          </p:nvPr>
        </p:nvSpPr>
        <p:spPr>
          <a:xfrm>
            <a:off x="251520" y="76200"/>
            <a:ext cx="8640960" cy="1143000"/>
          </a:xfrm>
        </p:spPr>
        <p:txBody>
          <a:bodyPr/>
          <a:lstStyle/>
          <a:p>
            <a:pPr lvl="0">
              <a:defRPr/>
            </a:pPr>
            <a:r>
              <a:rPr lang="en-US" sz="4000" dirty="0" smtClean="0">
                <a:solidFill>
                  <a:srgbClr val="FFFFFF"/>
                </a:solidFill>
                <a:effectLst>
                  <a:outerShdw blurRad="38100" dist="38100" dir="2700000" algn="tl">
                    <a:srgbClr val="000000">
                      <a:alpha val="43137"/>
                    </a:srgbClr>
                  </a:outerShdw>
                </a:effectLst>
                <a:latin typeface="Arial Black" pitchFamily="34" charset="0"/>
                <a:ea typeface="+mn-ea"/>
                <a:cs typeface="+mn-cs"/>
              </a:rPr>
              <a:t>FORMAÇÃO DOS ESTRATOS</a:t>
            </a:r>
          </a:p>
        </p:txBody>
      </p:sp>
      <p:sp>
        <p:nvSpPr>
          <p:cNvPr id="187396" name="Rectangle 4"/>
          <p:cNvSpPr>
            <a:spLocks noGrp="1" noChangeArrowheads="1"/>
          </p:cNvSpPr>
          <p:nvPr>
            <p:ph type="body" sz="half" idx="2"/>
          </p:nvPr>
        </p:nvSpPr>
        <p:spPr>
          <a:xfrm>
            <a:off x="4379858" y="1676745"/>
            <a:ext cx="4400872" cy="1219200"/>
          </a:xfrm>
        </p:spPr>
        <p:txBody>
          <a:bodyPr/>
          <a:lstStyle/>
          <a:p>
            <a:pPr marL="0" indent="0" algn="ctr">
              <a:buNone/>
            </a:pPr>
            <a:r>
              <a:rPr lang="pt-BR" sz="2400" b="1" dirty="0" smtClean="0">
                <a:solidFill>
                  <a:schemeClr val="bg1"/>
                </a:solidFill>
                <a:latin typeface="Arial" pitchFamily="34" charset="0"/>
                <a:cs typeface="Arial" pitchFamily="34" charset="0"/>
              </a:rPr>
              <a:t>As  camadas se formam a qualquer hora quando partículas são suspensas em um fluido, e em seguida, depositam-se fora.	</a:t>
            </a:r>
            <a:endParaRPr lang="pt-BR" sz="2400" b="1" dirty="0">
              <a:solidFill>
                <a:schemeClr val="bg1"/>
              </a:solidFill>
              <a:latin typeface="Arial" pitchFamily="34" charset="0"/>
              <a:cs typeface="Arial" pitchFamily="34" charset="0"/>
            </a:endParaRPr>
          </a:p>
        </p:txBody>
      </p:sp>
      <p:sp>
        <p:nvSpPr>
          <p:cNvPr id="187397" name="AutoShape 5"/>
          <p:cNvSpPr>
            <a:spLocks noChangeArrowheads="1"/>
          </p:cNvSpPr>
          <p:nvPr/>
        </p:nvSpPr>
        <p:spPr bwMode="auto">
          <a:xfrm>
            <a:off x="4800600" y="5750744"/>
            <a:ext cx="3505200" cy="598488"/>
          </a:xfrm>
          <a:prstGeom prst="cube">
            <a:avLst>
              <a:gd name="adj" fmla="val 25000"/>
            </a:avLst>
          </a:prstGeom>
          <a:solidFill>
            <a:srgbClr val="993300"/>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pt-BR" sz="2400">
              <a:solidFill>
                <a:srgbClr val="663300"/>
              </a:solidFill>
              <a:effectLst>
                <a:outerShdw blurRad="38100" dist="38100" dir="2700000" algn="tl">
                  <a:srgbClr val="000000">
                    <a:alpha val="43137"/>
                  </a:srgbClr>
                </a:outerShdw>
              </a:effectLst>
            </a:endParaRPr>
          </a:p>
        </p:txBody>
      </p:sp>
      <p:sp>
        <p:nvSpPr>
          <p:cNvPr id="187398" name="AutoShape 6"/>
          <p:cNvSpPr>
            <a:spLocks noChangeArrowheads="1"/>
          </p:cNvSpPr>
          <p:nvPr/>
        </p:nvSpPr>
        <p:spPr bwMode="auto">
          <a:xfrm>
            <a:off x="4800600" y="5217344"/>
            <a:ext cx="3505200" cy="685800"/>
          </a:xfrm>
          <a:prstGeom prst="cube">
            <a:avLst>
              <a:gd name="adj" fmla="val 25000"/>
            </a:avLst>
          </a:prstGeom>
          <a:solidFill>
            <a:srgbClr val="FFCC00"/>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pt-BR" sz="2400">
              <a:solidFill>
                <a:srgbClr val="663300"/>
              </a:solidFill>
              <a:effectLst>
                <a:outerShdw blurRad="38100" dist="38100" dir="2700000" algn="tl">
                  <a:srgbClr val="000000">
                    <a:alpha val="43137"/>
                  </a:srgbClr>
                </a:outerShdw>
              </a:effectLst>
            </a:endParaRPr>
          </a:p>
        </p:txBody>
      </p:sp>
      <p:sp>
        <p:nvSpPr>
          <p:cNvPr id="187399" name="AutoShape 7"/>
          <p:cNvSpPr>
            <a:spLocks noChangeArrowheads="1"/>
          </p:cNvSpPr>
          <p:nvPr/>
        </p:nvSpPr>
        <p:spPr bwMode="auto">
          <a:xfrm>
            <a:off x="4800600" y="4836344"/>
            <a:ext cx="3505200" cy="588963"/>
          </a:xfrm>
          <a:prstGeom prst="cube">
            <a:avLst>
              <a:gd name="adj" fmla="val 25000"/>
            </a:avLst>
          </a:prstGeom>
          <a:solidFill>
            <a:srgbClr val="FFFF66"/>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pt-BR" sz="2400">
              <a:solidFill>
                <a:srgbClr val="663300"/>
              </a:solidFill>
              <a:effectLst>
                <a:outerShdw blurRad="38100" dist="38100" dir="2700000" algn="tl">
                  <a:srgbClr val="000000">
                    <a:alpha val="43137"/>
                  </a:srgbClr>
                </a:outerShdw>
              </a:effectLst>
            </a:endParaRPr>
          </a:p>
        </p:txBody>
      </p:sp>
      <p:sp>
        <p:nvSpPr>
          <p:cNvPr id="187400" name="AutoShape 8"/>
          <p:cNvSpPr>
            <a:spLocks noChangeArrowheads="1"/>
          </p:cNvSpPr>
          <p:nvPr/>
        </p:nvSpPr>
        <p:spPr bwMode="auto">
          <a:xfrm>
            <a:off x="4800600" y="4379144"/>
            <a:ext cx="3505200" cy="598488"/>
          </a:xfrm>
          <a:prstGeom prst="cube">
            <a:avLst>
              <a:gd name="adj" fmla="val 25000"/>
            </a:avLst>
          </a:prstGeom>
          <a:solidFill>
            <a:srgbClr val="FF9900"/>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pt-BR" sz="2400">
              <a:solidFill>
                <a:srgbClr val="663300"/>
              </a:solidFill>
              <a:effectLst>
                <a:outerShdw blurRad="38100" dist="38100" dir="2700000" algn="tl">
                  <a:srgbClr val="000000">
                    <a:alpha val="43137"/>
                  </a:srgbClr>
                </a:outerShdw>
              </a:effectLst>
            </a:endParaRPr>
          </a:p>
        </p:txBody>
      </p:sp>
      <p:sp>
        <p:nvSpPr>
          <p:cNvPr id="187401" name="AutoShape 9"/>
          <p:cNvSpPr>
            <a:spLocks noChangeArrowheads="1"/>
          </p:cNvSpPr>
          <p:nvPr/>
        </p:nvSpPr>
        <p:spPr bwMode="auto">
          <a:xfrm>
            <a:off x="4800600" y="3933056"/>
            <a:ext cx="3505200" cy="598488"/>
          </a:xfrm>
          <a:prstGeom prst="cube">
            <a:avLst>
              <a:gd name="adj" fmla="val 25000"/>
            </a:avLst>
          </a:prstGeom>
          <a:solidFill>
            <a:srgbClr val="CC9900"/>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pt-BR" sz="2400">
              <a:solidFill>
                <a:srgbClr val="663300"/>
              </a:solidFill>
              <a:effectLst>
                <a:outerShdw blurRad="38100" dist="38100" dir="2700000" algn="tl">
                  <a:srgbClr val="000000">
                    <a:alpha val="43137"/>
                  </a:srgbClr>
                </a:outerShdw>
              </a:effectLst>
            </a:endParaRPr>
          </a:p>
        </p:txBody>
      </p:sp>
      <p:sp>
        <p:nvSpPr>
          <p:cNvPr id="187402" name="Text Box 10"/>
          <p:cNvSpPr txBox="1">
            <a:spLocks noChangeArrowheads="1"/>
          </p:cNvSpPr>
          <p:nvPr/>
        </p:nvSpPr>
        <p:spPr bwMode="auto">
          <a:xfrm>
            <a:off x="5467350" y="5887269"/>
            <a:ext cx="2111475"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pt-BR" sz="2000" dirty="0" smtClean="0">
                <a:solidFill>
                  <a:schemeClr val="bg1"/>
                </a:solidFill>
              </a:rPr>
              <a:t>Partículas Grandes</a:t>
            </a:r>
            <a:endParaRPr lang="pt-BR" sz="2000" dirty="0">
              <a:solidFill>
                <a:srgbClr val="FFFFFF"/>
              </a:solidFill>
            </a:endParaRPr>
          </a:p>
        </p:txBody>
      </p:sp>
      <p:sp>
        <p:nvSpPr>
          <p:cNvPr id="187403" name="Text Box 11"/>
          <p:cNvSpPr txBox="1">
            <a:spLocks noChangeArrowheads="1"/>
          </p:cNvSpPr>
          <p:nvPr/>
        </p:nvSpPr>
        <p:spPr bwMode="auto">
          <a:xfrm>
            <a:off x="5391150" y="4112444"/>
            <a:ext cx="2225289"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pt-BR" sz="2000" dirty="0" smtClean="0">
                <a:solidFill>
                  <a:srgbClr val="663300"/>
                </a:solidFill>
              </a:rPr>
              <a:t>Partículas Pequenas</a:t>
            </a:r>
            <a:endParaRPr lang="pt-BR" sz="2000" dirty="0">
              <a:solidFill>
                <a:srgbClr val="663300"/>
              </a:solidFill>
            </a:endParaRPr>
          </a:p>
        </p:txBody>
      </p:sp>
      <p:sp>
        <p:nvSpPr>
          <p:cNvPr id="187406" name="Text Box 14"/>
          <p:cNvSpPr txBox="1">
            <a:spLocks noChangeArrowheads="1"/>
          </p:cNvSpPr>
          <p:nvPr/>
        </p:nvSpPr>
        <p:spPr bwMode="auto">
          <a:xfrm>
            <a:off x="5486400" y="4988744"/>
            <a:ext cx="2010487"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pt-BR" sz="2000" dirty="0" smtClean="0">
                <a:solidFill>
                  <a:srgbClr val="663300"/>
                </a:solidFill>
              </a:rPr>
              <a:t>Partículas Médias</a:t>
            </a:r>
            <a:endParaRPr lang="pt-BR" sz="2000" dirty="0">
              <a:solidFill>
                <a:srgbClr val="663300"/>
              </a:solidFill>
            </a:endParaRPr>
          </a:p>
        </p:txBody>
      </p:sp>
      <p:pic>
        <p:nvPicPr>
          <p:cNvPr id="187408" name="Picture 16"/>
          <p:cNvPicPr>
            <a:picLocks noChangeAspect="1" noChangeArrowheads="1"/>
          </p:cNvPicPr>
          <p:nvPr/>
        </p:nvPicPr>
        <p:blipFill>
          <a:blip r:embed="rId4" cstate="print"/>
          <a:srcRect/>
          <a:stretch>
            <a:fillRect/>
          </a:stretch>
        </p:blipFill>
        <p:spPr bwMode="auto">
          <a:xfrm>
            <a:off x="457200" y="1813520"/>
            <a:ext cx="3429000" cy="4495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87397"/>
                                        </p:tgtEl>
                                        <p:attrNameLst>
                                          <p:attrName>style.visibility</p:attrName>
                                        </p:attrNameLst>
                                      </p:cBhvr>
                                      <p:to>
                                        <p:strVal val="visible"/>
                                      </p:to>
                                    </p:set>
                                    <p:animEffect transition="in" filter="slide(fromBottom)">
                                      <p:cBhvr>
                                        <p:cTn id="7" dur="1000"/>
                                        <p:tgtEl>
                                          <p:spTgt spid="187397"/>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187398"/>
                                        </p:tgtEl>
                                        <p:attrNameLst>
                                          <p:attrName>style.visibility</p:attrName>
                                        </p:attrNameLst>
                                      </p:cBhvr>
                                      <p:to>
                                        <p:strVal val="visible"/>
                                      </p:to>
                                    </p:set>
                                    <p:animEffect transition="in" filter="slide(fromBottom)">
                                      <p:cBhvr>
                                        <p:cTn id="11" dur="1000"/>
                                        <p:tgtEl>
                                          <p:spTgt spid="187398"/>
                                        </p:tgtEl>
                                      </p:cBhvr>
                                    </p:animEffect>
                                  </p:childTnLst>
                                </p:cTn>
                              </p:par>
                            </p:childTnLst>
                          </p:cTn>
                        </p:par>
                        <p:par>
                          <p:cTn id="12" fill="hold">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187399"/>
                                        </p:tgtEl>
                                        <p:attrNameLst>
                                          <p:attrName>style.visibility</p:attrName>
                                        </p:attrNameLst>
                                      </p:cBhvr>
                                      <p:to>
                                        <p:strVal val="visible"/>
                                      </p:to>
                                    </p:set>
                                    <p:animEffect transition="in" filter="slide(fromBottom)">
                                      <p:cBhvr>
                                        <p:cTn id="15" dur="1000"/>
                                        <p:tgtEl>
                                          <p:spTgt spid="187399"/>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187400"/>
                                        </p:tgtEl>
                                        <p:attrNameLst>
                                          <p:attrName>style.visibility</p:attrName>
                                        </p:attrNameLst>
                                      </p:cBhvr>
                                      <p:to>
                                        <p:strVal val="visible"/>
                                      </p:to>
                                    </p:set>
                                    <p:animEffect transition="in" filter="slide(fromBottom)">
                                      <p:cBhvr>
                                        <p:cTn id="19" dur="1000"/>
                                        <p:tgtEl>
                                          <p:spTgt spid="187400"/>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187401"/>
                                        </p:tgtEl>
                                        <p:attrNameLst>
                                          <p:attrName>style.visibility</p:attrName>
                                        </p:attrNameLst>
                                      </p:cBhvr>
                                      <p:to>
                                        <p:strVal val="visible"/>
                                      </p:to>
                                    </p:set>
                                    <p:animEffect transition="in" filter="slide(fromBottom)">
                                      <p:cBhvr>
                                        <p:cTn id="23" dur="1000"/>
                                        <p:tgtEl>
                                          <p:spTgt spid="187401"/>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87402"/>
                                        </p:tgtEl>
                                        <p:attrNameLst>
                                          <p:attrName>style.visibility</p:attrName>
                                        </p:attrNameLst>
                                      </p:cBhvr>
                                      <p:to>
                                        <p:strVal val="visible"/>
                                      </p:to>
                                    </p:set>
                                    <p:animEffect transition="in" filter="fade">
                                      <p:cBhvr>
                                        <p:cTn id="27" dur="500"/>
                                        <p:tgtEl>
                                          <p:spTgt spid="187402"/>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187406"/>
                                        </p:tgtEl>
                                        <p:attrNameLst>
                                          <p:attrName>style.visibility</p:attrName>
                                        </p:attrNameLst>
                                      </p:cBhvr>
                                      <p:to>
                                        <p:strVal val="visible"/>
                                      </p:to>
                                    </p:set>
                                    <p:animEffect transition="in" filter="fade">
                                      <p:cBhvr>
                                        <p:cTn id="31" dur="500"/>
                                        <p:tgtEl>
                                          <p:spTgt spid="187406"/>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187403"/>
                                        </p:tgtEl>
                                        <p:attrNameLst>
                                          <p:attrName>style.visibility</p:attrName>
                                        </p:attrNameLst>
                                      </p:cBhvr>
                                      <p:to>
                                        <p:strVal val="visible"/>
                                      </p:to>
                                    </p:set>
                                    <p:animEffect transition="in" filter="fade">
                                      <p:cBhvr>
                                        <p:cTn id="35" dur="500"/>
                                        <p:tgtEl>
                                          <p:spTgt spid="187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8" grpId="0" animBg="1"/>
      <p:bldP spid="187399" grpId="0" animBg="1"/>
      <p:bldP spid="187400" grpId="0" animBg="1"/>
      <p:bldP spid="187401" grpId="0" animBg="1"/>
      <p:bldP spid="187402" grpId="0"/>
      <p:bldP spid="187403" grpId="0"/>
      <p:bldP spid="18740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 name="TextBox 3"/>
          <p:cNvSpPr txBox="1">
            <a:spLocks noChangeArrowheads="1"/>
          </p:cNvSpPr>
          <p:nvPr/>
        </p:nvSpPr>
        <p:spPr bwMode="auto">
          <a:xfrm>
            <a:off x="323528" y="1052736"/>
            <a:ext cx="8568952" cy="1815882"/>
          </a:xfrm>
          <a:prstGeom prst="rect">
            <a:avLst/>
          </a:prstGeom>
          <a:noFill/>
          <a:ln w="9525">
            <a:noFill/>
            <a:miter lim="800000"/>
            <a:headEnd/>
            <a:tailEnd/>
          </a:ln>
          <a:effectLst>
            <a:outerShdw blurRad="50800" dist="50800" dir="5400000" algn="ctr" rotWithShape="0">
              <a:srgbClr val="140A00"/>
            </a:outerShdw>
          </a:effectLst>
        </p:spPr>
        <p:txBody>
          <a:bodyPr wrap="square">
            <a:spAutoFit/>
          </a:bodyPr>
          <a:lstStyle/>
          <a:p>
            <a:pPr algn="ctr" fontAlgn="base">
              <a:spcBef>
                <a:spcPct val="0"/>
              </a:spcBef>
              <a:spcAft>
                <a:spcPct val="0"/>
              </a:spcAft>
            </a:pPr>
            <a:r>
              <a:rPr lang="pt-BR" sz="2800" b="1" dirty="0" smtClean="0">
                <a:solidFill>
                  <a:srgbClr val="FFFFFF"/>
                </a:solidFill>
                <a:effectLst>
                  <a:outerShdw blurRad="38100" dist="38100" dir="2700000" algn="tl">
                    <a:srgbClr val="000000">
                      <a:alpha val="43137"/>
                    </a:srgbClr>
                  </a:outerShdw>
                </a:effectLst>
                <a:latin typeface="Arial Black" pitchFamily="34" charset="0"/>
              </a:rPr>
              <a:t>Muitos fosseis de moluscos com ambas as metades bem fechadas, em posição defensiva, mas ainda vivo quando enterrados.</a:t>
            </a:r>
            <a:endParaRPr lang="en-US" sz="2800" b="1" dirty="0">
              <a:solidFill>
                <a:srgbClr val="FFFFFF"/>
              </a:solidFill>
              <a:effectLst>
                <a:outerShdw blurRad="38100" dist="38100" dir="2700000" algn="tl">
                  <a:srgbClr val="000000">
                    <a:alpha val="43137"/>
                  </a:srgbClr>
                </a:outerShdw>
              </a:effectLst>
              <a:latin typeface="Arial Black" pitchFamily="34" charset="0"/>
            </a:endParaRPr>
          </a:p>
        </p:txBody>
      </p:sp>
      <p:sp>
        <p:nvSpPr>
          <p:cNvPr id="9" name="TextBox 8"/>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Enterro Rápido</a:t>
            </a:r>
          </a:p>
        </p:txBody>
      </p:sp>
      <p:pic>
        <p:nvPicPr>
          <p:cNvPr id="225282" name="Picture 2" descr="http://www.bulkfossils.net/rapidcart/files/289_Bulk_Fossils___Brachiopod.jpg"/>
          <p:cNvPicPr>
            <a:picLocks noChangeAspect="1" noChangeArrowheads="1"/>
          </p:cNvPicPr>
          <p:nvPr/>
        </p:nvPicPr>
        <p:blipFill>
          <a:blip r:embed="rId3" cstate="print"/>
          <a:srcRect/>
          <a:stretch>
            <a:fillRect/>
          </a:stretch>
        </p:blipFill>
        <p:spPr bwMode="auto">
          <a:xfrm>
            <a:off x="0" y="2933699"/>
            <a:ext cx="4981575" cy="3924301"/>
          </a:xfrm>
          <a:prstGeom prst="rect">
            <a:avLst/>
          </a:prstGeom>
          <a:noFill/>
        </p:spPr>
      </p:pic>
      <p:pic>
        <p:nvPicPr>
          <p:cNvPr id="10" name="Picture 2"/>
          <p:cNvPicPr>
            <a:picLocks noChangeAspect="1" noChangeArrowheads="1"/>
          </p:cNvPicPr>
          <p:nvPr/>
        </p:nvPicPr>
        <p:blipFill>
          <a:blip r:embed="rId4" cstate="print"/>
          <a:srcRect/>
          <a:stretch>
            <a:fillRect/>
          </a:stretch>
        </p:blipFill>
        <p:spPr bwMode="auto">
          <a:xfrm>
            <a:off x="4716016" y="2957230"/>
            <a:ext cx="5806827" cy="39007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TextBox 8"/>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Enterro Rápido</a:t>
            </a:r>
          </a:p>
        </p:txBody>
      </p:sp>
      <p:sp>
        <p:nvSpPr>
          <p:cNvPr id="8" name="Text Box 14"/>
          <p:cNvSpPr txBox="1">
            <a:spLocks noChangeArrowheads="1"/>
          </p:cNvSpPr>
          <p:nvPr/>
        </p:nvSpPr>
        <p:spPr bwMode="auto">
          <a:xfrm>
            <a:off x="179512" y="1682805"/>
            <a:ext cx="5256584" cy="954107"/>
          </a:xfrm>
          <a:prstGeom prst="rect">
            <a:avLst/>
          </a:prstGeom>
          <a:noFill/>
          <a:ln w="9525">
            <a:noFill/>
            <a:miter lim="800000"/>
            <a:headEnd/>
            <a:tailEnd/>
          </a:ln>
          <a:effectLst>
            <a:outerShdw blurRad="50800" dist="50800" dir="5400000" algn="ctr" rotWithShape="0">
              <a:srgbClr val="140A00"/>
            </a:outerShdw>
          </a:effectLst>
        </p:spPr>
        <p:txBody>
          <a:bodyPr wrap="square">
            <a:spAutoFit/>
          </a:bodyPr>
          <a:lstStyle/>
          <a:p>
            <a:pPr algn="ctr" fontAlgn="base">
              <a:spcBef>
                <a:spcPct val="50000"/>
              </a:spcBef>
              <a:spcAft>
                <a:spcPct val="0"/>
              </a:spcAft>
            </a:pPr>
            <a:r>
              <a:rPr lang="pt-BR" sz="2800" b="1" dirty="0">
                <a:solidFill>
                  <a:schemeClr val="bg1"/>
                </a:solidFill>
                <a:effectLst>
                  <a:outerShdw blurRad="38100" dist="38100" dir="2700000" algn="tl">
                    <a:srgbClr val="000000">
                      <a:alpha val="43137"/>
                    </a:srgbClr>
                  </a:outerShdw>
                </a:effectLst>
              </a:rPr>
              <a:t>Mas quando </a:t>
            </a:r>
            <a:r>
              <a:rPr lang="pt-BR" sz="2800" b="1" dirty="0" smtClean="0">
                <a:solidFill>
                  <a:schemeClr val="bg1"/>
                </a:solidFill>
                <a:effectLst>
                  <a:outerShdw blurRad="38100" dist="38100" dir="2700000" algn="tl">
                    <a:srgbClr val="000000">
                      <a:alpha val="43137"/>
                    </a:srgbClr>
                  </a:outerShdw>
                </a:effectLst>
              </a:rPr>
              <a:t>um molusco </a:t>
            </a:r>
            <a:r>
              <a:rPr lang="pt-BR" sz="2800" b="1" dirty="0">
                <a:solidFill>
                  <a:schemeClr val="bg1"/>
                </a:solidFill>
                <a:effectLst>
                  <a:outerShdw blurRad="38100" dist="38100" dir="2700000" algn="tl">
                    <a:srgbClr val="000000">
                      <a:alpha val="43137"/>
                    </a:srgbClr>
                  </a:outerShdw>
                </a:effectLst>
              </a:rPr>
              <a:t>morre, </a:t>
            </a:r>
            <a:r>
              <a:rPr lang="pt-BR" sz="2800" b="1" dirty="0" smtClean="0">
                <a:solidFill>
                  <a:schemeClr val="bg1"/>
                </a:solidFill>
                <a:effectLst>
                  <a:outerShdw blurRad="38100" dist="38100" dir="2700000" algn="tl">
                    <a:srgbClr val="000000">
                      <a:alpha val="43137"/>
                    </a:srgbClr>
                  </a:outerShdw>
                </a:effectLst>
              </a:rPr>
              <a:t>ele abre!</a:t>
            </a:r>
            <a:endParaRPr lang="pt-BR" sz="2800" b="1" dirty="0">
              <a:solidFill>
                <a:schemeClr val="bg1"/>
              </a:solidFill>
              <a:effectLst>
                <a:outerShdw blurRad="38100" dist="38100" dir="2700000" algn="tl">
                  <a:srgbClr val="000000">
                    <a:alpha val="43137"/>
                  </a:srgbClr>
                </a:outerShdw>
              </a:effectLst>
            </a:endParaRPr>
          </a:p>
        </p:txBody>
      </p:sp>
      <p:pic>
        <p:nvPicPr>
          <p:cNvPr id="12" name="Picture 11" descr="MtEverest"/>
          <p:cNvPicPr>
            <a:picLocks noChangeAspect="1" noChangeArrowheads="1"/>
          </p:cNvPicPr>
          <p:nvPr/>
        </p:nvPicPr>
        <p:blipFill>
          <a:blip r:embed="rId3" cstate="print"/>
          <a:srcRect/>
          <a:stretch>
            <a:fillRect/>
          </a:stretch>
        </p:blipFill>
        <p:spPr bwMode="auto">
          <a:xfrm>
            <a:off x="0" y="3182938"/>
            <a:ext cx="4876800" cy="3675062"/>
          </a:xfrm>
          <a:prstGeom prst="rect">
            <a:avLst/>
          </a:prstGeom>
          <a:noFill/>
        </p:spPr>
      </p:pic>
      <p:pic>
        <p:nvPicPr>
          <p:cNvPr id="13" name="Picture 12" descr="Untitled8.png"/>
          <p:cNvPicPr>
            <a:picLocks noChangeAspect="1"/>
          </p:cNvPicPr>
          <p:nvPr/>
        </p:nvPicPr>
        <p:blipFill>
          <a:blip r:embed="rId4" cstate="print"/>
          <a:stretch>
            <a:fillRect/>
          </a:stretch>
        </p:blipFill>
        <p:spPr>
          <a:xfrm>
            <a:off x="5868144" y="1124744"/>
            <a:ext cx="2555776" cy="2313418"/>
          </a:xfrm>
          <a:prstGeom prst="rect">
            <a:avLst/>
          </a:prstGeom>
        </p:spPr>
      </p:pic>
      <p:sp>
        <p:nvSpPr>
          <p:cNvPr id="14" name="Text Box 13"/>
          <p:cNvSpPr txBox="1">
            <a:spLocks noChangeArrowheads="1"/>
          </p:cNvSpPr>
          <p:nvPr/>
        </p:nvSpPr>
        <p:spPr bwMode="auto">
          <a:xfrm>
            <a:off x="5148063" y="4077072"/>
            <a:ext cx="3732895" cy="2246769"/>
          </a:xfrm>
          <a:prstGeom prst="rect">
            <a:avLst/>
          </a:prstGeom>
          <a:noFill/>
          <a:ln w="9525">
            <a:noFill/>
            <a:miter lim="800000"/>
            <a:headEnd/>
            <a:tailEnd/>
          </a:ln>
          <a:effectLst>
            <a:outerShdw blurRad="50800" dist="50800" dir="5400000" algn="ctr" rotWithShape="0">
              <a:srgbClr val="140A00"/>
            </a:outerShdw>
          </a:effectLst>
        </p:spPr>
        <p:txBody>
          <a:bodyPr wrap="square">
            <a:spAutoFit/>
          </a:bodyPr>
          <a:lstStyle/>
          <a:p>
            <a:pPr algn="ctr" fontAlgn="base">
              <a:spcBef>
                <a:spcPct val="50000"/>
              </a:spcBef>
              <a:spcAft>
                <a:spcPct val="0"/>
              </a:spcAft>
            </a:pPr>
            <a:r>
              <a:rPr lang="pt-BR" sz="2800" b="1" dirty="0" smtClean="0">
                <a:solidFill>
                  <a:schemeClr val="bg1"/>
                </a:solidFill>
                <a:effectLst>
                  <a:outerShdw blurRad="38100" dist="38100" dir="2700000" algn="tl">
                    <a:srgbClr val="000000">
                      <a:alpha val="43137"/>
                    </a:srgbClr>
                  </a:outerShdw>
                </a:effectLst>
              </a:rPr>
              <a:t>Moluscos fechados estão encontrados em </a:t>
            </a:r>
            <a:r>
              <a:rPr lang="pt-BR" sz="2800" b="1" dirty="0">
                <a:solidFill>
                  <a:schemeClr val="bg1"/>
                </a:solidFill>
                <a:effectLst>
                  <a:outerShdw blurRad="38100" dist="38100" dir="2700000" algn="tl">
                    <a:srgbClr val="000000">
                      <a:alpha val="43137"/>
                    </a:srgbClr>
                  </a:outerShdw>
                </a:effectLst>
              </a:rPr>
              <a:t>cima do Mt. </a:t>
            </a:r>
            <a:r>
              <a:rPr lang="pt-BR" sz="2800" b="1" dirty="0" smtClean="0">
                <a:solidFill>
                  <a:schemeClr val="bg1"/>
                </a:solidFill>
                <a:effectLst>
                  <a:outerShdw blurRad="38100" dist="38100" dir="2700000" algn="tl">
                    <a:srgbClr val="000000">
                      <a:alpha val="43137"/>
                    </a:srgbClr>
                  </a:outerShdw>
                </a:effectLst>
              </a:rPr>
              <a:t>Everest, </a:t>
            </a:r>
            <a:r>
              <a:rPr lang="pt-BR" sz="2800" b="1" dirty="0">
                <a:solidFill>
                  <a:schemeClr val="bg1"/>
                </a:solidFill>
                <a:effectLst>
                  <a:outerShdw blurRad="38100" dist="38100" dir="2700000" algn="tl">
                    <a:srgbClr val="000000">
                      <a:alpha val="43137"/>
                    </a:srgbClr>
                  </a:outerShdw>
                </a:effectLst>
              </a:rPr>
              <a:t>e </a:t>
            </a:r>
            <a:r>
              <a:rPr lang="pt-BR" sz="2800" b="1" dirty="0" smtClean="0">
                <a:solidFill>
                  <a:schemeClr val="bg1"/>
                </a:solidFill>
                <a:effectLst>
                  <a:outerShdw blurRad="38100" dist="38100" dir="2700000" algn="tl">
                    <a:srgbClr val="000000">
                      <a:alpha val="43137"/>
                    </a:srgbClr>
                  </a:outerShdw>
                </a:effectLst>
              </a:rPr>
              <a:t>em muitas outras </a:t>
            </a:r>
            <a:r>
              <a:rPr lang="pt-BR" sz="2800" b="1" dirty="0">
                <a:solidFill>
                  <a:schemeClr val="bg1"/>
                </a:solidFill>
                <a:effectLst>
                  <a:outerShdw blurRad="38100" dist="38100" dir="2700000" algn="tl">
                    <a:srgbClr val="000000">
                      <a:alpha val="43137"/>
                    </a:srgbClr>
                  </a:outerShdw>
                </a:effectLst>
              </a:rPr>
              <a:t>montanhas.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TextBox 8"/>
          <p:cNvSpPr txBox="1"/>
          <p:nvPr/>
        </p:nvSpPr>
        <p:spPr>
          <a:xfrm>
            <a:off x="539552" y="44624"/>
            <a:ext cx="7992888" cy="923330"/>
          </a:xfrm>
          <a:prstGeom prst="rect">
            <a:avLst/>
          </a:prstGeom>
          <a:noFill/>
          <a:effectLst>
            <a:outerShdw blurRad="50800" dist="50800" dir="5400000" algn="ctr" rotWithShape="0">
              <a:srgbClr val="140A00"/>
            </a:outerShdw>
          </a:effectLst>
        </p:spPr>
        <p:txBody>
          <a:bodyPr wrap="square" rtlCol="0">
            <a:spAutoFit/>
          </a:bodyPr>
          <a:lstStyle/>
          <a:p>
            <a:pPr algn="ctr"/>
            <a:r>
              <a:rPr lang="pt-BR" sz="5400" dirty="0" smtClean="0">
                <a:solidFill>
                  <a:srgbClr val="FFFFFF"/>
                </a:solidFill>
                <a:effectLst>
                  <a:outerShdw blurRad="38100" dist="38100" dir="2700000" algn="tl">
                    <a:srgbClr val="000000">
                      <a:alpha val="43137"/>
                    </a:srgbClr>
                  </a:outerShdw>
                </a:effectLst>
                <a:latin typeface="Arial Black" pitchFamily="34" charset="0"/>
              </a:rPr>
              <a:t>Enterro Rápido</a:t>
            </a:r>
          </a:p>
        </p:txBody>
      </p:sp>
      <p:sp>
        <p:nvSpPr>
          <p:cNvPr id="8" name="Text Box 14"/>
          <p:cNvSpPr txBox="1">
            <a:spLocks noChangeArrowheads="1"/>
          </p:cNvSpPr>
          <p:nvPr/>
        </p:nvSpPr>
        <p:spPr bwMode="auto">
          <a:xfrm>
            <a:off x="107504" y="1147678"/>
            <a:ext cx="3960440" cy="2785378"/>
          </a:xfrm>
          <a:prstGeom prst="rect">
            <a:avLst/>
          </a:prstGeom>
          <a:noFill/>
          <a:ln w="9525">
            <a:noFill/>
            <a:miter lim="800000"/>
            <a:headEnd/>
            <a:tailEnd/>
          </a:ln>
          <a:effectLst>
            <a:outerShdw blurRad="50800" dist="50800" dir="5400000" algn="ctr" rotWithShape="0">
              <a:srgbClr val="140A00"/>
            </a:outerShdw>
          </a:effectLst>
        </p:spPr>
        <p:txBody>
          <a:bodyPr wrap="square">
            <a:spAutoFit/>
          </a:bodyPr>
          <a:lstStyle/>
          <a:p>
            <a:pPr algn="ctr" fontAlgn="base">
              <a:spcBef>
                <a:spcPct val="50000"/>
              </a:spcBef>
              <a:spcAft>
                <a:spcPct val="0"/>
              </a:spcAft>
            </a:pPr>
            <a:r>
              <a:rPr lang="pt-BR" sz="2500" b="1" dirty="0" smtClean="0">
                <a:solidFill>
                  <a:schemeClr val="bg1"/>
                </a:solidFill>
                <a:effectLst>
                  <a:outerShdw blurRad="38100" dist="38100" dir="2700000" algn="tl">
                    <a:srgbClr val="000000">
                      <a:alpha val="43137"/>
                    </a:srgbClr>
                  </a:outerShdw>
                </a:effectLst>
              </a:rPr>
              <a:t>Dois dinossauros lutando. Impressionante! Só enterro rápida enquanto estão ainda vivos. Só um catástrofe como o Dilúvio poderia explicar isso.</a:t>
            </a:r>
            <a:endParaRPr lang="pt-BR" sz="2500" b="1" dirty="0">
              <a:solidFill>
                <a:schemeClr val="bg1"/>
              </a:solidFill>
              <a:effectLst>
                <a:outerShdw blurRad="38100" dist="38100" dir="2700000" algn="tl">
                  <a:srgbClr val="000000">
                    <a:alpha val="43137"/>
                  </a:srgbClr>
                </a:outerShdw>
              </a:effectLst>
            </a:endParaRPr>
          </a:p>
        </p:txBody>
      </p:sp>
      <p:pic>
        <p:nvPicPr>
          <p:cNvPr id="16" name="Picture 15" descr="Fighting-dinosaurs-Yuya-Tamai-wikipedia-600-px-tiny-June-2014-Tetrapod-Zoology.jpg"/>
          <p:cNvPicPr>
            <a:picLocks noChangeAspect="1"/>
          </p:cNvPicPr>
          <p:nvPr/>
        </p:nvPicPr>
        <p:blipFill>
          <a:blip r:embed="rId3" cstate="print"/>
          <a:stretch>
            <a:fillRect/>
          </a:stretch>
        </p:blipFill>
        <p:spPr>
          <a:xfrm>
            <a:off x="4190070" y="1250758"/>
            <a:ext cx="4876906" cy="2682298"/>
          </a:xfrm>
          <a:prstGeom prst="rect">
            <a:avLst/>
          </a:prstGeom>
        </p:spPr>
      </p:pic>
      <p:pic>
        <p:nvPicPr>
          <p:cNvPr id="17" name="Picture 16" descr="tumblr_nppew0PKV51sml8sro5_1280.png"/>
          <p:cNvPicPr>
            <a:picLocks noChangeAspect="1"/>
          </p:cNvPicPr>
          <p:nvPr/>
        </p:nvPicPr>
        <p:blipFill>
          <a:blip r:embed="rId4" cstate="print"/>
          <a:stretch>
            <a:fillRect/>
          </a:stretch>
        </p:blipFill>
        <p:spPr>
          <a:xfrm>
            <a:off x="60960" y="4005064"/>
            <a:ext cx="5532757" cy="2852936"/>
          </a:xfrm>
          <a:prstGeom prst="rect">
            <a:avLst/>
          </a:prstGeom>
        </p:spPr>
      </p:pic>
      <p:pic>
        <p:nvPicPr>
          <p:cNvPr id="18" name="Picture 17" descr="Velociraptor_and_Protoceratops_-_Fighting_dinosaurs.jpg"/>
          <p:cNvPicPr>
            <a:picLocks noChangeAspect="1"/>
          </p:cNvPicPr>
          <p:nvPr/>
        </p:nvPicPr>
        <p:blipFill>
          <a:blip r:embed="rId5" cstate="print"/>
          <a:stretch>
            <a:fillRect/>
          </a:stretch>
        </p:blipFill>
        <p:spPr>
          <a:xfrm>
            <a:off x="5586144" y="3996598"/>
            <a:ext cx="3491880" cy="28614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714048" y="2420888"/>
            <a:ext cx="7704856" cy="1323439"/>
          </a:xfrm>
          <a:prstGeom prst="rect">
            <a:avLst/>
          </a:prstGeom>
          <a:noFill/>
        </p:spPr>
        <p:txBody>
          <a:bodyPr wrap="square" lIns="91440" tIns="45720" rIns="91440" bIns="45720">
            <a:spAutoFit/>
          </a:bodyPr>
          <a:lstStyle/>
          <a:p>
            <a:pPr algn="ct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Enterro</a:t>
            </a:r>
            <a:r>
              <a:rPr lang="en-US"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Rápido</a:t>
            </a:r>
            <a:endParaRPr lang="en-US"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6" name="Rectangle 5"/>
          <p:cNvSpPr/>
          <p:nvPr/>
        </p:nvSpPr>
        <p:spPr>
          <a:xfrm>
            <a:off x="570032" y="3733279"/>
            <a:ext cx="7992888" cy="523220"/>
          </a:xfrm>
          <a:prstGeom prst="rect">
            <a:avLst/>
          </a:prstGeom>
          <a:noFill/>
        </p:spPr>
        <p:txBody>
          <a:bodyPr wrap="square" lIns="91440" tIns="45720" rIns="91440" bIns="45720">
            <a:spAutoFit/>
          </a:bodyPr>
          <a:lstStyle/>
          <a:p>
            <a:pPr algn="ctr"/>
            <a:r>
              <a:rPr lang="en-US" sz="28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CARACTERÍSTICAS DE CURTA DURAÇÃO</a:t>
            </a:r>
            <a:endParaRPr lang="en-US" sz="28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3" descr="Kidintrack"/>
          <p:cNvPicPr>
            <a:picLocks noChangeAspect="1" noChangeArrowheads="1"/>
          </p:cNvPicPr>
          <p:nvPr/>
        </p:nvPicPr>
        <p:blipFill>
          <a:blip r:embed="rId3" cstate="print"/>
          <a:srcRect/>
          <a:stretch>
            <a:fillRect/>
          </a:stretch>
        </p:blipFill>
        <p:spPr bwMode="auto">
          <a:xfrm>
            <a:off x="4318312" y="4149080"/>
            <a:ext cx="2069128" cy="2304256"/>
          </a:xfrm>
          <a:prstGeom prst="rect">
            <a:avLst/>
          </a:prstGeom>
          <a:noFill/>
          <a:ln w="9525">
            <a:noFill/>
            <a:miter lim="800000"/>
            <a:headEnd/>
            <a:tailEnd/>
          </a:ln>
        </p:spPr>
      </p:pic>
      <p:pic>
        <p:nvPicPr>
          <p:cNvPr id="7" name="Picture 4" descr="footprint"/>
          <p:cNvPicPr>
            <a:picLocks noChangeAspect="1" noChangeArrowheads="1"/>
          </p:cNvPicPr>
          <p:nvPr/>
        </p:nvPicPr>
        <p:blipFill>
          <a:blip r:embed="rId4" cstate="print"/>
          <a:srcRect/>
          <a:stretch>
            <a:fillRect/>
          </a:stretch>
        </p:blipFill>
        <p:spPr bwMode="auto">
          <a:xfrm>
            <a:off x="6628177" y="2204864"/>
            <a:ext cx="2408319" cy="1728192"/>
          </a:xfrm>
          <a:prstGeom prst="rect">
            <a:avLst/>
          </a:prstGeom>
          <a:noFill/>
          <a:ln w="9525">
            <a:noFill/>
            <a:miter lim="800000"/>
            <a:headEnd/>
            <a:tailEnd/>
          </a:ln>
        </p:spPr>
      </p:pic>
      <p:pic>
        <p:nvPicPr>
          <p:cNvPr id="214018" name="Picture 2" descr="http://paleo.cc/paluxy/b8_3.jpg"/>
          <p:cNvPicPr>
            <a:picLocks noChangeAspect="1" noChangeArrowheads="1"/>
          </p:cNvPicPr>
          <p:nvPr/>
        </p:nvPicPr>
        <p:blipFill>
          <a:blip r:embed="rId5" cstate="print"/>
          <a:srcRect/>
          <a:stretch>
            <a:fillRect/>
          </a:stretch>
        </p:blipFill>
        <p:spPr bwMode="auto">
          <a:xfrm>
            <a:off x="4237423" y="2204864"/>
            <a:ext cx="2376264" cy="1783281"/>
          </a:xfrm>
          <a:prstGeom prst="rect">
            <a:avLst/>
          </a:prstGeom>
          <a:noFill/>
        </p:spPr>
      </p:pic>
      <p:pic>
        <p:nvPicPr>
          <p:cNvPr id="214020" name="Picture 4" descr="https://upload.wikimedia.org/wikipedia/commons/2/25/Bird_Tracks_%285333534601%29.jpg"/>
          <p:cNvPicPr>
            <a:picLocks noChangeAspect="1" noChangeArrowheads="1"/>
          </p:cNvPicPr>
          <p:nvPr/>
        </p:nvPicPr>
        <p:blipFill>
          <a:blip r:embed="rId6" cstate="print"/>
          <a:srcRect/>
          <a:stretch>
            <a:fillRect/>
          </a:stretch>
        </p:blipFill>
        <p:spPr bwMode="auto">
          <a:xfrm>
            <a:off x="6387838" y="4149080"/>
            <a:ext cx="2533564" cy="2304256"/>
          </a:xfrm>
          <a:prstGeom prst="rect">
            <a:avLst/>
          </a:prstGeom>
          <a:noFill/>
        </p:spPr>
      </p:pic>
      <p:sp>
        <p:nvSpPr>
          <p:cNvPr id="10" name="TextBox 9"/>
          <p:cNvSpPr txBox="1"/>
          <p:nvPr/>
        </p:nvSpPr>
        <p:spPr>
          <a:xfrm>
            <a:off x="251520" y="1124744"/>
            <a:ext cx="8640960" cy="646331"/>
          </a:xfrm>
          <a:prstGeom prst="rect">
            <a:avLst/>
          </a:prstGeom>
          <a:noFill/>
          <a:effectLst>
            <a:outerShdw blurRad="50800" dist="50800" dir="5400000" algn="ctr" rotWithShape="0">
              <a:srgbClr val="140A00"/>
            </a:outerShdw>
          </a:effectLst>
        </p:spPr>
        <p:txBody>
          <a:bodyPr wrap="square" rtlCol="0">
            <a:spAutoFit/>
          </a:bodyPr>
          <a:lstStyle/>
          <a:p>
            <a:pPr algn="ctr"/>
            <a:r>
              <a:rPr lang="pt-PT" sz="3600" dirty="0" smtClean="0">
                <a:solidFill>
                  <a:schemeClr val="bg1"/>
                </a:solidFill>
              </a:rPr>
              <a:t>Pegadas de Animais</a:t>
            </a:r>
            <a:r>
              <a:rPr lang="en-US" sz="3600" dirty="0" smtClean="0">
                <a:solidFill>
                  <a:schemeClr val="bg1"/>
                </a:solidFill>
                <a:effectLst>
                  <a:outerShdw blurRad="38100" dist="38100" dir="2700000" algn="tl">
                    <a:srgbClr val="000000">
                      <a:alpha val="43137"/>
                    </a:srgbClr>
                  </a:outerShdw>
                </a:effectLst>
              </a:rPr>
              <a:t> </a:t>
            </a:r>
          </a:p>
        </p:txBody>
      </p:sp>
      <p:sp>
        <p:nvSpPr>
          <p:cNvPr id="11" name="Rectangle 10"/>
          <p:cNvSpPr/>
          <p:nvPr/>
        </p:nvSpPr>
        <p:spPr>
          <a:xfrm>
            <a:off x="251520" y="0"/>
            <a:ext cx="8568952" cy="1200329"/>
          </a:xfrm>
          <a:prstGeom prst="rect">
            <a:avLst/>
          </a:prstGeom>
          <a:noFill/>
          <a:effectLst>
            <a:outerShdw blurRad="50800" dist="50800" dir="5400000" algn="ctr" rotWithShape="0">
              <a:srgbClr val="140A00"/>
            </a:outerShdw>
          </a:effectLst>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w="1905"/>
                <a:solidFill>
                  <a:schemeClr val="bg1"/>
                </a:solidFill>
                <a:effectLst>
                  <a:outerShdw blurRad="38100" dist="38100" dir="2700000" algn="tl">
                    <a:srgbClr val="000000">
                      <a:alpha val="43137"/>
                    </a:srgbClr>
                  </a:outerShdw>
                </a:effectLst>
                <a:uLnTx/>
                <a:uFillTx/>
              </a:rPr>
              <a:t>CARACTERÍSTICAS DE CURTA DURAÇÃO</a:t>
            </a:r>
            <a:endParaRPr kumimoji="0" lang="en-US" sz="3600" b="1" i="0" u="none" strike="noStrike" kern="0" cap="none" spc="0" normalizeH="0" baseline="0" noProof="0" dirty="0">
              <a:ln w="1905"/>
              <a:solidFill>
                <a:schemeClr val="bg1"/>
              </a:solidFill>
              <a:effectLst>
                <a:outerShdw blurRad="38100" dist="38100" dir="2700000" algn="tl">
                  <a:srgbClr val="000000">
                    <a:alpha val="43137"/>
                  </a:srgbClr>
                </a:outerShdw>
              </a:effectLst>
              <a:uLnTx/>
              <a:uFillTx/>
            </a:endParaRPr>
          </a:p>
        </p:txBody>
      </p:sp>
      <p:pic>
        <p:nvPicPr>
          <p:cNvPr id="12" name="Picture 5" descr="trax"/>
          <p:cNvPicPr>
            <a:picLocks noChangeAspect="1" noChangeArrowheads="1"/>
          </p:cNvPicPr>
          <p:nvPr/>
        </p:nvPicPr>
        <p:blipFill>
          <a:blip r:embed="rId7" cstate="print"/>
          <a:srcRect/>
          <a:stretch>
            <a:fillRect/>
          </a:stretch>
        </p:blipFill>
        <p:spPr bwMode="auto">
          <a:xfrm>
            <a:off x="179512" y="1916832"/>
            <a:ext cx="3923385" cy="4797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51520" y="1124744"/>
            <a:ext cx="8640960" cy="646331"/>
          </a:xfrm>
          <a:prstGeom prst="rect">
            <a:avLst/>
          </a:prstGeom>
          <a:noFill/>
          <a:effectLst>
            <a:outerShdw blurRad="50800" dist="50800" dir="5400000" algn="ctr" rotWithShape="0">
              <a:srgbClr val="140A00"/>
            </a:outerShdw>
          </a:effectLst>
        </p:spPr>
        <p:txBody>
          <a:bodyPr wrap="square" rtlCol="0">
            <a:spAutoFit/>
          </a:bodyPr>
          <a:lstStyle/>
          <a:p>
            <a:pPr algn="ctr"/>
            <a:r>
              <a:rPr lang="pt-BR" sz="3600" dirty="0" smtClean="0">
                <a:solidFill>
                  <a:srgbClr val="FFFFFF"/>
                </a:solidFill>
                <a:effectLst>
                  <a:outerShdw blurRad="38100" dist="38100" dir="2700000" algn="tl">
                    <a:srgbClr val="000000">
                      <a:alpha val="43137"/>
                    </a:srgbClr>
                  </a:outerShdw>
                </a:effectLst>
              </a:rPr>
              <a:t>Marcas Onduladas</a:t>
            </a:r>
          </a:p>
        </p:txBody>
      </p:sp>
      <p:pic>
        <p:nvPicPr>
          <p:cNvPr id="9" name="Picture 2" descr="10"/>
          <p:cNvPicPr>
            <a:picLocks noChangeAspect="1" noChangeArrowheads="1"/>
          </p:cNvPicPr>
          <p:nvPr/>
        </p:nvPicPr>
        <p:blipFill>
          <a:blip r:embed="rId3" cstate="print"/>
          <a:srcRect/>
          <a:stretch>
            <a:fillRect/>
          </a:stretch>
        </p:blipFill>
        <p:spPr bwMode="auto">
          <a:xfrm>
            <a:off x="4463586" y="3717033"/>
            <a:ext cx="4680414" cy="3140968"/>
          </a:xfrm>
          <a:prstGeom prst="rect">
            <a:avLst/>
          </a:prstGeom>
          <a:noFill/>
          <a:ln w="9525">
            <a:noFill/>
            <a:miter lim="800000"/>
            <a:headEnd/>
            <a:tailEnd/>
          </a:ln>
        </p:spPr>
      </p:pic>
      <p:pic>
        <p:nvPicPr>
          <p:cNvPr id="5" name="Picture 8" descr="http://s0.geograph.org.uk/geophotos/01/48/68/1486888_d941e730.jpg"/>
          <p:cNvPicPr>
            <a:picLocks noChangeAspect="1" noChangeArrowheads="1"/>
          </p:cNvPicPr>
          <p:nvPr/>
        </p:nvPicPr>
        <p:blipFill>
          <a:blip r:embed="rId4" cstate="print"/>
          <a:srcRect/>
          <a:stretch>
            <a:fillRect/>
          </a:stretch>
        </p:blipFill>
        <p:spPr bwMode="auto">
          <a:xfrm>
            <a:off x="0" y="3534995"/>
            <a:ext cx="4427984" cy="3323005"/>
          </a:xfrm>
          <a:prstGeom prst="rect">
            <a:avLst/>
          </a:prstGeom>
          <a:noFill/>
        </p:spPr>
      </p:pic>
      <p:pic>
        <p:nvPicPr>
          <p:cNvPr id="6" name="Picture 2" descr="https://c1.staticflickr.com/1/17/20872056_1d984e1059.jpg"/>
          <p:cNvPicPr>
            <a:picLocks noChangeAspect="1" noChangeArrowheads="1"/>
          </p:cNvPicPr>
          <p:nvPr/>
        </p:nvPicPr>
        <p:blipFill>
          <a:blip r:embed="rId5" cstate="print"/>
          <a:srcRect/>
          <a:stretch>
            <a:fillRect/>
          </a:stretch>
        </p:blipFill>
        <p:spPr bwMode="auto">
          <a:xfrm>
            <a:off x="-1" y="1844824"/>
            <a:ext cx="3264363" cy="2448272"/>
          </a:xfrm>
          <a:prstGeom prst="rect">
            <a:avLst/>
          </a:prstGeom>
          <a:noFill/>
        </p:spPr>
      </p:pic>
      <p:pic>
        <p:nvPicPr>
          <p:cNvPr id="7" name="Picture 4" descr="http://content.science20.com/files/images/628px-Ripple_marks_in_Moenkopi_Formation_rock_off_of_Capitol_Reef_Scenic_Drive.jpeg"/>
          <p:cNvPicPr>
            <a:picLocks noChangeAspect="1" noChangeArrowheads="1"/>
          </p:cNvPicPr>
          <p:nvPr/>
        </p:nvPicPr>
        <p:blipFill>
          <a:blip r:embed="rId6" cstate="print"/>
          <a:srcRect/>
          <a:stretch>
            <a:fillRect/>
          </a:stretch>
        </p:blipFill>
        <p:spPr bwMode="auto">
          <a:xfrm>
            <a:off x="6614774" y="1844824"/>
            <a:ext cx="2529226" cy="2412133"/>
          </a:xfrm>
          <a:prstGeom prst="rect">
            <a:avLst/>
          </a:prstGeom>
          <a:noFill/>
        </p:spPr>
      </p:pic>
      <p:pic>
        <p:nvPicPr>
          <p:cNvPr id="8" name="Picture 6" descr="http://farm4.static.flickr.com/3274/2821069458_d2a3af4130_m.jpg"/>
          <p:cNvPicPr>
            <a:picLocks noChangeAspect="1" noChangeArrowheads="1"/>
          </p:cNvPicPr>
          <p:nvPr/>
        </p:nvPicPr>
        <p:blipFill>
          <a:blip r:embed="rId7" cstate="print"/>
          <a:srcRect/>
          <a:stretch>
            <a:fillRect/>
          </a:stretch>
        </p:blipFill>
        <p:spPr bwMode="auto">
          <a:xfrm>
            <a:off x="2987823" y="1844824"/>
            <a:ext cx="3695505" cy="2448272"/>
          </a:xfrm>
          <a:prstGeom prst="rect">
            <a:avLst/>
          </a:prstGeom>
          <a:noFill/>
        </p:spPr>
      </p:pic>
      <p:sp>
        <p:nvSpPr>
          <p:cNvPr id="11" name="Rectangle 10"/>
          <p:cNvSpPr/>
          <p:nvPr/>
        </p:nvSpPr>
        <p:spPr>
          <a:xfrm>
            <a:off x="251520" y="0"/>
            <a:ext cx="8568952" cy="1200329"/>
          </a:xfrm>
          <a:prstGeom prst="rect">
            <a:avLst/>
          </a:prstGeom>
          <a:noFill/>
          <a:effectLst>
            <a:outerShdw blurRad="50800" dist="50800" dir="5400000" algn="ctr" rotWithShape="0">
              <a:srgbClr val="140A00"/>
            </a:outerShdw>
          </a:effectLst>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w="1905"/>
                <a:solidFill>
                  <a:schemeClr val="bg1"/>
                </a:solidFill>
                <a:effectLst>
                  <a:outerShdw blurRad="38100" dist="38100" dir="2700000" algn="tl">
                    <a:srgbClr val="000000">
                      <a:alpha val="43137"/>
                    </a:srgbClr>
                  </a:outerShdw>
                </a:effectLst>
                <a:uLnTx/>
                <a:uFillTx/>
              </a:rPr>
              <a:t>CARACTERÍSTICAS DE CURTA DURAÇÃO</a:t>
            </a:r>
            <a:endParaRPr kumimoji="0" lang="en-US" sz="3600" b="1" i="0" u="none" strike="noStrike" kern="0" cap="none" spc="0" normalizeH="0" baseline="0" noProof="0" dirty="0">
              <a:ln w="1905"/>
              <a:solidFill>
                <a:schemeClr val="bg1"/>
              </a:solidFill>
              <a:effectLst>
                <a:outerShdw blurRad="38100" dist="38100" dir="2700000" algn="tl">
                  <a:srgbClr val="000000">
                    <a:alpha val="43137"/>
                  </a:srgbClr>
                </a:outerShdw>
              </a:effectLst>
              <a:uLnTx/>
              <a:uFillTx/>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ounded Rectangle 3"/>
          <p:cNvSpPr/>
          <p:nvPr/>
        </p:nvSpPr>
        <p:spPr bwMode="auto">
          <a:xfrm>
            <a:off x="467544" y="2060848"/>
            <a:ext cx="8208912" cy="28083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soft" dir="t"/>
          </a:scene3d>
          <a:sp3d extrusionH="127000" contourW="63500" prstMaterial="metal">
            <a:bevelT/>
            <a:bevelB/>
            <a:extrusionClr>
              <a:schemeClr val="tx1"/>
            </a:extrusionClr>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a:xfrm>
            <a:off x="714048" y="2420888"/>
            <a:ext cx="7704856" cy="1323439"/>
          </a:xfrm>
          <a:prstGeom prst="rect">
            <a:avLst/>
          </a:prstGeom>
          <a:noFill/>
        </p:spPr>
        <p:txBody>
          <a:bodyPr wrap="square" lIns="91440" tIns="45720" rIns="91440" bIns="45720">
            <a:spAutoFit/>
          </a:bodyPr>
          <a:lstStyle/>
          <a:p>
            <a:pPr algn="ct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Enterro</a:t>
            </a:r>
            <a:r>
              <a:rPr lang="en-US" sz="80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8000" b="1" kern="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Rápido</a:t>
            </a:r>
            <a:endParaRPr lang="en-US" sz="80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6" name="Rectangle 5"/>
          <p:cNvSpPr/>
          <p:nvPr/>
        </p:nvSpPr>
        <p:spPr>
          <a:xfrm>
            <a:off x="570032" y="3733279"/>
            <a:ext cx="7992888" cy="523220"/>
          </a:xfrm>
          <a:prstGeom prst="rect">
            <a:avLst/>
          </a:prstGeom>
          <a:noFill/>
        </p:spPr>
        <p:txBody>
          <a:bodyPr wrap="square" lIns="91440" tIns="45720" rIns="91440" bIns="45720">
            <a:spAutoFit/>
          </a:bodyPr>
          <a:lstStyle/>
          <a:p>
            <a:pPr algn="ctr"/>
            <a:r>
              <a:rPr lang="en-US" sz="28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POSTURA DA MORTE</a:t>
            </a:r>
            <a:endParaRPr lang="en-US" sz="2800" b="1"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51520" y="44624"/>
            <a:ext cx="8640960" cy="830997"/>
          </a:xfrm>
          <a:prstGeom prst="rect">
            <a:avLst/>
          </a:prstGeom>
          <a:noFill/>
          <a:effectLst>
            <a:outerShdw blurRad="50800" dist="50800" dir="5400000" algn="ctr" rotWithShape="0">
              <a:srgbClr val="140A00"/>
            </a:outerShdw>
          </a:effectLst>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latin typeface="Arial Black" pitchFamily="34" charset="0"/>
              </a:rPr>
              <a:t>POSTURA DA MORTE</a:t>
            </a:r>
          </a:p>
        </p:txBody>
      </p:sp>
      <p:sp>
        <p:nvSpPr>
          <p:cNvPr id="7" name="Title 1"/>
          <p:cNvSpPr txBox="1">
            <a:spLocks/>
          </p:cNvSpPr>
          <p:nvPr/>
        </p:nvSpPr>
        <p:spPr bwMode="auto">
          <a:xfrm>
            <a:off x="395536" y="989856"/>
            <a:ext cx="8229600" cy="1143000"/>
          </a:xfrm>
          <a:prstGeom prst="rect">
            <a:avLst/>
          </a:prstGeom>
          <a:noFill/>
          <a:ln>
            <a:miter lim="800000"/>
            <a:headEnd/>
            <a:tailEnd/>
          </a:ln>
          <a:effectLst>
            <a:outerShdw blurRad="50800" dist="50800" dir="5400000" algn="ctr" rotWithShape="0">
              <a:srgbClr val="140A00"/>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r>
              <a:rPr lang="pt-BR" sz="3600" kern="0" dirty="0" smtClean="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Fósseis encontrados frequentemente em postura da morte.</a:t>
            </a:r>
            <a:r>
              <a:rPr kumimoji="0" lang="en-US" sz="3600"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a:t>
            </a:r>
          </a:p>
        </p:txBody>
      </p:sp>
      <p:pic>
        <p:nvPicPr>
          <p:cNvPr id="8" name="Picture 2" descr="File:Struthiomimus skeleton jconway.jpg">
            <a:hlinkClick r:id="rId3"/>
          </p:cNvPr>
          <p:cNvPicPr>
            <a:picLocks noChangeAspect="1" noChangeArrowheads="1"/>
          </p:cNvPicPr>
          <p:nvPr/>
        </p:nvPicPr>
        <p:blipFill>
          <a:blip r:embed="rId4" cstate="print"/>
          <a:srcRect/>
          <a:stretch>
            <a:fillRect/>
          </a:stretch>
        </p:blipFill>
        <p:spPr bwMode="auto">
          <a:xfrm>
            <a:off x="248704" y="2852936"/>
            <a:ext cx="8619066" cy="38354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51520" y="44624"/>
            <a:ext cx="8640960" cy="830997"/>
          </a:xfrm>
          <a:prstGeom prst="rect">
            <a:avLst/>
          </a:prstGeom>
          <a:noFill/>
          <a:effectLst>
            <a:outerShdw blurRad="50800" dist="50800" dir="5400000" algn="ctr" rotWithShape="0">
              <a:srgbClr val="140A00"/>
            </a:outerShdw>
          </a:effectLst>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latin typeface="Arial Black" pitchFamily="34" charset="0"/>
              </a:rPr>
              <a:t>POSTURA DA MORTE</a:t>
            </a:r>
          </a:p>
        </p:txBody>
      </p:sp>
      <p:pic>
        <p:nvPicPr>
          <p:cNvPr id="8" name="Picture 2" descr="File:Struthiomimus skeleton jconway.jpg">
            <a:hlinkClick r:id="rId3"/>
          </p:cNvPr>
          <p:cNvPicPr>
            <a:picLocks noChangeAspect="1" noChangeArrowheads="1"/>
          </p:cNvPicPr>
          <p:nvPr/>
        </p:nvPicPr>
        <p:blipFill>
          <a:blip r:embed="rId4" cstate="print"/>
          <a:srcRect/>
          <a:stretch>
            <a:fillRect/>
          </a:stretch>
        </p:blipFill>
        <p:spPr bwMode="auto">
          <a:xfrm>
            <a:off x="248704" y="2852936"/>
            <a:ext cx="8619066" cy="3835484"/>
          </a:xfrm>
          <a:prstGeom prst="rect">
            <a:avLst/>
          </a:prstGeom>
          <a:noFill/>
          <a:ln w="9525">
            <a:noFill/>
            <a:miter lim="800000"/>
            <a:headEnd/>
            <a:tailEnd/>
          </a:ln>
        </p:spPr>
      </p:pic>
      <p:sp>
        <p:nvSpPr>
          <p:cNvPr id="6" name="TextBox 5"/>
          <p:cNvSpPr txBox="1">
            <a:spLocks noChangeArrowheads="1"/>
          </p:cNvSpPr>
          <p:nvPr/>
        </p:nvSpPr>
        <p:spPr bwMode="auto">
          <a:xfrm>
            <a:off x="251520" y="995244"/>
            <a:ext cx="8640960" cy="1569660"/>
          </a:xfrm>
          <a:prstGeom prst="rect">
            <a:avLst/>
          </a:prstGeom>
          <a:noFill/>
          <a:ln w="9525">
            <a:noFill/>
            <a:miter lim="800000"/>
            <a:headEnd/>
            <a:tailEnd/>
          </a:ln>
          <a:effectLst>
            <a:outerShdw blurRad="50800" dist="50800" dir="5400000" algn="ctr" rotWithShape="0">
              <a:srgbClr val="140A00"/>
            </a:outerShdw>
          </a:effectLst>
        </p:spPr>
        <p:txBody>
          <a:bodyPr wrap="square">
            <a:spAutoFit/>
          </a:bodyPr>
          <a:lstStyle/>
          <a:p>
            <a:pPr algn="ctr"/>
            <a:r>
              <a:rPr lang="pt-BR" sz="3200" b="1" dirty="0" smtClean="0">
                <a:solidFill>
                  <a:schemeClr val="bg1"/>
                </a:solidFill>
                <a:effectLst>
                  <a:outerShdw blurRad="38100" dist="38100" dir="2700000" algn="tl">
                    <a:srgbClr val="000000">
                      <a:alpha val="43137"/>
                    </a:srgbClr>
                  </a:outerShdw>
                </a:effectLst>
              </a:rPr>
              <a:t>Com pescoço arqueado para trás, ofegando por ar, foi coberto rapidamente</a:t>
            </a:r>
            <a:br>
              <a:rPr lang="pt-BR" sz="3200" b="1" dirty="0" smtClean="0">
                <a:solidFill>
                  <a:schemeClr val="bg1"/>
                </a:solidFill>
                <a:effectLst>
                  <a:outerShdw blurRad="38100" dist="38100" dir="2700000" algn="tl">
                    <a:srgbClr val="000000">
                      <a:alpha val="43137"/>
                    </a:srgbClr>
                  </a:outerShdw>
                </a:effectLst>
              </a:rPr>
            </a:br>
            <a:r>
              <a:rPr lang="pt-BR" sz="3200" b="1" dirty="0" smtClean="0">
                <a:solidFill>
                  <a:schemeClr val="bg1"/>
                </a:solidFill>
                <a:effectLst>
                  <a:outerShdw blurRad="38100" dist="38100" dir="2700000" algn="tl">
                    <a:srgbClr val="000000">
                      <a:alpha val="43137"/>
                    </a:srgbClr>
                  </a:outerShdw>
                </a:effectLst>
              </a:rPr>
              <a:t>por sedimentos.</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273634" y="1052736"/>
            <a:ext cx="7618846" cy="5616624"/>
          </a:xfrm>
          <a:prstGeom prst="rect">
            <a:avLst/>
          </a:prstGeom>
          <a:noFill/>
          <a:ln w="9525">
            <a:noFill/>
            <a:miter lim="800000"/>
            <a:headEnd/>
            <a:tailEnd/>
          </a:ln>
        </p:spPr>
      </p:pic>
      <p:sp>
        <p:nvSpPr>
          <p:cNvPr id="6" name="TextBox 2"/>
          <p:cNvSpPr txBox="1">
            <a:spLocks noChangeArrowheads="1"/>
          </p:cNvSpPr>
          <p:nvPr/>
        </p:nvSpPr>
        <p:spPr bwMode="auto">
          <a:xfrm>
            <a:off x="252536" y="1281623"/>
            <a:ext cx="4499992" cy="2246769"/>
          </a:xfrm>
          <a:prstGeom prst="rect">
            <a:avLst/>
          </a:prstGeom>
          <a:solidFill>
            <a:schemeClr val="accent2">
              <a:lumMod val="60000"/>
              <a:lumOff val="40000"/>
            </a:schemeClr>
          </a:solidFill>
          <a:ln w="9525">
            <a:noFill/>
            <a:miter lim="800000"/>
            <a:headEnd/>
            <a:tailEnd/>
          </a:ln>
          <a:effectLst/>
          <a:scene3d>
            <a:camera prst="orthographicFront"/>
            <a:lightRig rig="threePt" dir="t"/>
          </a:scene3d>
          <a:sp3d>
            <a:bevelT/>
          </a:sp3d>
        </p:spPr>
        <p:txBody>
          <a:bodyPr wrap="square">
            <a:spAutoFit/>
          </a:bodyPr>
          <a:lstStyle/>
          <a:p>
            <a:pPr algn="ctr"/>
            <a:r>
              <a:rPr lang="pt-BR" sz="2800" b="1" dirty="0" smtClean="0">
                <a:solidFill>
                  <a:srgbClr val="140A00"/>
                </a:solidFill>
                <a:effectLst>
                  <a:outerShdw blurRad="38100" dist="38100" dir="2700000" algn="tl">
                    <a:srgbClr val="000000">
                      <a:alpha val="43137"/>
                    </a:srgbClr>
                  </a:outerShdw>
                </a:effectLst>
              </a:rPr>
              <a:t>Esta ave de raptor de tamanho corvo e, o peixe tipo esturjão foram enterrados vivos, ofegando para respirar.</a:t>
            </a:r>
            <a:endParaRPr lang="en-US" sz="2800" b="1" dirty="0">
              <a:solidFill>
                <a:srgbClr val="140A00"/>
              </a:solidFill>
              <a:effectLst>
                <a:outerShdw blurRad="38100" dist="38100" dir="2700000" algn="tl">
                  <a:srgbClr val="000000">
                    <a:alpha val="43137"/>
                  </a:srgbClr>
                </a:outerShdw>
              </a:effectLst>
            </a:endParaRPr>
          </a:p>
        </p:txBody>
      </p:sp>
      <p:sp>
        <p:nvSpPr>
          <p:cNvPr id="7" name="TextBox 6"/>
          <p:cNvSpPr txBox="1"/>
          <p:nvPr/>
        </p:nvSpPr>
        <p:spPr>
          <a:xfrm>
            <a:off x="251520" y="44624"/>
            <a:ext cx="8640960" cy="830997"/>
          </a:xfrm>
          <a:prstGeom prst="rect">
            <a:avLst/>
          </a:prstGeom>
          <a:noFill/>
          <a:effectLst>
            <a:outerShdw blurRad="50800" dist="50800" dir="5400000" algn="ctr" rotWithShape="0">
              <a:srgbClr val="140A00"/>
            </a:outerShdw>
          </a:effectLst>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latin typeface="Arial Black" pitchFamily="34" charset="0"/>
              </a:rPr>
              <a:t>POSTURA DA MORTE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J Paper 038B">
  <a:themeElements>
    <a:clrScheme name="">
      <a:dk1>
        <a:srgbClr val="666699"/>
      </a:dk1>
      <a:lt1>
        <a:srgbClr val="FFFFFF"/>
      </a:lt1>
      <a:dk2>
        <a:srgbClr val="333399"/>
      </a:dk2>
      <a:lt2>
        <a:srgbClr val="808080"/>
      </a:lt2>
      <a:accent1>
        <a:srgbClr val="00CC99"/>
      </a:accent1>
      <a:accent2>
        <a:srgbClr val="3333CC"/>
      </a:accent2>
      <a:accent3>
        <a:srgbClr val="FFFFFF"/>
      </a:accent3>
      <a:accent4>
        <a:srgbClr val="565682"/>
      </a:accent4>
      <a:accent5>
        <a:srgbClr val="AAE2CA"/>
      </a:accent5>
      <a:accent6>
        <a:srgbClr val="2D2DB9"/>
      </a:accent6>
      <a:hlink>
        <a:srgbClr val="CCCCFF"/>
      </a:hlink>
      <a:folHlink>
        <a:srgbClr val="B2B2B2"/>
      </a:folHlink>
    </a:clrScheme>
    <a:fontScheme name="DJ Paper 038B">
      <a:majorFont>
        <a:latin typeface="Britannic Bold"/>
        <a:ea typeface=""/>
        <a:cs typeface=""/>
      </a:majorFont>
      <a:minorFont>
        <a:latin typeface="Clearly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DJ Paper 038B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Paper 038B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Paper 038B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Paper 038B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Paper 038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Paper 038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Paper 038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J Misc 018A">
  <a:themeElements>
    <a:clrScheme name="DJ Misc 01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J Misc 018A">
      <a:majorFont>
        <a:latin typeface="Impress BT"/>
        <a:ea typeface=""/>
        <a:cs typeface=""/>
      </a:majorFont>
      <a:minorFont>
        <a:latin typeface="Amer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J Misc 018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isc 01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isc 018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isc 018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isc 018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isc 018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isc 018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J Misc 018A">
  <a:themeElements>
    <a:clrScheme name="DJ Misc 01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J Misc 018A">
      <a:majorFont>
        <a:latin typeface="Impress BT"/>
        <a:ea typeface=""/>
        <a:cs typeface=""/>
      </a:majorFont>
      <a:minorFont>
        <a:latin typeface="Amer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J Misc 018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isc 01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isc 018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isc 018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isc 018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isc 018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isc 018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LovelyLavender">
  <a:themeElements>
    <a:clrScheme name="LovelyLaven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ovelyLavend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LovelyLaven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ovelyLaven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ovelyLaven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ovelyLaven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ovelyLaven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ovelyLaven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ovelyLaven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ovelyLaven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ovelyLaven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ovelyLaven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ovelyLaven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ovelyLaven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J Misc 018A">
  <a:themeElements>
    <a:clrScheme name="DJ Misc 01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J Misc 018A">
      <a:majorFont>
        <a:latin typeface="Impress BT"/>
        <a:ea typeface=""/>
        <a:cs typeface=""/>
      </a:majorFont>
      <a:minorFont>
        <a:latin typeface="Amer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J Misc 018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isc 01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isc 018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isc 018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isc 018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isc 018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isc 018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J Misc 018B">
  <a:themeElements>
    <a:clrScheme name="DJ Misc 018B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J Misc 018B">
      <a:majorFont>
        <a:latin typeface="Impress BT"/>
        <a:ea typeface=""/>
        <a:cs typeface=""/>
      </a:majorFont>
      <a:minorFont>
        <a:latin typeface="Amer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J Misc 018B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isc 018B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isc 018B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isc 018B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isc 018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isc 018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isc 018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J Marble 058B">
  <a:themeElements>
    <a:clrScheme name="">
      <a:dk1>
        <a:srgbClr val="663300"/>
      </a:dk1>
      <a:lt1>
        <a:srgbClr val="FFFFFF"/>
      </a:lt1>
      <a:dk2>
        <a:srgbClr val="3B1D00"/>
      </a:dk2>
      <a:lt2>
        <a:srgbClr val="808080"/>
      </a:lt2>
      <a:accent1>
        <a:srgbClr val="00CC99"/>
      </a:accent1>
      <a:accent2>
        <a:srgbClr val="3333CC"/>
      </a:accent2>
      <a:accent3>
        <a:srgbClr val="FFFFFF"/>
      </a:accent3>
      <a:accent4>
        <a:srgbClr val="562A00"/>
      </a:accent4>
      <a:accent5>
        <a:srgbClr val="AAE2CA"/>
      </a:accent5>
      <a:accent6>
        <a:srgbClr val="2D2DB9"/>
      </a:accent6>
      <a:hlink>
        <a:srgbClr val="CCCCFF"/>
      </a:hlink>
      <a:folHlink>
        <a:srgbClr val="B2B2B2"/>
      </a:folHlink>
    </a:clrScheme>
    <a:fontScheme name="DJ Marble 058B">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J Marble 058B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arble 058B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arble 058B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arble 058B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arble 058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arble 058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arble 058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J Marble 058A">
  <a:themeElements>
    <a:clrScheme name="">
      <a:dk1>
        <a:srgbClr val="663300"/>
      </a:dk1>
      <a:lt1>
        <a:srgbClr val="FFFFFF"/>
      </a:lt1>
      <a:dk2>
        <a:srgbClr val="3B1D00"/>
      </a:dk2>
      <a:lt2>
        <a:srgbClr val="808080"/>
      </a:lt2>
      <a:accent1>
        <a:srgbClr val="00CC99"/>
      </a:accent1>
      <a:accent2>
        <a:srgbClr val="3333CC"/>
      </a:accent2>
      <a:accent3>
        <a:srgbClr val="FFFFFF"/>
      </a:accent3>
      <a:accent4>
        <a:srgbClr val="562A00"/>
      </a:accent4>
      <a:accent5>
        <a:srgbClr val="AAE2CA"/>
      </a:accent5>
      <a:accent6>
        <a:srgbClr val="2D2DB9"/>
      </a:accent6>
      <a:hlink>
        <a:srgbClr val="CCCCFF"/>
      </a:hlink>
      <a:folHlink>
        <a:srgbClr val="B2B2B2"/>
      </a:folHlink>
    </a:clrScheme>
    <a:fontScheme name="DJ Marble 058A">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J Marble 058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J Marble 058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J Marble 058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J Marble 058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J Marble 058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J Marble 058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J Marble 058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46920</TotalTime>
  <Words>9259</Words>
  <Application>Microsoft Office PowerPoint</Application>
  <PresentationFormat>On-screen Show (4:3)</PresentationFormat>
  <Paragraphs>1387</Paragraphs>
  <Slides>232</Slides>
  <Notes>98</Notes>
  <HiddenSlides>0</HiddenSlides>
  <MMClips>0</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232</vt:i4>
      </vt:variant>
    </vt:vector>
  </HeadingPairs>
  <TitlesOfParts>
    <vt:vector size="247" baseType="lpstr">
      <vt:lpstr>DJ Paper 038B</vt:lpstr>
      <vt:lpstr>Nature</vt:lpstr>
      <vt:lpstr>2_Default Design</vt:lpstr>
      <vt:lpstr>Custom Design</vt:lpstr>
      <vt:lpstr>DJ Misc 018A</vt:lpstr>
      <vt:lpstr>DJ Misc 018B</vt:lpstr>
      <vt:lpstr>2_Office Theme</vt:lpstr>
      <vt:lpstr>DJ Marble 058B</vt:lpstr>
      <vt:lpstr>DJ Marble 058A</vt:lpstr>
      <vt:lpstr>1_DJ Misc 018A</vt:lpstr>
      <vt:lpstr>1_Custom Design</vt:lpstr>
      <vt:lpstr>2_DJ Misc 018A</vt:lpstr>
      <vt:lpstr>LovelyLavender</vt:lpstr>
      <vt:lpstr>5_Default Design</vt:lpstr>
      <vt:lpstr>Image</vt:lpstr>
      <vt:lpstr>Slide 1</vt:lpstr>
      <vt:lpstr>Slide 2</vt:lpstr>
      <vt:lpstr>Slide 3</vt:lpstr>
      <vt:lpstr>Slide 4</vt:lpstr>
      <vt:lpstr>Slide 5</vt:lpstr>
      <vt:lpstr>Slide 6</vt:lpstr>
      <vt:lpstr>Slide 7</vt:lpstr>
      <vt:lpstr>Slide 8</vt:lpstr>
      <vt:lpstr>FORMAÇÃO DOS ESTRATOS</vt:lpstr>
      <vt:lpstr>Várias camadas formam simultaneamente onde os sedimentos estão fluindo.</vt:lpstr>
      <vt:lpstr>Slide 11</vt:lpstr>
      <vt:lpstr>Slide 12</vt:lpstr>
      <vt:lpstr>Slide 13</vt:lpstr>
      <vt:lpstr>Slide 14</vt:lpstr>
      <vt:lpstr>Grand Canyon </vt:lpstr>
      <vt:lpstr>Slide 16</vt:lpstr>
      <vt:lpstr>Slide 17</vt:lpstr>
      <vt:lpstr>No Mundo Inteiro Pode Achar Rochas Sedimentárias</vt:lpstr>
      <vt:lpstr>DEPÓSITO CATASTRÓFICO EM GRANDE ESCALA</vt:lpstr>
      <vt:lpstr>DEPÓSITO CATASTRÓFICO EM GRANDE ESCALA</vt:lpstr>
      <vt:lpstr>DEPÓSITO CATASTRÓFICO EM GRANDE ESCALA</vt:lpstr>
      <vt:lpstr>DEPÓSITO CATASTRÓFICO EM GRANDE ESCALA</vt:lpstr>
      <vt:lpstr>DEPÓSITO CATASTRÓFICO EM GRANDE ESCALA</vt:lpstr>
      <vt:lpstr>DEPÓSITO CATASTRÓFICO EM GRANDE ESCALA</vt:lpstr>
      <vt:lpstr>DEPÓSITO CATASTRÓFICO EM GRANDE ESCALA</vt:lpstr>
      <vt:lpstr>DEPÓSITO CATASTRÓFICO EM GRANDE ESCALA</vt:lpstr>
      <vt:lpstr>Slide 27</vt:lpstr>
      <vt:lpstr>O QUE SÃO CORRENTES DE TURBIDEZ?</vt:lpstr>
      <vt:lpstr>O QUE SÃO CORRENTES DE TURBIDEZ?</vt:lpstr>
      <vt:lpstr>O QUE SÃO CORRENTES DE TURBIDEZ?</vt:lpstr>
      <vt:lpstr>TURBIDITOS</vt:lpstr>
      <vt:lpstr>CORRENTES MUITO FORTES   Um Exemplo Moderno</vt:lpstr>
      <vt:lpstr>CORRENTES MUITO FORTES</vt:lpstr>
      <vt:lpstr>CORRENTES MUITO FORTES</vt:lpstr>
      <vt:lpstr>TURBIDITOS GLOBAIS</vt:lpstr>
      <vt:lpstr>TURBIDITOS GLOBAIS</vt:lpstr>
      <vt:lpstr>TURBIDITOS GLOBAIS</vt:lpstr>
      <vt:lpstr>TURBIDITOS GLOBAIS</vt:lpstr>
      <vt:lpstr>TURBIDITOS GLOBAIS</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Os evolucionistas ensinam isso:</vt:lpstr>
      <vt:lpstr>Somente um enterramento rápido pode produzir fósseis como estes!</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Tiragem dos Fósseis</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Dan</cp:lastModifiedBy>
  <cp:revision>1165</cp:revision>
  <cp:lastPrinted>2016-11-02T01:58:33Z</cp:lastPrinted>
  <dcterms:created xsi:type="dcterms:W3CDTF">2013-07-23T23:00:26Z</dcterms:created>
  <dcterms:modified xsi:type="dcterms:W3CDTF">2016-11-07T17:48:08Z</dcterms:modified>
</cp:coreProperties>
</file>